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3" r:id="rId4"/>
    <p:sldMasterId id="2147483686" r:id="rId5"/>
  </p:sldMasterIdLst>
  <p:notesMasterIdLst>
    <p:notesMasterId r:id="rId8"/>
  </p:notesMasterIdLst>
  <p:sldIdLst>
    <p:sldId id="969" r:id="rId6"/>
    <p:sldId id="1028" r:id="rId7"/>
    <p:sldId id="1029" r:id="rId9"/>
    <p:sldId id="1030" r:id="rId10"/>
    <p:sldId id="773" r:id="rId11"/>
    <p:sldId id="1173" r:id="rId12"/>
    <p:sldId id="1174" r:id="rId13"/>
    <p:sldId id="1175" r:id="rId14"/>
    <p:sldId id="1177" r:id="rId15"/>
    <p:sldId id="1178" r:id="rId16"/>
    <p:sldId id="1179" r:id="rId17"/>
    <p:sldId id="1180" r:id="rId18"/>
    <p:sldId id="1181" r:id="rId19"/>
    <p:sldId id="744" r:id="rId20"/>
    <p:sldId id="285" r:id="rId21"/>
    <p:sldId id="286" r:id="rId22"/>
    <p:sldId id="1182" r:id="rId23"/>
    <p:sldId id="1183" r:id="rId24"/>
    <p:sldId id="1031" r:id="rId25"/>
    <p:sldId id="1032" r:id="rId26"/>
    <p:sldId id="1176" r:id="rId27"/>
    <p:sldId id="1185" r:id="rId28"/>
    <p:sldId id="588" r:id="rId29"/>
    <p:sldId id="589" r:id="rId30"/>
    <p:sldId id="772" r:id="rId31"/>
    <p:sldId id="1186" r:id="rId32"/>
    <p:sldId id="1163" r:id="rId33"/>
    <p:sldId id="806" r:id="rId34"/>
    <p:sldId id="714" r:id="rId35"/>
    <p:sldId id="1187" r:id="rId36"/>
    <p:sldId id="305" r:id="rId37"/>
    <p:sldId id="1188" r:id="rId38"/>
    <p:sldId id="808" r:id="rId39"/>
    <p:sldId id="807" r:id="rId40"/>
    <p:sldId id="1184" r:id="rId41"/>
    <p:sldId id="783" r:id="rId42"/>
    <p:sldId id="406" r:id="rId43"/>
    <p:sldId id="419" r:id="rId44"/>
    <p:sldId id="550" r:id="rId45"/>
    <p:sldId id="552" r:id="rId46"/>
    <p:sldId id="809" r:id="rId47"/>
    <p:sldId id="1189" r:id="rId48"/>
    <p:sldId id="1194" r:id="rId49"/>
    <p:sldId id="1195" r:id="rId50"/>
    <p:sldId id="1191" r:id="rId51"/>
    <p:sldId id="1192" r:id="rId52"/>
    <p:sldId id="1193" r:id="rId53"/>
    <p:sldId id="1022" r:id="rId54"/>
    <p:sldId id="1036" r:id="rId55"/>
    <p:sldId id="1196" r:id="rId56"/>
    <p:sldId id="1198" r:id="rId57"/>
    <p:sldId id="1037" r:id="rId58"/>
    <p:sldId id="1201" r:id="rId59"/>
    <p:sldId id="1038" r:id="rId60"/>
    <p:sldId id="1213" r:id="rId61"/>
    <p:sldId id="1041" r:id="rId62"/>
    <p:sldId id="1039" r:id="rId63"/>
    <p:sldId id="1043" r:id="rId64"/>
    <p:sldId id="1222" r:id="rId65"/>
    <p:sldId id="1214" r:id="rId66"/>
    <p:sldId id="1223" r:id="rId67"/>
    <p:sldId id="1224" r:id="rId68"/>
    <p:sldId id="984" r:id="rId69"/>
    <p:sldId id="985" r:id="rId70"/>
    <p:sldId id="1216" r:id="rId71"/>
    <p:sldId id="1217" r:id="rId72"/>
    <p:sldId id="1130" r:id="rId73"/>
    <p:sldId id="986" r:id="rId74"/>
    <p:sldId id="745" r:id="rId75"/>
    <p:sldId id="997" r:id="rId76"/>
    <p:sldId id="1218" r:id="rId77"/>
    <p:sldId id="1215" r:id="rId78"/>
    <p:sldId id="1131" r:id="rId79"/>
    <p:sldId id="1009" r:id="rId80"/>
    <p:sldId id="270" r:id="rId81"/>
    <p:sldId id="753" r:id="rId82"/>
    <p:sldId id="1135" r:id="rId83"/>
    <p:sldId id="1219" r:id="rId84"/>
    <p:sldId id="1204" r:id="rId85"/>
    <p:sldId id="1205" r:id="rId86"/>
    <p:sldId id="1206" r:id="rId87"/>
    <p:sldId id="1207" r:id="rId88"/>
    <p:sldId id="1208" r:id="rId89"/>
    <p:sldId id="1136" r:id="rId90"/>
    <p:sldId id="1140" r:id="rId91"/>
    <p:sldId id="1209" r:id="rId92"/>
    <p:sldId id="1012" r:id="rId93"/>
    <p:sldId id="1013" r:id="rId94"/>
    <p:sldId id="1014" r:id="rId95"/>
    <p:sldId id="1210" r:id="rId96"/>
    <p:sldId id="297" r:id="rId97"/>
    <p:sldId id="740" r:id="rId98"/>
    <p:sldId id="761" r:id="rId99"/>
    <p:sldId id="762" r:id="rId100"/>
    <p:sldId id="1018" r:id="rId101"/>
    <p:sldId id="1019" r:id="rId102"/>
    <p:sldId id="1220" r:id="rId103"/>
    <p:sldId id="1221" r:id="rId104"/>
    <p:sldId id="1034" r:id="rId105"/>
  </p:sldIdLst>
  <p:sldSz cx="9144000" cy="6858000" type="screen4x3"/>
  <p:notesSz cx="9872345"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XM"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8" autoAdjust="0"/>
    <p:restoredTop sz="94972" autoAdjust="0"/>
  </p:normalViewPr>
  <p:slideViewPr>
    <p:cSldViewPr snapToGrid="0">
      <p:cViewPr varScale="1">
        <p:scale>
          <a:sx n="79" d="100"/>
          <a:sy n="79" d="100"/>
        </p:scale>
        <p:origin x="1389"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3.xml"/><Relationship Id="rId98" Type="http://schemas.openxmlformats.org/officeDocument/2006/relationships/slide" Target="slides/slide92.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3.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notesMaster" Target="notesMasters/notesMaster1.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slide" Target="slides/slide2.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9" Type="http://schemas.openxmlformats.org/officeDocument/2006/relationships/commentAuthors" Target="commentAuthors.xml"/><Relationship Id="rId108" Type="http://schemas.openxmlformats.org/officeDocument/2006/relationships/tableStyles" Target="tableStyles.xml"/><Relationship Id="rId107" Type="http://schemas.openxmlformats.org/officeDocument/2006/relationships/viewProps" Target="viewProps.xml"/><Relationship Id="rId106" Type="http://schemas.openxmlformats.org/officeDocument/2006/relationships/presProps" Target="presProps.xml"/><Relationship Id="rId105" Type="http://schemas.openxmlformats.org/officeDocument/2006/relationships/slide" Target="slides/slide99.xml"/><Relationship Id="rId104" Type="http://schemas.openxmlformats.org/officeDocument/2006/relationships/slide" Target="slides/slide98.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154"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2224" y="1"/>
            <a:ext cx="4278154" cy="341064"/>
          </a:xfrm>
          <a:prstGeom prst="rect">
            <a:avLst/>
          </a:prstGeom>
        </p:spPr>
        <p:txBody>
          <a:bodyPr vert="horz" lIns="91440" tIns="45720" rIns="91440" bIns="45720" rtlCol="0"/>
          <a:lstStyle>
            <a:lvl1pPr algn="r">
              <a:defRPr sz="1200"/>
            </a:lvl1pPr>
          </a:lstStyle>
          <a:p>
            <a:fld id="{857A5916-EBCC-448B-99D2-232AF3EC996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406775" y="849313"/>
            <a:ext cx="3059113"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267" y="3271381"/>
            <a:ext cx="7898130" cy="267658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6456612"/>
            <a:ext cx="4278154"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2224" y="6456612"/>
            <a:ext cx="4278154" cy="341063"/>
          </a:xfrm>
          <a:prstGeom prst="rect">
            <a:avLst/>
          </a:prstGeom>
        </p:spPr>
        <p:txBody>
          <a:bodyPr vert="horz" lIns="91440" tIns="45720" rIns="91440" bIns="45720" rtlCol="0" anchor="b"/>
          <a:lstStyle>
            <a:lvl1pPr algn="r">
              <a:defRPr sz="1200"/>
            </a:lvl1pPr>
          </a:lstStyle>
          <a:p>
            <a:fld id="{3E0288DD-843D-4D04-98A6-7CEECD04DAA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ChangeArrowheads="1" noTextEdit="1"/>
          </p:cNvSpPr>
          <p:nvPr>
            <p:ph type="sldImg"/>
          </p:nvPr>
        </p:nvSpPr>
        <p:spPr bwMode="auto">
          <a:xfrm>
            <a:off x="3406775" y="849313"/>
            <a:ext cx="3059113" cy="2293937"/>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969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2970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65175" indent="-294005">
              <a:defRPr>
                <a:solidFill>
                  <a:schemeClr val="tx1"/>
                </a:solidFill>
                <a:latin typeface="Century Gothic" panose="020B0502020202020204" pitchFamily="34" charset="0"/>
              </a:defRPr>
            </a:lvl2pPr>
            <a:lvl3pPr marL="1177925" indent="-234950">
              <a:defRPr>
                <a:solidFill>
                  <a:schemeClr val="tx1"/>
                </a:solidFill>
                <a:latin typeface="Century Gothic" panose="020B0502020202020204" pitchFamily="34" charset="0"/>
              </a:defRPr>
            </a:lvl3pPr>
            <a:lvl4pPr marL="1649730" indent="-234950">
              <a:defRPr>
                <a:solidFill>
                  <a:schemeClr val="tx1"/>
                </a:solidFill>
                <a:latin typeface="Century Gothic" panose="020B0502020202020204" pitchFamily="34" charset="0"/>
              </a:defRPr>
            </a:lvl4pPr>
            <a:lvl5pPr marL="2120900" indent="-234950">
              <a:defRPr>
                <a:solidFill>
                  <a:schemeClr val="tx1"/>
                </a:solidFill>
                <a:latin typeface="Century Gothic" panose="020B0502020202020204" pitchFamily="34" charset="0"/>
              </a:defRPr>
            </a:lvl5pPr>
            <a:lvl6pPr marL="2578100" indent="-234950" defTabSz="457200" eaLnBrk="0" fontAlgn="base" hangingPunct="0">
              <a:spcBef>
                <a:spcPct val="0"/>
              </a:spcBef>
              <a:spcAft>
                <a:spcPct val="0"/>
              </a:spcAft>
              <a:defRPr>
                <a:solidFill>
                  <a:schemeClr val="tx1"/>
                </a:solidFill>
                <a:latin typeface="Century Gothic" panose="020B0502020202020204" pitchFamily="34" charset="0"/>
              </a:defRPr>
            </a:lvl6pPr>
            <a:lvl7pPr marL="3035300" indent="-234950" defTabSz="457200" eaLnBrk="0" fontAlgn="base" hangingPunct="0">
              <a:spcBef>
                <a:spcPct val="0"/>
              </a:spcBef>
              <a:spcAft>
                <a:spcPct val="0"/>
              </a:spcAft>
              <a:defRPr>
                <a:solidFill>
                  <a:schemeClr val="tx1"/>
                </a:solidFill>
                <a:latin typeface="Century Gothic" panose="020B0502020202020204" pitchFamily="34" charset="0"/>
              </a:defRPr>
            </a:lvl7pPr>
            <a:lvl8pPr marL="3492500" indent="-234950" defTabSz="457200" eaLnBrk="0" fontAlgn="base" hangingPunct="0">
              <a:spcBef>
                <a:spcPct val="0"/>
              </a:spcBef>
              <a:spcAft>
                <a:spcPct val="0"/>
              </a:spcAft>
              <a:defRPr>
                <a:solidFill>
                  <a:schemeClr val="tx1"/>
                </a:solidFill>
                <a:latin typeface="Century Gothic" panose="020B0502020202020204" pitchFamily="34" charset="0"/>
              </a:defRPr>
            </a:lvl8pPr>
            <a:lvl9pPr marL="3949700" indent="-234950" defTabSz="457200" eaLnBrk="0" fontAlgn="base" hangingPunct="0">
              <a:spcBef>
                <a:spcPct val="0"/>
              </a:spcBef>
              <a:spcAft>
                <a:spcPct val="0"/>
              </a:spcAft>
              <a:defRPr>
                <a:solidFill>
                  <a:schemeClr val="tx1"/>
                </a:solidFill>
                <a:latin typeface="Century Gothic" panose="020B0502020202020204" pitchFamily="34" charset="0"/>
              </a:defRPr>
            </a:lvl9pPr>
          </a:lstStyle>
          <a:p>
            <a:fld id="{823553B9-AD71-49C4-8BCB-F329C2200D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C61DE50-A4FF-4ED5-8795-56A9509236DF}" type="slidenum">
              <a:rPr lang="en-US" altLang="zh-CN"/>
            </a:fld>
            <a:endParaRPr lang="en-US" altLang="zh-CN"/>
          </a:p>
        </p:txBody>
      </p:sp>
      <p:sp>
        <p:nvSpPr>
          <p:cNvPr id="40962" name="Rectangle 2"/>
          <p:cNvSpPr>
            <a:spLocks noGrp="1" noRot="1" noChangeAspect="1" noChangeArrowheads="1" noTextEdit="1"/>
          </p:cNvSpPr>
          <p:nvPr>
            <p:ph type="sldImg"/>
          </p:nvPr>
        </p:nvSpPr>
        <p:spPr>
          <a:xfrm>
            <a:off x="3406775" y="849313"/>
            <a:ext cx="3059113" cy="2293937"/>
          </a:xfrm>
        </p:spPr>
      </p:sp>
      <p:sp>
        <p:nvSpPr>
          <p:cNvPr id="40963" name="Rectangle 3"/>
          <p:cNvSpPr>
            <a:spLocks noGrp="1" noChangeArrowheads="1"/>
          </p:cNvSpPr>
          <p:nvPr>
            <p:ph type="body" idx="1"/>
          </p:nvPr>
        </p:nvSpPr>
        <p:spPr>
          <a:xfrm>
            <a:off x="1316355" y="3228896"/>
            <a:ext cx="7239953" cy="3058954"/>
          </a:xfrm>
        </p:spPr>
        <p:txBody>
          <a:bodyPr/>
          <a:lstStyle/>
          <a:p>
            <a:pPr algn="just"/>
            <a:r>
              <a:rPr lang="zh-CN" altLang="en-US" b="1" dirty="0"/>
              <a:t>第二章</a:t>
            </a:r>
            <a:r>
              <a:rPr lang="zh-CN" altLang="en-US" b="1" dirty="0">
                <a:latin typeface="Arial" panose="020B0604020202020204" pitchFamily="34" charset="0"/>
                <a:cs typeface="Times New Roman" panose="02020603050405020304" pitchFamily="18" charset="0"/>
              </a:rPr>
              <a:t>     </a:t>
            </a:r>
            <a:r>
              <a:rPr lang="zh-CN" altLang="en-US" b="1" dirty="0">
                <a:cs typeface="Times New Roman" panose="02020603050405020304" pitchFamily="18" charset="0"/>
              </a:rPr>
              <a:t> </a:t>
            </a:r>
            <a:r>
              <a:rPr lang="zh-CN" altLang="en-US" b="1" dirty="0"/>
              <a:t>数据结构与算法</a:t>
            </a:r>
            <a:endParaRPr lang="zh-CN" altLang="en-US" dirty="0"/>
          </a:p>
          <a:p>
            <a:pPr algn="just"/>
            <a:r>
              <a:rPr lang="en-US" altLang="zh-CN" b="1" dirty="0"/>
              <a:t>2</a:t>
            </a:r>
            <a:r>
              <a:rPr lang="zh-CN" altLang="en-US" b="1" dirty="0"/>
              <a:t>．</a:t>
            </a:r>
            <a:r>
              <a:rPr lang="en-US" altLang="zh-CN" b="1" dirty="0"/>
              <a:t>1 </a:t>
            </a:r>
            <a:r>
              <a:rPr lang="zh-CN" altLang="en-US" b="1" dirty="0"/>
              <a:t>概述</a:t>
            </a:r>
            <a:endParaRPr lang="zh-CN" altLang="en-US" dirty="0"/>
          </a:p>
          <a:p>
            <a:pPr algn="just"/>
            <a:r>
              <a:rPr lang="zh-CN" altLang="en-US" dirty="0"/>
              <a:t>计算机加工处理的对象是数据，而数据之间有一定的内在联系，即数据具有一定的结构。因此我们要了解数据的逻辑关系、数据在计算机内的存储表示形式以及对数据施加的运算，才能在程序中对数据进行有效的处理。</a:t>
            </a:r>
            <a:endParaRPr lang="zh-CN" altLang="en-US" dirty="0"/>
          </a:p>
          <a:p>
            <a:pPr algn="just"/>
            <a:r>
              <a:rPr lang="zh-CN" altLang="en-US" b="1" dirty="0"/>
              <a:t>数据结构是一门研究数据组织、存储和运算的一般方法的学科。</a:t>
            </a:r>
            <a:endParaRPr lang="zh-CN" altLang="en-US" dirty="0"/>
          </a:p>
          <a:p>
            <a:pPr algn="just"/>
            <a:r>
              <a:rPr lang="en-US" altLang="zh-CN" b="1" dirty="0"/>
              <a:t>2</a:t>
            </a:r>
            <a:r>
              <a:rPr lang="zh-CN" altLang="en-US" b="1" dirty="0"/>
              <a:t>．</a:t>
            </a:r>
            <a:r>
              <a:rPr lang="en-US" altLang="zh-CN" b="1" dirty="0"/>
              <a:t>1</a:t>
            </a:r>
            <a:r>
              <a:rPr lang="zh-CN" altLang="en-US" b="1" dirty="0"/>
              <a:t>．</a:t>
            </a:r>
            <a:r>
              <a:rPr lang="en-US" altLang="zh-CN" b="1" dirty="0"/>
              <a:t>1 </a:t>
            </a:r>
            <a:r>
              <a:rPr lang="zh-CN" altLang="en-US" b="1" dirty="0"/>
              <a:t>数据结构的基本概念</a:t>
            </a:r>
            <a:endParaRPr lang="zh-CN" altLang="en-US" dirty="0"/>
          </a:p>
          <a:p>
            <a:pPr algn="just"/>
            <a:r>
              <a:rPr lang="zh-CN" altLang="en-US" dirty="0"/>
              <a:t>数据结构是描述一组数据元素及元素间的逻辑上的关系的。可以用集合论的方法给出数据结构的定义</a:t>
            </a:r>
            <a:endParaRPr lang="zh-CN" altLang="en-US" dirty="0"/>
          </a:p>
          <a:p>
            <a:pPr algn="just"/>
            <a:r>
              <a:rPr lang="zh-CN" altLang="en-US" b="1" dirty="0"/>
              <a:t>数据结构可描述为   </a:t>
            </a:r>
            <a:r>
              <a:rPr lang="en-US" altLang="zh-CN" b="1" dirty="0"/>
              <a:t>Group=</a:t>
            </a:r>
            <a:r>
              <a:rPr lang="zh-CN" altLang="en-US" b="1" dirty="0"/>
              <a:t>（</a:t>
            </a:r>
            <a:r>
              <a:rPr lang="en-US" altLang="zh-CN" b="1" dirty="0"/>
              <a:t>D</a:t>
            </a:r>
            <a:r>
              <a:rPr lang="zh-CN" altLang="en-US" b="1" dirty="0"/>
              <a:t>，</a:t>
            </a:r>
            <a:r>
              <a:rPr lang="en-US" altLang="zh-CN" b="1" dirty="0"/>
              <a:t>R</a:t>
            </a:r>
            <a:r>
              <a:rPr lang="zh-CN" altLang="en-US" b="1" dirty="0"/>
              <a:t>）</a:t>
            </a:r>
            <a:endParaRPr lang="zh-CN" altLang="en-US" dirty="0"/>
          </a:p>
          <a:p>
            <a:r>
              <a:rPr lang="zh-CN" altLang="en-US" dirty="0"/>
              <a:t>下面用例子来解释数据结构的定义</a:t>
            </a: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学生学籍管理</a:t>
            </a:r>
            <a:endParaRPr lang="en-US" altLang="zh-CN" dirty="0" smtClean="0"/>
          </a:p>
          <a:p>
            <a:r>
              <a:rPr lang="zh-CN" altLang="en-US" dirty="0" smtClean="0"/>
              <a:t>棋局管理</a:t>
            </a:r>
            <a:endParaRPr lang="en-US" altLang="zh-CN" dirty="0" smtClean="0"/>
          </a:p>
          <a:p>
            <a:r>
              <a:rPr lang="zh-CN" altLang="en-US" dirty="0" smtClean="0"/>
              <a:t>课程顺序管理</a:t>
            </a:r>
            <a:endParaRPr lang="zh-CN" altLang="en-US" dirty="0"/>
          </a:p>
        </p:txBody>
      </p:sp>
      <p:sp>
        <p:nvSpPr>
          <p:cNvPr id="4" name="灯片编号占位符 3"/>
          <p:cNvSpPr>
            <a:spLocks noGrp="1"/>
          </p:cNvSpPr>
          <p:nvPr>
            <p:ph type="sldNum" sz="quarter" idx="10"/>
          </p:nvPr>
        </p:nvSpPr>
        <p:spPr/>
        <p:txBody>
          <a:bodyPr/>
          <a:lstStyle/>
          <a:p>
            <a:fld id="{3E0288DD-843D-4D04-98A6-7CEECD04DAA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378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65175" indent="-294005">
              <a:defRPr>
                <a:solidFill>
                  <a:schemeClr val="tx1"/>
                </a:solidFill>
                <a:latin typeface="Century Gothic" panose="020B0502020202020204" pitchFamily="34" charset="0"/>
              </a:defRPr>
            </a:lvl2pPr>
            <a:lvl3pPr marL="1177925" indent="-234950">
              <a:defRPr>
                <a:solidFill>
                  <a:schemeClr val="tx1"/>
                </a:solidFill>
                <a:latin typeface="Century Gothic" panose="020B0502020202020204" pitchFamily="34" charset="0"/>
              </a:defRPr>
            </a:lvl3pPr>
            <a:lvl4pPr marL="1649730" indent="-234950">
              <a:defRPr>
                <a:solidFill>
                  <a:schemeClr val="tx1"/>
                </a:solidFill>
                <a:latin typeface="Century Gothic" panose="020B0502020202020204" pitchFamily="34" charset="0"/>
              </a:defRPr>
            </a:lvl4pPr>
            <a:lvl5pPr marL="2120900" indent="-234950">
              <a:defRPr>
                <a:solidFill>
                  <a:schemeClr val="tx1"/>
                </a:solidFill>
                <a:latin typeface="Century Gothic" panose="020B0502020202020204" pitchFamily="34" charset="0"/>
              </a:defRPr>
            </a:lvl5pPr>
            <a:lvl6pPr marL="2578100" indent="-234950" defTabSz="457200" eaLnBrk="0" fontAlgn="base" hangingPunct="0">
              <a:spcBef>
                <a:spcPct val="0"/>
              </a:spcBef>
              <a:spcAft>
                <a:spcPct val="0"/>
              </a:spcAft>
              <a:defRPr>
                <a:solidFill>
                  <a:schemeClr val="tx1"/>
                </a:solidFill>
                <a:latin typeface="Century Gothic" panose="020B0502020202020204" pitchFamily="34" charset="0"/>
              </a:defRPr>
            </a:lvl6pPr>
            <a:lvl7pPr marL="3035300" indent="-234950" defTabSz="457200" eaLnBrk="0" fontAlgn="base" hangingPunct="0">
              <a:spcBef>
                <a:spcPct val="0"/>
              </a:spcBef>
              <a:spcAft>
                <a:spcPct val="0"/>
              </a:spcAft>
              <a:defRPr>
                <a:solidFill>
                  <a:schemeClr val="tx1"/>
                </a:solidFill>
                <a:latin typeface="Century Gothic" panose="020B0502020202020204" pitchFamily="34" charset="0"/>
              </a:defRPr>
            </a:lvl7pPr>
            <a:lvl8pPr marL="3492500" indent="-234950" defTabSz="457200" eaLnBrk="0" fontAlgn="base" hangingPunct="0">
              <a:spcBef>
                <a:spcPct val="0"/>
              </a:spcBef>
              <a:spcAft>
                <a:spcPct val="0"/>
              </a:spcAft>
              <a:defRPr>
                <a:solidFill>
                  <a:schemeClr val="tx1"/>
                </a:solidFill>
                <a:latin typeface="Century Gothic" panose="020B0502020202020204" pitchFamily="34" charset="0"/>
              </a:defRPr>
            </a:lvl8pPr>
            <a:lvl9pPr marL="3949700" indent="-234950" defTabSz="457200" eaLnBrk="0" fontAlgn="base" hangingPunct="0">
              <a:spcBef>
                <a:spcPct val="0"/>
              </a:spcBef>
              <a:spcAft>
                <a:spcPct val="0"/>
              </a:spcAft>
              <a:defRPr>
                <a:solidFill>
                  <a:schemeClr val="tx1"/>
                </a:solidFill>
                <a:latin typeface="Century Gothic" panose="020B0502020202020204" pitchFamily="34" charset="0"/>
              </a:defRPr>
            </a:lvl9pPr>
          </a:lstStyle>
          <a:p>
            <a:fld id="{EE75123F-E9B7-48EE-95CF-0C35F254106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993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a:t>族谱，父亲，儿子</a:t>
            </a:r>
            <a:endParaRPr lang="zh-CN" altLang="en-US"/>
          </a:p>
        </p:txBody>
      </p:sp>
      <p:sp>
        <p:nvSpPr>
          <p:cNvPr id="3994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65175" indent="-294005">
              <a:defRPr>
                <a:solidFill>
                  <a:schemeClr val="tx1"/>
                </a:solidFill>
                <a:latin typeface="Century Gothic" panose="020B0502020202020204" pitchFamily="34" charset="0"/>
              </a:defRPr>
            </a:lvl2pPr>
            <a:lvl3pPr marL="1177925" indent="-234950">
              <a:defRPr>
                <a:solidFill>
                  <a:schemeClr val="tx1"/>
                </a:solidFill>
                <a:latin typeface="Century Gothic" panose="020B0502020202020204" pitchFamily="34" charset="0"/>
              </a:defRPr>
            </a:lvl3pPr>
            <a:lvl4pPr marL="1649730" indent="-234950">
              <a:defRPr>
                <a:solidFill>
                  <a:schemeClr val="tx1"/>
                </a:solidFill>
                <a:latin typeface="Century Gothic" panose="020B0502020202020204" pitchFamily="34" charset="0"/>
              </a:defRPr>
            </a:lvl4pPr>
            <a:lvl5pPr marL="2120900" indent="-234950">
              <a:defRPr>
                <a:solidFill>
                  <a:schemeClr val="tx1"/>
                </a:solidFill>
                <a:latin typeface="Century Gothic" panose="020B0502020202020204" pitchFamily="34" charset="0"/>
              </a:defRPr>
            </a:lvl5pPr>
            <a:lvl6pPr marL="2578100" indent="-234950" defTabSz="457200" eaLnBrk="0" fontAlgn="base" hangingPunct="0">
              <a:spcBef>
                <a:spcPct val="0"/>
              </a:spcBef>
              <a:spcAft>
                <a:spcPct val="0"/>
              </a:spcAft>
              <a:defRPr>
                <a:solidFill>
                  <a:schemeClr val="tx1"/>
                </a:solidFill>
                <a:latin typeface="Century Gothic" panose="020B0502020202020204" pitchFamily="34" charset="0"/>
              </a:defRPr>
            </a:lvl6pPr>
            <a:lvl7pPr marL="3035300" indent="-234950" defTabSz="457200" eaLnBrk="0" fontAlgn="base" hangingPunct="0">
              <a:spcBef>
                <a:spcPct val="0"/>
              </a:spcBef>
              <a:spcAft>
                <a:spcPct val="0"/>
              </a:spcAft>
              <a:defRPr>
                <a:solidFill>
                  <a:schemeClr val="tx1"/>
                </a:solidFill>
                <a:latin typeface="Century Gothic" panose="020B0502020202020204" pitchFamily="34" charset="0"/>
              </a:defRPr>
            </a:lvl7pPr>
            <a:lvl8pPr marL="3492500" indent="-234950" defTabSz="457200" eaLnBrk="0" fontAlgn="base" hangingPunct="0">
              <a:spcBef>
                <a:spcPct val="0"/>
              </a:spcBef>
              <a:spcAft>
                <a:spcPct val="0"/>
              </a:spcAft>
              <a:defRPr>
                <a:solidFill>
                  <a:schemeClr val="tx1"/>
                </a:solidFill>
                <a:latin typeface="Century Gothic" panose="020B0502020202020204" pitchFamily="34" charset="0"/>
              </a:defRPr>
            </a:lvl8pPr>
            <a:lvl9pPr marL="3949700" indent="-234950" defTabSz="457200" eaLnBrk="0" fontAlgn="base" hangingPunct="0">
              <a:spcBef>
                <a:spcPct val="0"/>
              </a:spcBef>
              <a:spcAft>
                <a:spcPct val="0"/>
              </a:spcAft>
              <a:defRPr>
                <a:solidFill>
                  <a:schemeClr val="tx1"/>
                </a:solidFill>
                <a:latin typeface="Century Gothic" panose="020B0502020202020204" pitchFamily="34" charset="0"/>
              </a:defRPr>
            </a:lvl9pPr>
          </a:lstStyle>
          <a:p>
            <a:fld id="{51A507A1-945A-4EEB-AA6A-B6DA0062BDD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dirty="0">
                <a:latin typeface="Arial" panose="020B0604020202020204" pitchFamily="34" charset="0"/>
                <a:cs typeface="Arial" panose="020B0604020202020204" pitchFamily="34" charset="0"/>
              </a:rPr>
              <a:t>算法就是解决问题的方法和步骤</a:t>
            </a:r>
            <a:endParaRPr lang="zh-CN" altLang="en-US" dirty="0"/>
          </a:p>
        </p:txBody>
      </p:sp>
      <p:sp>
        <p:nvSpPr>
          <p:cNvPr id="4" name="灯片编号占位符 3"/>
          <p:cNvSpPr>
            <a:spLocks noGrp="1"/>
          </p:cNvSpPr>
          <p:nvPr>
            <p:ph type="sldNum" sz="quarter" idx="5"/>
          </p:nvPr>
        </p:nvSpPr>
        <p:spPr/>
        <p:txBody>
          <a:bodyPr/>
          <a:lstStyle/>
          <a:p>
            <a:fld id="{3E0288DD-843D-4D04-98A6-7CEECD04DAA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对于基本数据类型量，按其值是否可变又分为常量和变量两种。</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t>变量（</a:t>
            </a:r>
            <a:r>
              <a:rPr lang="en-US" altLang="zh-CN" dirty="0">
                <a:solidFill>
                  <a:schemeClr val="folHlink"/>
                </a:solidFill>
              </a:rPr>
              <a:t>variable</a:t>
            </a:r>
            <a:r>
              <a:rPr lang="zh-CN" altLang="zh-CN" dirty="0"/>
              <a:t>）表示的是计算机内存中的位置，用于保存数据值</a:t>
            </a:r>
            <a:r>
              <a:rPr lang="zh-CN" altLang="en-US" dirty="0"/>
              <a: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E0288DD-843D-4D04-98A6-7CEECD04DAA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smtClean="0">
                <a:solidFill>
                  <a:srgbClr val="0000FF"/>
                </a:solidFill>
              </a:rPr>
              <a:t>任何变量在出现在等号后边之前应该被初始化赋值。</a:t>
            </a:r>
            <a:endParaRPr lang="zh-CN" altLang="en-US" sz="1200" dirty="0" smtClean="0">
              <a:solidFill>
                <a:srgbClr val="0000FF"/>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1" dirty="0" smtClean="0">
              <a:solidFill>
                <a:srgbClr val="0000FF"/>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1" dirty="0" smtClean="0">
              <a:solidFill>
                <a:srgbClr val="0000FF"/>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smtClean="0">
                <a:solidFill>
                  <a:srgbClr val="0000FF"/>
                </a:solidFill>
              </a:rPr>
              <a:t>注意</a:t>
            </a:r>
            <a:r>
              <a:rPr lang="zh-CN" altLang="en-US" sz="1200" b="1" dirty="0">
                <a:solidFill>
                  <a:srgbClr val="0000FF"/>
                </a:solidFill>
              </a:rPr>
              <a:t>：</a:t>
            </a:r>
            <a:r>
              <a:rPr lang="zh-CN" altLang="zh-CN" sz="1200" b="1" dirty="0">
                <a:solidFill>
                  <a:srgbClr val="0000FF"/>
                </a:solidFill>
              </a:rPr>
              <a:t>条件一定是能判断真假的</a:t>
            </a:r>
            <a:r>
              <a:rPr lang="zh-CN" altLang="en-US" sz="1200" b="1" dirty="0">
                <a:solidFill>
                  <a:srgbClr val="0000FF"/>
                </a:solidFill>
              </a:rPr>
              <a:t>单个表达式</a:t>
            </a:r>
            <a:r>
              <a:rPr lang="zh-CN" altLang="zh-CN" sz="1200" b="1" dirty="0">
                <a:solidFill>
                  <a:srgbClr val="0000FF"/>
                </a:solidFill>
              </a:rPr>
              <a:t>或</a:t>
            </a:r>
            <a:r>
              <a:rPr lang="zh-CN" altLang="en-US" sz="1200" b="1" dirty="0">
                <a:solidFill>
                  <a:srgbClr val="0000FF"/>
                </a:solidFill>
              </a:rPr>
              <a:t>通过逻辑与</a:t>
            </a:r>
            <a:r>
              <a:rPr lang="en-US" altLang="zh-CN" sz="1200" b="1" dirty="0">
                <a:solidFill>
                  <a:srgbClr val="0000FF"/>
                </a:solidFill>
              </a:rPr>
              <a:t>and</a:t>
            </a:r>
            <a:r>
              <a:rPr lang="zh-CN" altLang="en-US" sz="1200" b="1" dirty="0">
                <a:solidFill>
                  <a:srgbClr val="0000FF"/>
                </a:solidFill>
              </a:rPr>
              <a:t>及逻辑或</a:t>
            </a:r>
            <a:r>
              <a:rPr lang="en-US" altLang="zh-CN" sz="1200" b="1" dirty="0">
                <a:solidFill>
                  <a:srgbClr val="0000FF"/>
                </a:solidFill>
              </a:rPr>
              <a:t>or</a:t>
            </a:r>
            <a:r>
              <a:rPr lang="zh-CN" altLang="en-US" sz="1200" b="1" dirty="0">
                <a:solidFill>
                  <a:srgbClr val="0000FF"/>
                </a:solidFill>
              </a:rPr>
              <a:t>连接而成的复合表达式</a:t>
            </a:r>
            <a:r>
              <a:rPr lang="zh-CN" altLang="en-US" sz="1200" b="1" dirty="0" smtClean="0">
                <a:solidFill>
                  <a:srgbClr val="0000FF"/>
                </a:solidFill>
              </a:rPr>
              <a:t>。</a:t>
            </a:r>
            <a:endParaRPr lang="en-US" altLang="zh-CN" sz="1200" b="1" dirty="0" smtClean="0">
              <a:solidFill>
                <a:srgbClr val="0000FF"/>
              </a:solidFill>
            </a:endParaRPr>
          </a:p>
          <a:p>
            <a:endParaRPr lang="zh-CN" altLang="en-US" dirty="0"/>
          </a:p>
        </p:txBody>
      </p:sp>
      <p:sp>
        <p:nvSpPr>
          <p:cNvPr id="4" name="灯片编号占位符 3"/>
          <p:cNvSpPr>
            <a:spLocks noGrp="1"/>
          </p:cNvSpPr>
          <p:nvPr>
            <p:ph type="sldNum" sz="quarter" idx="5"/>
          </p:nvPr>
        </p:nvSpPr>
        <p:spPr/>
        <p:txBody>
          <a:bodyPr/>
          <a:lstStyle/>
          <a:p>
            <a:fld id="{3E0288DD-843D-4D04-98A6-7CEECD04DAA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0288DD-843D-4D04-98A6-7CEECD04DAA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5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65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65175" indent="-294005">
              <a:defRPr>
                <a:solidFill>
                  <a:schemeClr val="tx1"/>
                </a:solidFill>
                <a:latin typeface="Century Gothic" panose="020B0502020202020204" pitchFamily="34" charset="0"/>
              </a:defRPr>
            </a:lvl2pPr>
            <a:lvl3pPr marL="1177925" indent="-234950">
              <a:defRPr>
                <a:solidFill>
                  <a:schemeClr val="tx1"/>
                </a:solidFill>
                <a:latin typeface="Century Gothic" panose="020B0502020202020204" pitchFamily="34" charset="0"/>
              </a:defRPr>
            </a:lvl3pPr>
            <a:lvl4pPr marL="1649730" indent="-234950">
              <a:defRPr>
                <a:solidFill>
                  <a:schemeClr val="tx1"/>
                </a:solidFill>
                <a:latin typeface="Century Gothic" panose="020B0502020202020204" pitchFamily="34" charset="0"/>
              </a:defRPr>
            </a:lvl4pPr>
            <a:lvl5pPr marL="2120900" indent="-234950">
              <a:defRPr>
                <a:solidFill>
                  <a:schemeClr val="tx1"/>
                </a:solidFill>
                <a:latin typeface="Century Gothic" panose="020B0502020202020204" pitchFamily="34" charset="0"/>
              </a:defRPr>
            </a:lvl5pPr>
            <a:lvl6pPr marL="2578100" indent="-234950" defTabSz="457200" eaLnBrk="0" fontAlgn="base" hangingPunct="0">
              <a:spcBef>
                <a:spcPct val="0"/>
              </a:spcBef>
              <a:spcAft>
                <a:spcPct val="0"/>
              </a:spcAft>
              <a:defRPr>
                <a:solidFill>
                  <a:schemeClr val="tx1"/>
                </a:solidFill>
                <a:latin typeface="Century Gothic" panose="020B0502020202020204" pitchFamily="34" charset="0"/>
              </a:defRPr>
            </a:lvl6pPr>
            <a:lvl7pPr marL="3035300" indent="-234950" defTabSz="457200" eaLnBrk="0" fontAlgn="base" hangingPunct="0">
              <a:spcBef>
                <a:spcPct val="0"/>
              </a:spcBef>
              <a:spcAft>
                <a:spcPct val="0"/>
              </a:spcAft>
              <a:defRPr>
                <a:solidFill>
                  <a:schemeClr val="tx1"/>
                </a:solidFill>
                <a:latin typeface="Century Gothic" panose="020B0502020202020204" pitchFamily="34" charset="0"/>
              </a:defRPr>
            </a:lvl7pPr>
            <a:lvl8pPr marL="3492500" indent="-234950" defTabSz="457200" eaLnBrk="0" fontAlgn="base" hangingPunct="0">
              <a:spcBef>
                <a:spcPct val="0"/>
              </a:spcBef>
              <a:spcAft>
                <a:spcPct val="0"/>
              </a:spcAft>
              <a:defRPr>
                <a:solidFill>
                  <a:schemeClr val="tx1"/>
                </a:solidFill>
                <a:latin typeface="Century Gothic" panose="020B0502020202020204" pitchFamily="34" charset="0"/>
              </a:defRPr>
            </a:lvl8pPr>
            <a:lvl9pPr marL="3949700" indent="-234950" defTabSz="457200" eaLnBrk="0" fontAlgn="base" hangingPunct="0">
              <a:spcBef>
                <a:spcPct val="0"/>
              </a:spcBef>
              <a:spcAft>
                <a:spcPct val="0"/>
              </a:spcAft>
              <a:defRPr>
                <a:solidFill>
                  <a:schemeClr val="tx1"/>
                </a:solidFill>
                <a:latin typeface="Century Gothic" panose="020B0502020202020204" pitchFamily="34" charset="0"/>
              </a:defRPr>
            </a:lvl9pPr>
          </a:lstStyle>
          <a:p>
            <a:fld id="{626E736D-1EBD-4698-ADA1-9667EA54FAA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smtClean="0">
                <a:solidFill>
                  <a:schemeClr val="hlink"/>
                </a:solidFill>
              </a:rPr>
              <a:t>问题规模</a:t>
            </a:r>
            <a:r>
              <a:rPr lang="zh-CN" altLang="en-US" sz="1200" b="1" dirty="0" smtClean="0">
                <a:solidFill>
                  <a:schemeClr val="tx1"/>
                </a:solidFill>
              </a:rPr>
              <a:t>：输入量的多少。例如，</a:t>
            </a:r>
            <a:r>
              <a:rPr lang="en-US" altLang="zh-CN" sz="1200" b="1" dirty="0" smtClean="0">
                <a:solidFill>
                  <a:schemeClr val="tx1"/>
                </a:solidFill>
              </a:rPr>
              <a:t>100</a:t>
            </a:r>
            <a:r>
              <a:rPr lang="zh-CN" altLang="en-US" sz="1200" b="1" dirty="0" smtClean="0">
                <a:solidFill>
                  <a:schemeClr val="tx1"/>
                </a:solidFill>
              </a:rPr>
              <a:t>个元素进行排序，问题规模是</a:t>
            </a:r>
            <a:r>
              <a:rPr lang="en-US" altLang="zh-CN" sz="1200" b="1" dirty="0" smtClean="0">
                <a:solidFill>
                  <a:schemeClr val="tx1"/>
                </a:solidFill>
              </a:rPr>
              <a:t>100</a:t>
            </a:r>
            <a:r>
              <a:rPr lang="zh-CN" altLang="en-US" sz="1200" b="1" dirty="0" smtClean="0">
                <a:solidFill>
                  <a:schemeClr val="tx1"/>
                </a:solidFill>
              </a:rPr>
              <a:t>。</a:t>
            </a:r>
            <a:endParaRPr lang="en-US" altLang="zh-CN" sz="1200" b="1" dirty="0" smtClean="0">
              <a:solidFill>
                <a:schemeClr val="tx1"/>
              </a:solidFill>
            </a:endParaRPr>
          </a:p>
          <a:p>
            <a:endParaRPr lang="zh-CN" altLang="en-US" dirty="0"/>
          </a:p>
        </p:txBody>
      </p:sp>
      <p:sp>
        <p:nvSpPr>
          <p:cNvPr id="4" name="灯片编号占位符 3"/>
          <p:cNvSpPr>
            <a:spLocks noGrp="1"/>
          </p:cNvSpPr>
          <p:nvPr>
            <p:ph type="sldNum" sz="quarter" idx="10"/>
          </p:nvPr>
        </p:nvSpPr>
        <p:spPr/>
        <p:txBody>
          <a:bodyPr/>
          <a:lstStyle/>
          <a:p>
            <a:fld id="{3E0288DD-843D-4D04-98A6-7CEECD04DAA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xfrm>
            <a:off x="3406775" y="849313"/>
            <a:ext cx="3059113" cy="2293937"/>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317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D4AD3606-299E-4856-8232-84D7C4AE105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86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smtClean="0">
                <a:solidFill>
                  <a:srgbClr val="FF0000"/>
                </a:solidFill>
                <a:latin typeface="Times New Roman" panose="02020603050405020304" pitchFamily="18" charset="0"/>
              </a:rPr>
              <a:t>基本语句</a:t>
            </a:r>
            <a:r>
              <a:rPr lang="zh-CN" altLang="en-US" sz="1200" dirty="0" smtClean="0">
                <a:latin typeface="Times New Roman" panose="02020603050405020304" pitchFamily="18" charset="0"/>
              </a:rPr>
              <a:t>是算法中重复执行次数和算法的总执行次数成正比的语句，对算法运行时间的贡献度最大，</a:t>
            </a:r>
            <a:r>
              <a:rPr lang="zh-CN" altLang="en-US" sz="1200" dirty="0" smtClean="0">
                <a:solidFill>
                  <a:srgbClr val="FF0000"/>
                </a:solidFill>
                <a:latin typeface="Times New Roman" panose="02020603050405020304" pitchFamily="18" charset="0"/>
              </a:rPr>
              <a:t>执行次数最多</a:t>
            </a:r>
            <a:r>
              <a:rPr lang="zh-CN" altLang="en-US" sz="1200" dirty="0" smtClean="0">
                <a:latin typeface="Times New Roman" panose="02020603050405020304" pitchFamily="18" charset="0"/>
              </a:rPr>
              <a:t>。</a:t>
            </a:r>
            <a:endParaRPr lang="en-US" altLang="zh-CN" sz="1200" dirty="0" smtClean="0">
              <a:latin typeface="Times New Roman" panose="02020603050405020304" pitchFamily="18" charset="0"/>
            </a:endParaRPr>
          </a:p>
          <a:p>
            <a:endParaRPr lang="zh-CN" altLang="en-US" dirty="0"/>
          </a:p>
        </p:txBody>
      </p:sp>
      <p:sp>
        <p:nvSpPr>
          <p:cNvPr id="686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65175" indent="-294005">
              <a:defRPr>
                <a:solidFill>
                  <a:schemeClr val="tx1"/>
                </a:solidFill>
                <a:latin typeface="Century Gothic" panose="020B0502020202020204" pitchFamily="34" charset="0"/>
              </a:defRPr>
            </a:lvl2pPr>
            <a:lvl3pPr marL="1177925" indent="-234950">
              <a:defRPr>
                <a:solidFill>
                  <a:schemeClr val="tx1"/>
                </a:solidFill>
                <a:latin typeface="Century Gothic" panose="020B0502020202020204" pitchFamily="34" charset="0"/>
              </a:defRPr>
            </a:lvl3pPr>
            <a:lvl4pPr marL="1649730" indent="-234950">
              <a:defRPr>
                <a:solidFill>
                  <a:schemeClr val="tx1"/>
                </a:solidFill>
                <a:latin typeface="Century Gothic" panose="020B0502020202020204" pitchFamily="34" charset="0"/>
              </a:defRPr>
            </a:lvl4pPr>
            <a:lvl5pPr marL="2120900" indent="-234950">
              <a:defRPr>
                <a:solidFill>
                  <a:schemeClr val="tx1"/>
                </a:solidFill>
                <a:latin typeface="Century Gothic" panose="020B0502020202020204" pitchFamily="34" charset="0"/>
              </a:defRPr>
            </a:lvl5pPr>
            <a:lvl6pPr marL="2578100" indent="-234950" defTabSz="457200" eaLnBrk="0" fontAlgn="base" hangingPunct="0">
              <a:spcBef>
                <a:spcPct val="0"/>
              </a:spcBef>
              <a:spcAft>
                <a:spcPct val="0"/>
              </a:spcAft>
              <a:defRPr>
                <a:solidFill>
                  <a:schemeClr val="tx1"/>
                </a:solidFill>
                <a:latin typeface="Century Gothic" panose="020B0502020202020204" pitchFamily="34" charset="0"/>
              </a:defRPr>
            </a:lvl6pPr>
            <a:lvl7pPr marL="3035300" indent="-234950" defTabSz="457200" eaLnBrk="0" fontAlgn="base" hangingPunct="0">
              <a:spcBef>
                <a:spcPct val="0"/>
              </a:spcBef>
              <a:spcAft>
                <a:spcPct val="0"/>
              </a:spcAft>
              <a:defRPr>
                <a:solidFill>
                  <a:schemeClr val="tx1"/>
                </a:solidFill>
                <a:latin typeface="Century Gothic" panose="020B0502020202020204" pitchFamily="34" charset="0"/>
              </a:defRPr>
            </a:lvl7pPr>
            <a:lvl8pPr marL="3492500" indent="-234950" defTabSz="457200" eaLnBrk="0" fontAlgn="base" hangingPunct="0">
              <a:spcBef>
                <a:spcPct val="0"/>
              </a:spcBef>
              <a:spcAft>
                <a:spcPct val="0"/>
              </a:spcAft>
              <a:defRPr>
                <a:solidFill>
                  <a:schemeClr val="tx1"/>
                </a:solidFill>
                <a:latin typeface="Century Gothic" panose="020B0502020202020204" pitchFamily="34" charset="0"/>
              </a:defRPr>
            </a:lvl8pPr>
            <a:lvl9pPr marL="3949700" indent="-234950" defTabSz="457200" eaLnBrk="0" fontAlgn="base" hangingPunct="0">
              <a:spcBef>
                <a:spcPct val="0"/>
              </a:spcBef>
              <a:spcAft>
                <a:spcPct val="0"/>
              </a:spcAft>
              <a:defRPr>
                <a:solidFill>
                  <a:schemeClr val="tx1"/>
                </a:solidFill>
                <a:latin typeface="Century Gothic" panose="020B0502020202020204" pitchFamily="34" charset="0"/>
              </a:defRPr>
            </a:lvl9pPr>
          </a:lstStyle>
          <a:p>
            <a:fld id="{CC889569-1E93-41F3-A237-52991EEDCB9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86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686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65175" indent="-294005">
              <a:defRPr>
                <a:solidFill>
                  <a:schemeClr val="tx1"/>
                </a:solidFill>
                <a:latin typeface="Century Gothic" panose="020B0502020202020204" pitchFamily="34" charset="0"/>
              </a:defRPr>
            </a:lvl2pPr>
            <a:lvl3pPr marL="1177925" indent="-234950">
              <a:defRPr>
                <a:solidFill>
                  <a:schemeClr val="tx1"/>
                </a:solidFill>
                <a:latin typeface="Century Gothic" panose="020B0502020202020204" pitchFamily="34" charset="0"/>
              </a:defRPr>
            </a:lvl3pPr>
            <a:lvl4pPr marL="1649730" indent="-234950">
              <a:defRPr>
                <a:solidFill>
                  <a:schemeClr val="tx1"/>
                </a:solidFill>
                <a:latin typeface="Century Gothic" panose="020B0502020202020204" pitchFamily="34" charset="0"/>
              </a:defRPr>
            </a:lvl4pPr>
            <a:lvl5pPr marL="2120900" indent="-234950">
              <a:defRPr>
                <a:solidFill>
                  <a:schemeClr val="tx1"/>
                </a:solidFill>
                <a:latin typeface="Century Gothic" panose="020B0502020202020204" pitchFamily="34" charset="0"/>
              </a:defRPr>
            </a:lvl5pPr>
            <a:lvl6pPr marL="2578100" indent="-234950" defTabSz="457200" eaLnBrk="0" fontAlgn="base" hangingPunct="0">
              <a:spcBef>
                <a:spcPct val="0"/>
              </a:spcBef>
              <a:spcAft>
                <a:spcPct val="0"/>
              </a:spcAft>
              <a:defRPr>
                <a:solidFill>
                  <a:schemeClr val="tx1"/>
                </a:solidFill>
                <a:latin typeface="Century Gothic" panose="020B0502020202020204" pitchFamily="34" charset="0"/>
              </a:defRPr>
            </a:lvl6pPr>
            <a:lvl7pPr marL="3035300" indent="-234950" defTabSz="457200" eaLnBrk="0" fontAlgn="base" hangingPunct="0">
              <a:spcBef>
                <a:spcPct val="0"/>
              </a:spcBef>
              <a:spcAft>
                <a:spcPct val="0"/>
              </a:spcAft>
              <a:defRPr>
                <a:solidFill>
                  <a:schemeClr val="tx1"/>
                </a:solidFill>
                <a:latin typeface="Century Gothic" panose="020B0502020202020204" pitchFamily="34" charset="0"/>
              </a:defRPr>
            </a:lvl7pPr>
            <a:lvl8pPr marL="3492500" indent="-234950" defTabSz="457200" eaLnBrk="0" fontAlgn="base" hangingPunct="0">
              <a:spcBef>
                <a:spcPct val="0"/>
              </a:spcBef>
              <a:spcAft>
                <a:spcPct val="0"/>
              </a:spcAft>
              <a:defRPr>
                <a:solidFill>
                  <a:schemeClr val="tx1"/>
                </a:solidFill>
                <a:latin typeface="Century Gothic" panose="020B0502020202020204" pitchFamily="34" charset="0"/>
              </a:defRPr>
            </a:lvl8pPr>
            <a:lvl9pPr marL="3949700" indent="-234950" defTabSz="457200" eaLnBrk="0" fontAlgn="base" hangingPunct="0">
              <a:spcBef>
                <a:spcPct val="0"/>
              </a:spcBef>
              <a:spcAft>
                <a:spcPct val="0"/>
              </a:spcAft>
              <a:defRPr>
                <a:solidFill>
                  <a:schemeClr val="tx1"/>
                </a:solidFill>
                <a:latin typeface="Century Gothic" panose="020B0502020202020204" pitchFamily="34" charset="0"/>
              </a:defRPr>
            </a:lvl9pPr>
          </a:lstStyle>
          <a:p>
            <a:fld id="{CC889569-1E93-41F3-A237-52991EEDCB9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对于基本数据类型量，按其值是否可变又分为常量和变量两种。</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t>变量（</a:t>
            </a:r>
            <a:r>
              <a:rPr lang="en-US" altLang="zh-CN" dirty="0">
                <a:solidFill>
                  <a:schemeClr val="folHlink"/>
                </a:solidFill>
              </a:rPr>
              <a:t>variable</a:t>
            </a:r>
            <a:r>
              <a:rPr lang="zh-CN" altLang="zh-CN" dirty="0"/>
              <a:t>）表示的是计算机内存中的位置，用于保存数据值</a:t>
            </a:r>
            <a:r>
              <a:rPr lang="zh-CN" altLang="en-US" dirty="0"/>
              <a: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E0288DD-843D-4D04-98A6-7CEECD04DAA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685800" eaLnBrk="0" fontAlgn="base" hangingPunct="0">
              <a:lnSpc>
                <a:spcPct val="150000"/>
              </a:lnSpc>
              <a:spcBef>
                <a:spcPct val="0"/>
              </a:spcBef>
              <a:spcAft>
                <a:spcPct val="0"/>
              </a:spcAft>
            </a:pPr>
            <a:r>
              <a:rPr lang="zh-CN" altLang="zh-CN" sz="1200" b="1" dirty="0">
                <a:latin typeface="Arial Unicode MS" panose="020B0604020202020204" pitchFamily="34" charset="-122"/>
              </a:rPr>
              <a:t>int x=1</a:t>
            </a:r>
            <a:r>
              <a:rPr lang="en-US" altLang="zh-CN" sz="1200" b="1" dirty="0">
                <a:latin typeface="Arial Unicode MS" panose="020B0604020202020204" pitchFamily="34" charset="-122"/>
              </a:rPr>
              <a:t>,s=0</a:t>
            </a:r>
            <a:r>
              <a:rPr lang="zh-CN" altLang="zh-CN" sz="1200" b="1" dirty="0">
                <a:latin typeface="Arial Unicode MS" panose="020B0604020202020204" pitchFamily="34" charset="-122"/>
              </a:rPr>
              <a:t>;</a:t>
            </a:r>
            <a:endParaRPr lang="en-US" altLang="zh-CN" sz="1200" b="1" dirty="0">
              <a:latin typeface="Arial Unicode MS" panose="020B0604020202020204" pitchFamily="34" charset="-122"/>
            </a:endParaRPr>
          </a:p>
          <a:p>
            <a:pPr defTabSz="685800" eaLnBrk="0" fontAlgn="base" hangingPunct="0">
              <a:lnSpc>
                <a:spcPct val="150000"/>
              </a:lnSpc>
              <a:spcBef>
                <a:spcPct val="0"/>
              </a:spcBef>
              <a:spcAft>
                <a:spcPct val="0"/>
              </a:spcAft>
            </a:pPr>
            <a:r>
              <a:rPr lang="zh-CN" altLang="zh-CN" sz="1200" b="1" dirty="0">
                <a:latin typeface="Arial Unicode MS" panose="020B0604020202020204" pitchFamily="34" charset="-122"/>
              </a:rPr>
              <a:t> while (x &lt;10)</a:t>
            </a:r>
            <a:endParaRPr lang="en-US" altLang="zh-CN" sz="1200" b="1" dirty="0">
              <a:latin typeface="Arial Unicode MS" panose="020B0604020202020204" pitchFamily="34" charset="-122"/>
            </a:endParaRPr>
          </a:p>
          <a:p>
            <a:pPr defTabSz="685800" eaLnBrk="0" fontAlgn="base" hangingPunct="0">
              <a:lnSpc>
                <a:spcPct val="150000"/>
              </a:lnSpc>
              <a:spcBef>
                <a:spcPct val="0"/>
              </a:spcBef>
              <a:spcAft>
                <a:spcPct val="0"/>
              </a:spcAft>
            </a:pPr>
            <a:r>
              <a:rPr lang="zh-CN" altLang="zh-CN" sz="1200" b="1" dirty="0">
                <a:latin typeface="Arial Unicode MS" panose="020B0604020202020204" pitchFamily="34" charset="-122"/>
              </a:rPr>
              <a:t> { </a:t>
            </a:r>
            <a:endParaRPr lang="en-US" altLang="zh-CN" sz="1200" b="1" dirty="0">
              <a:latin typeface="Arial Unicode MS" panose="020B0604020202020204" pitchFamily="34" charset="-122"/>
            </a:endParaRPr>
          </a:p>
          <a:p>
            <a:pPr defTabSz="685800" eaLnBrk="0" fontAlgn="base" hangingPunct="0">
              <a:lnSpc>
                <a:spcPct val="150000"/>
              </a:lnSpc>
              <a:spcBef>
                <a:spcPct val="0"/>
              </a:spcBef>
              <a:spcAft>
                <a:spcPct val="0"/>
              </a:spcAft>
            </a:pPr>
            <a:r>
              <a:rPr lang="en-US" altLang="zh-CN" sz="1200" b="1" dirty="0">
                <a:latin typeface="Arial Unicode MS" panose="020B0604020202020204" pitchFamily="34" charset="-122"/>
              </a:rPr>
              <a:t>  s+=x; </a:t>
            </a:r>
            <a:r>
              <a:rPr lang="zh-CN" altLang="zh-CN" sz="1200" b="1" dirty="0">
                <a:latin typeface="Arial Unicode MS" panose="020B0604020202020204" pitchFamily="34" charset="-122"/>
              </a:rPr>
              <a:t>x++; </a:t>
            </a:r>
            <a:endParaRPr lang="en-US" altLang="zh-CN" sz="1200" b="1" dirty="0">
              <a:latin typeface="Arial Unicode MS" panose="020B0604020202020204" pitchFamily="34" charset="-122"/>
            </a:endParaRPr>
          </a:p>
          <a:p>
            <a:pPr defTabSz="685800" eaLnBrk="0" fontAlgn="base" hangingPunct="0">
              <a:lnSpc>
                <a:spcPct val="150000"/>
              </a:lnSpc>
              <a:spcBef>
                <a:spcPct val="0"/>
              </a:spcBef>
              <a:spcAft>
                <a:spcPct val="0"/>
              </a:spcAft>
            </a:pPr>
            <a:r>
              <a:rPr lang="zh-CN" altLang="zh-CN" sz="1200" b="1" dirty="0">
                <a:latin typeface="Arial Unicode MS" panose="020B0604020202020204" pitchFamily="34" charset="-122"/>
              </a:rPr>
              <a:t>}</a:t>
            </a:r>
            <a:endParaRPr lang="en-US" altLang="zh-CN" sz="1200" b="1" dirty="0">
              <a:latin typeface="Arial Unicode MS" panose="020B0604020202020204" pitchFamily="34" charset="-122"/>
            </a:endParaRPr>
          </a:p>
          <a:p>
            <a:pPr defTabSz="685800" eaLnBrk="0" fontAlgn="base" hangingPunct="0">
              <a:lnSpc>
                <a:spcPct val="150000"/>
              </a:lnSpc>
              <a:spcBef>
                <a:spcPct val="0"/>
              </a:spcBef>
              <a:spcAft>
                <a:spcPct val="0"/>
              </a:spcAft>
            </a:pPr>
            <a:r>
              <a:rPr lang="en-US" altLang="zh-CN" sz="1200" b="1" dirty="0">
                <a:latin typeface="Arial Unicode MS" panose="020B0604020202020204" pitchFamily="34" charset="-122"/>
              </a:rPr>
              <a:t>print(s)</a:t>
            </a:r>
            <a:endParaRPr lang="en-US" altLang="zh-CN" sz="1200" b="1" dirty="0">
              <a:latin typeface="Arial Unicode MS" panose="020B0604020202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3E0288DD-843D-4D04-98A6-7CEECD04DAA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CF377008-35B6-41DD-8FEF-85F2BBDBC9B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不需要维护元素间的相邻关系。</a:t>
            </a:r>
            <a:endParaRPr lang="zh-CN" altLang="en-US" dirty="0"/>
          </a:p>
        </p:txBody>
      </p:sp>
      <p:sp>
        <p:nvSpPr>
          <p:cNvPr id="4" name="灯片编号占位符 3"/>
          <p:cNvSpPr>
            <a:spLocks noGrp="1"/>
          </p:cNvSpPr>
          <p:nvPr>
            <p:ph type="sldNum" sz="quarter" idx="10"/>
          </p:nvPr>
        </p:nvSpPr>
        <p:spPr/>
        <p:txBody>
          <a:bodyPr/>
          <a:lstStyle/>
          <a:p>
            <a:fld id="{3E0288DD-843D-4D04-98A6-7CEECD04DAA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06775" y="849313"/>
            <a:ext cx="3059113" cy="22939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0288DD-843D-4D04-98A6-7CEECD04DAA6}"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06775" y="849313"/>
            <a:ext cx="3059113" cy="22939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0288DD-843D-4D04-98A6-7CEECD04DAA6}"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06775" y="849313"/>
            <a:ext cx="3059113" cy="22939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0288DD-843D-4D04-98A6-7CEECD04DAA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xfrm>
            <a:off x="3406775" y="849313"/>
            <a:ext cx="3059113" cy="2293937"/>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65175" indent="-294005">
              <a:defRPr>
                <a:solidFill>
                  <a:schemeClr val="tx1"/>
                </a:solidFill>
                <a:latin typeface="Century Gothic" panose="020B0502020202020204" pitchFamily="34" charset="0"/>
              </a:defRPr>
            </a:lvl2pPr>
            <a:lvl3pPr marL="1177925" indent="-234950">
              <a:defRPr>
                <a:solidFill>
                  <a:schemeClr val="tx1"/>
                </a:solidFill>
                <a:latin typeface="Century Gothic" panose="020B0502020202020204" pitchFamily="34" charset="0"/>
              </a:defRPr>
            </a:lvl3pPr>
            <a:lvl4pPr marL="1649730" indent="-234950">
              <a:defRPr>
                <a:solidFill>
                  <a:schemeClr val="tx1"/>
                </a:solidFill>
                <a:latin typeface="Century Gothic" panose="020B0502020202020204" pitchFamily="34" charset="0"/>
              </a:defRPr>
            </a:lvl4pPr>
            <a:lvl5pPr marL="2120900" indent="-234950">
              <a:defRPr>
                <a:solidFill>
                  <a:schemeClr val="tx1"/>
                </a:solidFill>
                <a:latin typeface="Century Gothic" panose="020B0502020202020204" pitchFamily="34" charset="0"/>
              </a:defRPr>
            </a:lvl5pPr>
            <a:lvl6pPr marL="2578100" indent="-234950" defTabSz="457200" eaLnBrk="0" fontAlgn="base" hangingPunct="0">
              <a:spcBef>
                <a:spcPct val="0"/>
              </a:spcBef>
              <a:spcAft>
                <a:spcPct val="0"/>
              </a:spcAft>
              <a:defRPr>
                <a:solidFill>
                  <a:schemeClr val="tx1"/>
                </a:solidFill>
                <a:latin typeface="Century Gothic" panose="020B0502020202020204" pitchFamily="34" charset="0"/>
              </a:defRPr>
            </a:lvl6pPr>
            <a:lvl7pPr marL="3035300" indent="-234950" defTabSz="457200" eaLnBrk="0" fontAlgn="base" hangingPunct="0">
              <a:spcBef>
                <a:spcPct val="0"/>
              </a:spcBef>
              <a:spcAft>
                <a:spcPct val="0"/>
              </a:spcAft>
              <a:defRPr>
                <a:solidFill>
                  <a:schemeClr val="tx1"/>
                </a:solidFill>
                <a:latin typeface="Century Gothic" panose="020B0502020202020204" pitchFamily="34" charset="0"/>
              </a:defRPr>
            </a:lvl7pPr>
            <a:lvl8pPr marL="3492500" indent="-234950" defTabSz="457200" eaLnBrk="0" fontAlgn="base" hangingPunct="0">
              <a:spcBef>
                <a:spcPct val="0"/>
              </a:spcBef>
              <a:spcAft>
                <a:spcPct val="0"/>
              </a:spcAft>
              <a:defRPr>
                <a:solidFill>
                  <a:schemeClr val="tx1"/>
                </a:solidFill>
                <a:latin typeface="Century Gothic" panose="020B0502020202020204" pitchFamily="34" charset="0"/>
              </a:defRPr>
            </a:lvl8pPr>
            <a:lvl9pPr marL="3949700" indent="-234950" defTabSz="457200" eaLnBrk="0" fontAlgn="base" hangingPunct="0">
              <a:spcBef>
                <a:spcPct val="0"/>
              </a:spcBef>
              <a:spcAft>
                <a:spcPct val="0"/>
              </a:spcAft>
              <a:defRPr>
                <a:solidFill>
                  <a:schemeClr val="tx1"/>
                </a:solidFill>
                <a:latin typeface="Century Gothic" panose="020B0502020202020204" pitchFamily="34" charset="0"/>
              </a:defRPr>
            </a:lvl9pPr>
          </a:lstStyle>
          <a:p>
            <a:fld id="{9AF37F99-3CFD-48A7-8A11-72DF41EB94A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所有数据元素串成一条线</a:t>
            </a:r>
            <a:endParaRPr lang="zh-CN" altLang="en-US" smtClean="0"/>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rgbClr val="003399"/>
                </a:solidFill>
                <a:latin typeface="Times New Roman" panose="02020603050405020304" pitchFamily="18" charset="0"/>
                <a:ea typeface="楷体_GB2312" pitchFamily="49" charset="-122"/>
              </a:defRPr>
            </a:lvl1pPr>
            <a:lvl2pPr marL="742950" indent="-285750">
              <a:defRPr kumimoji="1" sz="2400" b="1">
                <a:solidFill>
                  <a:srgbClr val="003399"/>
                </a:solidFill>
                <a:latin typeface="Times New Roman" panose="02020603050405020304" pitchFamily="18" charset="0"/>
                <a:ea typeface="楷体_GB2312" pitchFamily="49" charset="-122"/>
              </a:defRPr>
            </a:lvl2pPr>
            <a:lvl3pPr marL="1143000" indent="-228600">
              <a:defRPr kumimoji="1" sz="2400" b="1">
                <a:solidFill>
                  <a:srgbClr val="003399"/>
                </a:solidFill>
                <a:latin typeface="Times New Roman" panose="02020603050405020304" pitchFamily="18" charset="0"/>
                <a:ea typeface="楷体_GB2312" pitchFamily="49" charset="-122"/>
              </a:defRPr>
            </a:lvl3pPr>
            <a:lvl4pPr marL="1600200" indent="-228600">
              <a:defRPr kumimoji="1" sz="2400" b="1">
                <a:solidFill>
                  <a:srgbClr val="003399"/>
                </a:solidFill>
                <a:latin typeface="Times New Roman" panose="02020603050405020304" pitchFamily="18" charset="0"/>
                <a:ea typeface="楷体_GB2312" pitchFamily="49" charset="-122"/>
              </a:defRPr>
            </a:lvl4pPr>
            <a:lvl5pPr marL="2057400" indent="-228600">
              <a:defRPr kumimoji="1" sz="2400" b="1">
                <a:solidFill>
                  <a:srgbClr val="003399"/>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3399"/>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3399"/>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3399"/>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3399"/>
                </a:solidFill>
                <a:latin typeface="Times New Roman" panose="02020603050405020304" pitchFamily="18" charset="0"/>
                <a:ea typeface="楷体_GB2312" pitchFamily="49" charset="-122"/>
              </a:defRPr>
            </a:lvl9pPr>
          </a:lstStyle>
          <a:p>
            <a:fld id="{858F3B75-17F6-4C49-BFFA-C1E4188BA336}" type="slidenum">
              <a:rPr kumimoji="0" lang="zh-CN" altLang="en-US" sz="1200" b="0" smtClean="0">
                <a:solidFill>
                  <a:schemeClr val="tx1"/>
                </a:solidFill>
                <a:latin typeface="Arial" panose="020B0604020202020204" pitchFamily="34" charset="0"/>
                <a:ea typeface="宋体" panose="02010600030101010101" pitchFamily="2" charset="-122"/>
              </a:rPr>
            </a:fld>
            <a:endParaRPr kumimoji="0" lang="en-US" altLang="zh-CN" sz="1200" b="0" smtClean="0">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3251"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计算机之所以能和人对弈是因为有人将对弈的策略事先已存入计算机。由于对弈的过程是在一定规则下随即进行的。可以根据当前棋盘格局，来预测棋局发展的趋势，甚至最后结局。</a:t>
            </a:r>
            <a:endParaRPr lang="en-US" altLang="zh-CN" smtClean="0"/>
          </a:p>
          <a:p>
            <a:r>
              <a:rPr lang="zh-CN" altLang="en-US" smtClean="0"/>
              <a:t>为使计算机能灵活对弈就必须对对弈过程中所有可能发生的情况以及相应的策略都考虑周全，并且，一个“好”的棋手在对弈时不仅要看棋盘当时的状态，还应能预测棋局发展的趋势，甚至左后结局。</a:t>
            </a:r>
            <a:endParaRPr lang="en-US" altLang="zh-CN" smtClean="0"/>
          </a:p>
          <a:p>
            <a:endParaRPr lang="en-US" altLang="zh-CN" smtClean="0"/>
          </a:p>
          <a:p>
            <a:endParaRPr lang="zh-CN" altLang="en-US" smtClean="0"/>
          </a:p>
          <a:p>
            <a:r>
              <a:rPr lang="zh-CN" altLang="en-US" smtClean="0"/>
              <a:t>在对弈问题中，计算机操作的对象是对弈过程中可能出现的棋盘状态。</a:t>
            </a:r>
            <a:endParaRPr lang="zh-CN" altLang="en-US" smtClean="0"/>
          </a:p>
          <a:p>
            <a:r>
              <a:rPr lang="zh-CN" altLang="en-US" smtClean="0"/>
              <a:t>若将从对弈开始到结束的过程中所有可能出现的格局都画在一张图上，则可得到一棵倒长的“树”。“树根”是对已开始之前的棋盘格局，而所有的“叶子”就是可能出现的格局，对弈的过程就是从树根沿树叉到某个叶子的过程。</a:t>
            </a:r>
            <a:endParaRPr lang="zh-CN" altLang="en-US" smtClean="0"/>
          </a:p>
          <a:p>
            <a:r>
              <a:rPr lang="en-US" altLang="zh-CN" smtClean="0"/>
              <a:t>1</a:t>
            </a:r>
            <a:r>
              <a:rPr lang="zh-CN" altLang="en-US" smtClean="0"/>
              <a:t>：</a:t>
            </a:r>
            <a:r>
              <a:rPr lang="en-US" altLang="zh-CN" smtClean="0"/>
              <a:t>n</a:t>
            </a:r>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之所以能对弈，策略已经输入计算机，可以根据当前棋盘格局，来预测棋局发展的趋势，甚至最后结局。</a:t>
            </a:r>
            <a:endParaRPr lang="en-US" altLang="zh-CN" smtClean="0"/>
          </a:p>
          <a:p>
            <a:r>
              <a:rPr lang="zh-CN" altLang="en-US" smtClean="0"/>
              <a:t>操作对象：各种棋局状态，即描述棋局的格局信息</a:t>
            </a:r>
            <a:endParaRPr lang="en-US" altLang="zh-CN" smtClean="0"/>
          </a:p>
          <a:p>
            <a:r>
              <a:rPr lang="zh-CN" altLang="en-US" smtClean="0"/>
              <a:t>操作算法：走棋，即选择一种策略使棋局状态发生变化（由一种棋局派生出另一种格局）</a:t>
            </a:r>
            <a:endParaRPr lang="en-US" altLang="zh-CN" smtClean="0"/>
          </a:p>
          <a:p>
            <a:r>
              <a:rPr lang="zh-CN" altLang="en-US" smtClean="0"/>
              <a:t>操作对象间的关系：非线性关系、树</a:t>
            </a:r>
            <a:endParaRPr lang="zh-CN" altLang="en-US" smtClean="0"/>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rgbClr val="003399"/>
                </a:solidFill>
                <a:latin typeface="Times New Roman" panose="02020603050405020304" pitchFamily="18" charset="0"/>
                <a:ea typeface="楷体_GB2312" pitchFamily="49" charset="-122"/>
              </a:defRPr>
            </a:lvl1pPr>
            <a:lvl2pPr marL="742950" indent="-285750">
              <a:defRPr kumimoji="1" sz="2400" b="1">
                <a:solidFill>
                  <a:srgbClr val="003399"/>
                </a:solidFill>
                <a:latin typeface="Times New Roman" panose="02020603050405020304" pitchFamily="18" charset="0"/>
                <a:ea typeface="楷体_GB2312" pitchFamily="49" charset="-122"/>
              </a:defRPr>
            </a:lvl2pPr>
            <a:lvl3pPr marL="1143000" indent="-228600">
              <a:defRPr kumimoji="1" sz="2400" b="1">
                <a:solidFill>
                  <a:srgbClr val="003399"/>
                </a:solidFill>
                <a:latin typeface="Times New Roman" panose="02020603050405020304" pitchFamily="18" charset="0"/>
                <a:ea typeface="楷体_GB2312" pitchFamily="49" charset="-122"/>
              </a:defRPr>
            </a:lvl3pPr>
            <a:lvl4pPr marL="1600200" indent="-228600">
              <a:defRPr kumimoji="1" sz="2400" b="1">
                <a:solidFill>
                  <a:srgbClr val="003399"/>
                </a:solidFill>
                <a:latin typeface="Times New Roman" panose="02020603050405020304" pitchFamily="18" charset="0"/>
                <a:ea typeface="楷体_GB2312" pitchFamily="49" charset="-122"/>
              </a:defRPr>
            </a:lvl4pPr>
            <a:lvl5pPr marL="2057400" indent="-228600">
              <a:defRPr kumimoji="1" sz="2400" b="1">
                <a:solidFill>
                  <a:srgbClr val="003399"/>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rgbClr val="003399"/>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rgbClr val="003399"/>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rgbClr val="003399"/>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rgbClr val="003399"/>
                </a:solidFill>
                <a:latin typeface="Times New Roman" panose="02020603050405020304" pitchFamily="18" charset="0"/>
                <a:ea typeface="楷体_GB2312" pitchFamily="49" charset="-122"/>
              </a:defRPr>
            </a:lvl9pPr>
          </a:lstStyle>
          <a:p>
            <a:fld id="{DE67AB90-F1B2-46A0-A16C-AC8320C7EA3D}" type="slidenum">
              <a:rPr kumimoji="0" lang="zh-CN" altLang="en-US" sz="1200" b="0" smtClean="0">
                <a:solidFill>
                  <a:schemeClr val="tx1"/>
                </a:solidFill>
                <a:latin typeface="Arial" panose="020B0604020202020204" pitchFamily="34" charset="0"/>
                <a:ea typeface="宋体" panose="02010600030101010101" pitchFamily="2" charset="-122"/>
              </a:rPr>
            </a:fld>
            <a:endParaRPr kumimoji="0" lang="en-US" altLang="zh-CN" sz="1200" b="0" smtClean="0">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7347"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学生选修课程问题</a:t>
            </a:r>
            <a:r>
              <a:rPr lang="zh-CN" altLang="zh-CN" smtClean="0"/>
              <a:t>——拓扑排序</a:t>
            </a:r>
            <a:endParaRPr lang="zh-CN" altLang="en-US" smtClean="0"/>
          </a:p>
          <a:p>
            <a:r>
              <a:rPr lang="zh-CN" altLang="en-US" smtClean="0"/>
              <a:t>类似的问题有很多，如：</a:t>
            </a:r>
            <a:endParaRPr lang="zh-CN" altLang="en-US" smtClean="0"/>
          </a:p>
          <a:p>
            <a:r>
              <a:rPr lang="zh-CN" altLang="en-US" smtClean="0"/>
              <a:t>一般大型的工程，都可以划分为多个工序，这些工序有的可独立进行，但大多数和其它工序有联系，即某个工序，需要等到其它工序完成后才能开始。如何开始这些工序才能使工程无矛盾、顺利地完成</a:t>
            </a:r>
            <a:r>
              <a:rPr lang="en-US" altLang="zh-CN" smtClean="0"/>
              <a:t>?</a:t>
            </a:r>
            <a:r>
              <a:rPr lang="zh-CN" altLang="en-US" smtClean="0"/>
              <a:t>这列问题可归结为拓扑序。</a:t>
            </a:r>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9395"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lnSpc>
                <a:spcPct val="120000"/>
              </a:lnSpc>
            </a:pPr>
            <a:r>
              <a:rPr lang="en-US" altLang="zh-CN" smtClean="0"/>
              <a:t>AOV</a:t>
            </a:r>
            <a:r>
              <a:rPr lang="zh-CN" altLang="en-US" smtClean="0"/>
              <a:t>网描述类似问题的工具。</a:t>
            </a:r>
            <a:endParaRPr lang="zh-CN" altLang="en-US" smtClean="0"/>
          </a:p>
          <a:p>
            <a:pPr lvl="1">
              <a:lnSpc>
                <a:spcPct val="120000"/>
              </a:lnSpc>
            </a:pPr>
            <a:r>
              <a:rPr lang="zh-CN" altLang="en-US" smtClean="0"/>
              <a:t>顶点</a:t>
            </a:r>
            <a:r>
              <a:rPr lang="en-US" altLang="zh-CN" smtClean="0"/>
              <a:t>——</a:t>
            </a:r>
            <a:r>
              <a:rPr lang="zh-CN" altLang="en-US" smtClean="0"/>
              <a:t>表示课程</a:t>
            </a:r>
            <a:endParaRPr lang="zh-CN" altLang="en-US" smtClean="0"/>
          </a:p>
          <a:p>
            <a:pPr lvl="1">
              <a:lnSpc>
                <a:spcPct val="120000"/>
              </a:lnSpc>
            </a:pPr>
            <a:r>
              <a:rPr lang="zh-CN" altLang="en-US" smtClean="0"/>
              <a:t>有向弧</a:t>
            </a:r>
            <a:r>
              <a:rPr lang="en-US" altLang="zh-CN" smtClean="0"/>
              <a:t>——</a:t>
            </a:r>
            <a:r>
              <a:rPr lang="zh-CN" altLang="en-US" smtClean="0"/>
              <a:t>表示先决条件，若课程</a:t>
            </a:r>
            <a:r>
              <a:rPr lang="en-US" altLang="zh-CN" smtClean="0"/>
              <a:t>i</a:t>
            </a:r>
            <a:r>
              <a:rPr lang="zh-CN" altLang="zh-CN" smtClean="0"/>
              <a:t>是课程</a:t>
            </a:r>
            <a:r>
              <a:rPr lang="en-US" altLang="zh-CN" smtClean="0"/>
              <a:t>j</a:t>
            </a:r>
            <a:r>
              <a:rPr lang="zh-CN" altLang="zh-CN" smtClean="0"/>
              <a:t>的先决条件，则图中有弧&lt;</a:t>
            </a:r>
            <a:r>
              <a:rPr lang="en-US" altLang="zh-CN" smtClean="0"/>
              <a:t>i,j&gt;</a:t>
            </a:r>
            <a:r>
              <a:rPr lang="zh-CN" altLang="en-US" smtClean="0"/>
              <a:t>。</a:t>
            </a:r>
            <a:endParaRPr lang="zh-CN" altLang="en-US" smtClean="0"/>
          </a:p>
          <a:p>
            <a:pPr lvl="1">
              <a:lnSpc>
                <a:spcPct val="120000"/>
              </a:lnSpc>
            </a:pPr>
            <a:r>
              <a:rPr lang="zh-CN" altLang="en-US" smtClean="0"/>
              <a:t>学生能够顺利选课的问题，被抽象为在</a:t>
            </a:r>
            <a:r>
              <a:rPr lang="en-US" altLang="zh-CN" smtClean="0"/>
              <a:t>AOV</a:t>
            </a:r>
            <a:r>
              <a:rPr lang="zh-CN" altLang="en-US" smtClean="0"/>
              <a:t>网上能够进行拓扑排序的问题？</a:t>
            </a:r>
            <a:endParaRPr lang="zh-CN" altLang="en-US" sz="1000" b="1" smtClean="0">
              <a:latin typeface="黑体" panose="02010609060101010101" pitchFamily="49" charset="-122"/>
              <a:ea typeface="黑体" panose="02010609060101010101" pitchFamily="49" charset="-122"/>
            </a:endParaRPr>
          </a:p>
          <a:p>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C61DE50-A4FF-4ED5-8795-56A9509236DF}" type="slidenum">
              <a:rPr lang="en-US" altLang="zh-CN"/>
            </a:fld>
            <a:endParaRPr lang="en-US" altLang="zh-CN"/>
          </a:p>
        </p:txBody>
      </p:sp>
      <p:sp>
        <p:nvSpPr>
          <p:cNvPr id="40962" name="Rectangle 2"/>
          <p:cNvSpPr>
            <a:spLocks noGrp="1" noRot="1" noChangeAspect="1" noChangeArrowheads="1" noTextEdit="1"/>
          </p:cNvSpPr>
          <p:nvPr>
            <p:ph type="sldImg"/>
          </p:nvPr>
        </p:nvSpPr>
        <p:spPr>
          <a:xfrm>
            <a:off x="3406775" y="849313"/>
            <a:ext cx="3059113" cy="2293937"/>
          </a:xfrm>
        </p:spPr>
      </p:sp>
      <p:sp>
        <p:nvSpPr>
          <p:cNvPr id="40963" name="Rectangle 3"/>
          <p:cNvSpPr>
            <a:spLocks noGrp="1" noChangeArrowheads="1"/>
          </p:cNvSpPr>
          <p:nvPr>
            <p:ph type="body" idx="1"/>
          </p:nvPr>
        </p:nvSpPr>
        <p:spPr>
          <a:xfrm>
            <a:off x="1316355" y="3228896"/>
            <a:ext cx="7239953" cy="3058954"/>
          </a:xfrm>
        </p:spPr>
        <p:txBody>
          <a:bodyPr/>
          <a:lstStyle/>
          <a:p>
            <a:pPr algn="just"/>
            <a:r>
              <a:rPr lang="zh-CN" altLang="en-US" b="1"/>
              <a:t>第二章</a:t>
            </a:r>
            <a:r>
              <a:rPr lang="zh-CN" altLang="en-US" b="1">
                <a:latin typeface="Arial" panose="020B0604020202020204" pitchFamily="34" charset="0"/>
                <a:cs typeface="Times New Roman" panose="02020603050405020304" pitchFamily="18" charset="0"/>
              </a:rPr>
              <a:t>     </a:t>
            </a:r>
            <a:r>
              <a:rPr lang="zh-CN" altLang="en-US" b="1">
                <a:cs typeface="Times New Roman" panose="02020603050405020304" pitchFamily="18" charset="0"/>
              </a:rPr>
              <a:t> </a:t>
            </a:r>
            <a:r>
              <a:rPr lang="zh-CN" altLang="en-US" b="1"/>
              <a:t>数据结构与算法</a:t>
            </a:r>
            <a:endParaRPr lang="zh-CN" altLang="en-US"/>
          </a:p>
          <a:p>
            <a:pPr algn="just"/>
            <a:r>
              <a:rPr lang="en-US" altLang="zh-CN" b="1"/>
              <a:t>2</a:t>
            </a:r>
            <a:r>
              <a:rPr lang="zh-CN" altLang="en-US" b="1"/>
              <a:t>．</a:t>
            </a:r>
            <a:r>
              <a:rPr lang="en-US" altLang="zh-CN" b="1"/>
              <a:t>1 </a:t>
            </a:r>
            <a:r>
              <a:rPr lang="zh-CN" altLang="en-US" b="1"/>
              <a:t>概述</a:t>
            </a:r>
            <a:endParaRPr lang="zh-CN" altLang="en-US"/>
          </a:p>
          <a:p>
            <a:pPr algn="just"/>
            <a:r>
              <a:rPr lang="zh-CN" altLang="en-US"/>
              <a:t>计算机加工处理的对象是数据，而数据之间有一定的内在联系，即数据具有一定的结构。因此我们要了解数据的逻辑关系、数据在计算机内的存储表示形式以及对数据施加的运算，才能在程序中对数据进行有效的处理。</a:t>
            </a:r>
            <a:endParaRPr lang="zh-CN" altLang="en-US"/>
          </a:p>
          <a:p>
            <a:pPr algn="just"/>
            <a:r>
              <a:rPr lang="zh-CN" altLang="en-US" b="1"/>
              <a:t>数据结构是一门研究数据组织、存储和运算的一般方法的学科。</a:t>
            </a:r>
            <a:endParaRPr lang="zh-CN" altLang="en-US"/>
          </a:p>
          <a:p>
            <a:pPr algn="just"/>
            <a:r>
              <a:rPr lang="en-US" altLang="zh-CN" b="1"/>
              <a:t>2</a:t>
            </a:r>
            <a:r>
              <a:rPr lang="zh-CN" altLang="en-US" b="1"/>
              <a:t>．</a:t>
            </a:r>
            <a:r>
              <a:rPr lang="en-US" altLang="zh-CN" b="1"/>
              <a:t>1</a:t>
            </a:r>
            <a:r>
              <a:rPr lang="zh-CN" altLang="en-US" b="1"/>
              <a:t>．</a:t>
            </a:r>
            <a:r>
              <a:rPr lang="en-US" altLang="zh-CN" b="1"/>
              <a:t>1 </a:t>
            </a:r>
            <a:r>
              <a:rPr lang="zh-CN" altLang="en-US" b="1"/>
              <a:t>数据结构的基本概念</a:t>
            </a:r>
            <a:endParaRPr lang="zh-CN" altLang="en-US"/>
          </a:p>
          <a:p>
            <a:pPr algn="just"/>
            <a:r>
              <a:rPr lang="zh-CN" altLang="en-US"/>
              <a:t>数据结构是描述一组数据元素及元素间的逻辑上的关系的。可以用集合论的方法给出数据结构的定义</a:t>
            </a:r>
            <a:endParaRPr lang="zh-CN" altLang="en-US"/>
          </a:p>
          <a:p>
            <a:pPr algn="just"/>
            <a:r>
              <a:rPr lang="zh-CN" altLang="en-US" b="1"/>
              <a:t>数据结构可描述为   </a:t>
            </a:r>
            <a:r>
              <a:rPr lang="en-US" altLang="zh-CN" b="1"/>
              <a:t>Group=</a:t>
            </a:r>
            <a:r>
              <a:rPr lang="zh-CN" altLang="en-US" b="1"/>
              <a:t>（</a:t>
            </a:r>
            <a:r>
              <a:rPr lang="en-US" altLang="zh-CN" b="1"/>
              <a:t>D</a:t>
            </a:r>
            <a:r>
              <a:rPr lang="zh-CN" altLang="en-US" b="1"/>
              <a:t>，</a:t>
            </a:r>
            <a:r>
              <a:rPr lang="en-US" altLang="zh-CN" b="1"/>
              <a:t>R</a:t>
            </a:r>
            <a:r>
              <a:rPr lang="zh-CN" altLang="en-US" b="1"/>
              <a:t>）</a:t>
            </a:r>
            <a:endParaRPr lang="zh-CN" altLang="en-US"/>
          </a:p>
          <a:p>
            <a:r>
              <a:rPr lang="zh-CN" altLang="en-US"/>
              <a:t>下面用例子来解释数据结构的定义</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3375"/>
            </a:lvl1pPr>
          </a:lstStyle>
          <a:p>
            <a:r>
              <a:rPr lang="zh-CN" altLang="en-US" noProof="1"/>
              <a:t>单击此处编辑母版标题样式</a:t>
            </a:r>
            <a:endParaRPr lang="zh-CN" altLang="en-US" noProof="1"/>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noProof="1"/>
              <a:t>单击以编辑母版副标题样式</a:t>
            </a:r>
            <a:endParaRPr lang="zh-CN" altLang="en-US" noProof="1"/>
          </a:p>
        </p:txBody>
      </p:sp>
      <p:sp>
        <p:nvSpPr>
          <p:cNvPr id="4" name="日期占位符 1027"/>
          <p:cNvSpPr>
            <a:spLocks noGrp="1"/>
          </p:cNvSpPr>
          <p:nvPr>
            <p:ph type="dt" sz="half" idx="10"/>
          </p:nvPr>
        </p:nvSpPr>
        <p:spPr/>
        <p:txBody>
          <a:bodyPr/>
          <a:lstStyle>
            <a:lvl1pPr>
              <a:defRPr/>
            </a:lvl1pPr>
          </a:lstStyle>
          <a:p>
            <a:fld id="{1F60434F-5CA3-411A-B203-9669A41D231A}" type="datetimeFigureOut">
              <a:rPr lang="zh-CN" altLang="en-US" smtClean="0"/>
            </a:fld>
            <a:endParaRPr lang="zh-CN" altLang="en-US"/>
          </a:p>
        </p:txBody>
      </p:sp>
      <p:sp>
        <p:nvSpPr>
          <p:cNvPr id="5" name="页脚占位符 1028"/>
          <p:cNvSpPr>
            <a:spLocks noGrp="1"/>
          </p:cNvSpPr>
          <p:nvPr>
            <p:ph type="ftr" sz="quarter" idx="11"/>
          </p:nvPr>
        </p:nvSpPr>
        <p:spPr/>
        <p:txBody>
          <a:bodyPr/>
          <a:lstStyle>
            <a:lvl1pPr>
              <a:defRPr/>
            </a:lvl1pPr>
          </a:lstStyle>
          <a:p>
            <a:endParaRPr lang="zh-CN" altLang="en-US"/>
          </a:p>
        </p:txBody>
      </p:sp>
      <p:sp>
        <p:nvSpPr>
          <p:cNvPr id="6"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hasCustomPrompt="1"/>
          </p:nvPr>
        </p:nvSpPr>
        <p:spPr/>
        <p:txBody>
          <a:bodyPr vert="eaVert"/>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fld id="{1F60434F-5CA3-411A-B203-9669A41D231A}" type="datetimeFigureOut">
              <a:rPr lang="zh-CN" altLang="en-US" smtClean="0"/>
            </a:fld>
            <a:endParaRPr lang="zh-CN" altLang="en-US"/>
          </a:p>
        </p:txBody>
      </p:sp>
      <p:sp>
        <p:nvSpPr>
          <p:cNvPr id="5" name="页脚占位符 1028"/>
          <p:cNvSpPr>
            <a:spLocks noGrp="1"/>
          </p:cNvSpPr>
          <p:nvPr>
            <p:ph type="ftr" sz="quarter" idx="11"/>
          </p:nvPr>
        </p:nvSpPr>
        <p:spPr/>
        <p:txBody>
          <a:bodyPr/>
          <a:lstStyle>
            <a:lvl1pPr>
              <a:defRPr/>
            </a:lvl1pPr>
          </a:lstStyle>
          <a:p>
            <a:endParaRPr lang="zh-CN" altLang="en-US"/>
          </a:p>
        </p:txBody>
      </p:sp>
      <p:sp>
        <p:nvSpPr>
          <p:cNvPr id="6"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hasCustomPrompt="1"/>
          </p:nvPr>
        </p:nvSpPr>
        <p:spPr>
          <a:xfrm>
            <a:off x="457200" y="274642"/>
            <a:ext cx="6052930" cy="5851525"/>
          </a:xfrm>
        </p:spPr>
        <p:txBody>
          <a:bodyPr vert="eaVert"/>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fld id="{1F60434F-5CA3-411A-B203-9669A41D231A}" type="datetimeFigureOut">
              <a:rPr lang="zh-CN" altLang="en-US" smtClean="0"/>
            </a:fld>
            <a:endParaRPr lang="zh-CN" altLang="en-US"/>
          </a:p>
        </p:txBody>
      </p:sp>
      <p:sp>
        <p:nvSpPr>
          <p:cNvPr id="5" name="页脚占位符 1028"/>
          <p:cNvSpPr>
            <a:spLocks noGrp="1"/>
          </p:cNvSpPr>
          <p:nvPr>
            <p:ph type="ftr" sz="quarter" idx="11"/>
          </p:nvPr>
        </p:nvSpPr>
        <p:spPr/>
        <p:txBody>
          <a:bodyPr/>
          <a:lstStyle>
            <a:lvl1pPr>
              <a:defRPr/>
            </a:lvl1pPr>
          </a:lstStyle>
          <a:p>
            <a:endParaRPr lang="zh-CN" altLang="en-US"/>
          </a:p>
        </p:txBody>
      </p:sp>
      <p:sp>
        <p:nvSpPr>
          <p:cNvPr id="6"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hasCustomPrompt="1"/>
          </p:nvPr>
        </p:nvSpPr>
        <p:spPr>
          <a:xfrm>
            <a:off x="457200" y="1600206"/>
            <a:ext cx="4038600" cy="4525963"/>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hasCustomPrompt="1"/>
          </p:nvPr>
        </p:nvSpPr>
        <p:spPr>
          <a:xfrm>
            <a:off x="4648200" y="1600200"/>
            <a:ext cx="4038600" cy="21859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hasCustomPrompt="1"/>
          </p:nvPr>
        </p:nvSpPr>
        <p:spPr>
          <a:xfrm>
            <a:off x="4648200" y="3938594"/>
            <a:ext cx="4038600" cy="2187575"/>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3375"/>
            </a:lvl1pPr>
          </a:lstStyle>
          <a:p>
            <a:r>
              <a:rPr lang="zh-CN" altLang="en-US" noProof="1"/>
              <a:t>单击此处编辑母版标题样式</a:t>
            </a:r>
            <a:endParaRPr lang="zh-CN" altLang="en-US" noProof="1"/>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noProof="1"/>
              <a:t>单击以编辑母版副标题样式</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p>
        </p:txBody>
      </p:sp>
      <p:sp>
        <p:nvSpPr>
          <p:cNvPr id="6" name="灯片编号占位符 1029"/>
          <p:cNvSpPr>
            <a:spLocks noGrp="1"/>
          </p:cNvSpPr>
          <p:nvPr>
            <p:ph type="sldNum" sz="quarter" idx="12"/>
          </p:nvPr>
        </p:nvSpPr>
        <p:spPr/>
        <p:txBody>
          <a:bodyPr/>
          <a:lstStyle>
            <a:lvl1pPr>
              <a:defRPr/>
            </a:lvl1pPr>
          </a:lstStyle>
          <a:p>
            <a:pPr>
              <a:defRPr/>
            </a:pPr>
            <a:fld id="{D6C74B35-9B38-42A5-B4AA-A558EC51124B}"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p>
        </p:txBody>
      </p:sp>
      <p:sp>
        <p:nvSpPr>
          <p:cNvPr id="6" name="灯片编号占位符 1029"/>
          <p:cNvSpPr>
            <a:spLocks noGrp="1"/>
          </p:cNvSpPr>
          <p:nvPr>
            <p:ph type="sldNum" sz="quarter" idx="12"/>
          </p:nvPr>
        </p:nvSpPr>
        <p:spPr/>
        <p:txBody>
          <a:bodyPr/>
          <a:lstStyle>
            <a:lvl1pPr>
              <a:defRPr/>
            </a:lvl1pPr>
          </a:lstStyle>
          <a:p>
            <a:pPr>
              <a:defRPr/>
            </a:pPr>
            <a:fld id="{3ED7EDA5-7006-44A9-8683-BF62FE1B75F5}"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2"/>
            <a:ext cx="7886700" cy="2852737"/>
          </a:xfrm>
        </p:spPr>
        <p:txBody>
          <a:bodyPr anchor="b"/>
          <a:lstStyle>
            <a:lvl1pPr>
              <a:defRPr sz="3375"/>
            </a:lvl1pPr>
          </a:lstStyle>
          <a:p>
            <a:r>
              <a:rPr lang="zh-CN" altLang="en-US" noProof="1"/>
              <a:t>单击此处编辑母版标题样式</a:t>
            </a:r>
            <a:endParaRPr lang="zh-CN" altLang="en-US" noProof="1"/>
          </a:p>
        </p:txBody>
      </p:sp>
      <p:sp>
        <p:nvSpPr>
          <p:cNvPr id="3" name="文本占位符 2"/>
          <p:cNvSpPr>
            <a:spLocks noGrp="1"/>
          </p:cNvSpPr>
          <p:nvPr>
            <p:ph type="body" idx="1" hasCustomPrompt="1"/>
          </p:nvPr>
        </p:nvSpPr>
        <p:spPr>
          <a:xfrm>
            <a:off x="623888" y="4589467"/>
            <a:ext cx="78867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zh-CN" altLang="en-US" noProof="1"/>
              <a:t>编辑母版文本样式</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p>
        </p:txBody>
      </p:sp>
      <p:sp>
        <p:nvSpPr>
          <p:cNvPr id="6" name="灯片编号占位符 1029"/>
          <p:cNvSpPr>
            <a:spLocks noGrp="1"/>
          </p:cNvSpPr>
          <p:nvPr>
            <p:ph type="sldNum" sz="quarter" idx="12"/>
          </p:nvPr>
        </p:nvSpPr>
        <p:spPr/>
        <p:txBody>
          <a:bodyPr/>
          <a:lstStyle>
            <a:lvl1pPr>
              <a:defRPr/>
            </a:lvl1pPr>
          </a:lstStyle>
          <a:p>
            <a:pPr>
              <a:defRPr/>
            </a:pPr>
            <a:fld id="{75B9E051-302E-4149-A4CC-467FB7E66D8B}"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hasCustomPrompt="1"/>
          </p:nvPr>
        </p:nvSpPr>
        <p:spPr>
          <a:xfrm>
            <a:off x="457200" y="1600204"/>
            <a:ext cx="4032504" cy="4525963"/>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hasCustomPrompt="1"/>
          </p:nvPr>
        </p:nvSpPr>
        <p:spPr>
          <a:xfrm>
            <a:off x="4654296" y="1600204"/>
            <a:ext cx="4032504" cy="4525963"/>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p>
        </p:txBody>
      </p:sp>
      <p:sp>
        <p:nvSpPr>
          <p:cNvPr id="7" name="灯片编号占位符 1029"/>
          <p:cNvSpPr>
            <a:spLocks noGrp="1"/>
          </p:cNvSpPr>
          <p:nvPr>
            <p:ph type="sldNum" sz="quarter" idx="12"/>
          </p:nvPr>
        </p:nvSpPr>
        <p:spPr/>
        <p:txBody>
          <a:bodyPr/>
          <a:lstStyle>
            <a:lvl1pPr>
              <a:defRPr/>
            </a:lvl1pPr>
          </a:lstStyle>
          <a:p>
            <a:pPr>
              <a:defRPr/>
            </a:pPr>
            <a:fld id="{4EC37638-DBB0-4008-AD10-0B87ED8FF6C1}"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9"/>
            <a:ext cx="78867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hasCustomPrompt="1"/>
          </p:nvPr>
        </p:nvSpPr>
        <p:spPr>
          <a:xfrm>
            <a:off x="890083" y="1778438"/>
            <a:ext cx="3655181" cy="82391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7400" indent="0">
              <a:buNone/>
              <a:defRPr sz="1015"/>
            </a:lvl9pPr>
          </a:lstStyle>
          <a:p>
            <a:pPr lvl="0"/>
            <a:r>
              <a:rPr lang="zh-CN" altLang="en-US" noProof="1"/>
              <a:t>编辑母版文本样式</a:t>
            </a:r>
            <a:endParaRPr lang="zh-CN" altLang="en-US" noProof="1"/>
          </a:p>
        </p:txBody>
      </p:sp>
      <p:sp>
        <p:nvSpPr>
          <p:cNvPr id="4" name="内容占位符 3"/>
          <p:cNvSpPr>
            <a:spLocks noGrp="1"/>
          </p:cNvSpPr>
          <p:nvPr>
            <p:ph sz="half" idx="2" hasCustomPrompt="1"/>
          </p:nvPr>
        </p:nvSpPr>
        <p:spPr>
          <a:xfrm>
            <a:off x="890083" y="2665379"/>
            <a:ext cx="3655181" cy="3524284"/>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hasCustomPrompt="1"/>
          </p:nvPr>
        </p:nvSpPr>
        <p:spPr>
          <a:xfrm>
            <a:off x="4692704" y="1778438"/>
            <a:ext cx="3673182" cy="82391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7400" indent="0">
              <a:buNone/>
              <a:defRPr sz="1015"/>
            </a:lvl9pPr>
          </a:lstStyle>
          <a:p>
            <a:pPr lvl="0"/>
            <a:r>
              <a:rPr lang="zh-CN" altLang="en-US" noProof="1"/>
              <a:t>编辑母版文本样式</a:t>
            </a:r>
            <a:endParaRPr lang="zh-CN" altLang="en-US" noProof="1"/>
          </a:p>
        </p:txBody>
      </p:sp>
      <p:sp>
        <p:nvSpPr>
          <p:cNvPr id="6" name="内容占位符 5"/>
          <p:cNvSpPr>
            <a:spLocks noGrp="1"/>
          </p:cNvSpPr>
          <p:nvPr>
            <p:ph sz="quarter" idx="4" hasCustomPrompt="1"/>
          </p:nvPr>
        </p:nvSpPr>
        <p:spPr>
          <a:xfrm>
            <a:off x="4692704" y="2665379"/>
            <a:ext cx="3673182" cy="3524284"/>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027"/>
          <p:cNvSpPr>
            <a:spLocks noGrp="1"/>
          </p:cNvSpPr>
          <p:nvPr>
            <p:ph type="dt" sz="half" idx="10"/>
          </p:nvPr>
        </p:nvSpPr>
        <p:spPr/>
        <p:txBody>
          <a:bodyPr/>
          <a:lstStyle>
            <a:lvl1pPr>
              <a:defRPr/>
            </a:lvl1pPr>
          </a:lstStyle>
          <a:p>
            <a:pPr>
              <a:defRPr/>
            </a:pPr>
            <a:endParaRPr lang="zh-CN" altLang="en-US"/>
          </a:p>
        </p:txBody>
      </p:sp>
      <p:sp>
        <p:nvSpPr>
          <p:cNvPr id="8" name="页脚占位符 1028"/>
          <p:cNvSpPr>
            <a:spLocks noGrp="1"/>
          </p:cNvSpPr>
          <p:nvPr>
            <p:ph type="ftr" sz="quarter" idx="11"/>
          </p:nvPr>
        </p:nvSpPr>
        <p:spPr/>
        <p:txBody>
          <a:bodyPr/>
          <a:lstStyle>
            <a:lvl1pPr>
              <a:defRPr/>
            </a:lvl1pPr>
          </a:lstStyle>
          <a:p>
            <a:pPr>
              <a:defRPr/>
            </a:pPr>
            <a:endParaRPr lang="zh-CN"/>
          </a:p>
        </p:txBody>
      </p:sp>
      <p:sp>
        <p:nvSpPr>
          <p:cNvPr id="9" name="灯片编号占位符 1029"/>
          <p:cNvSpPr>
            <a:spLocks noGrp="1"/>
          </p:cNvSpPr>
          <p:nvPr>
            <p:ph type="sldNum" sz="quarter" idx="12"/>
          </p:nvPr>
        </p:nvSpPr>
        <p:spPr/>
        <p:txBody>
          <a:bodyPr/>
          <a:lstStyle>
            <a:lvl1pPr>
              <a:defRPr/>
            </a:lvl1pPr>
          </a:lstStyle>
          <a:p>
            <a:pPr>
              <a:defRPr/>
            </a:pPr>
            <a:fld id="{00740E90-4513-49F2-9A1D-5D26C8C8CD87}"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1027"/>
          <p:cNvSpPr>
            <a:spLocks noGrp="1"/>
          </p:cNvSpPr>
          <p:nvPr>
            <p:ph type="dt" sz="half" idx="10"/>
          </p:nvPr>
        </p:nvSpPr>
        <p:spPr/>
        <p:txBody>
          <a:bodyPr/>
          <a:lstStyle>
            <a:lvl1pPr>
              <a:defRPr/>
            </a:lvl1pPr>
          </a:lstStyle>
          <a:p>
            <a:pPr>
              <a:defRPr/>
            </a:pPr>
            <a:endParaRPr lang="zh-CN" altLang="en-US"/>
          </a:p>
        </p:txBody>
      </p:sp>
      <p:sp>
        <p:nvSpPr>
          <p:cNvPr id="4" name="页脚占位符 1028"/>
          <p:cNvSpPr>
            <a:spLocks noGrp="1"/>
          </p:cNvSpPr>
          <p:nvPr>
            <p:ph type="ftr" sz="quarter" idx="11"/>
          </p:nvPr>
        </p:nvSpPr>
        <p:spPr/>
        <p:txBody>
          <a:bodyPr/>
          <a:lstStyle>
            <a:lvl1pPr>
              <a:defRPr/>
            </a:lvl1pPr>
          </a:lstStyle>
          <a:p>
            <a:pPr>
              <a:defRPr/>
            </a:pPr>
            <a:endParaRPr lang="zh-CN"/>
          </a:p>
        </p:txBody>
      </p:sp>
      <p:sp>
        <p:nvSpPr>
          <p:cNvPr id="5" name="灯片编号占位符 1029"/>
          <p:cNvSpPr>
            <a:spLocks noGrp="1"/>
          </p:cNvSpPr>
          <p:nvPr>
            <p:ph type="sldNum" sz="quarter" idx="12"/>
          </p:nvPr>
        </p:nvSpPr>
        <p:spPr/>
        <p:txBody>
          <a:bodyPr/>
          <a:lstStyle>
            <a:lvl1pPr>
              <a:defRPr/>
            </a:lvl1pPr>
          </a:lstStyle>
          <a:p>
            <a:pPr>
              <a:defRPr/>
            </a:pPr>
            <a:fld id="{63C9C05F-9BC1-44D2-907B-45113D53D66B}"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pPr>
              <a:defRPr/>
            </a:pPr>
            <a:endParaRPr lang="zh-CN" altLang="en-US"/>
          </a:p>
        </p:txBody>
      </p:sp>
      <p:sp>
        <p:nvSpPr>
          <p:cNvPr id="3" name="页脚占位符 1028"/>
          <p:cNvSpPr>
            <a:spLocks noGrp="1"/>
          </p:cNvSpPr>
          <p:nvPr>
            <p:ph type="ftr" sz="quarter" idx="11"/>
          </p:nvPr>
        </p:nvSpPr>
        <p:spPr/>
        <p:txBody>
          <a:bodyPr/>
          <a:lstStyle>
            <a:lvl1pPr>
              <a:defRPr/>
            </a:lvl1pPr>
          </a:lstStyle>
          <a:p>
            <a:pPr>
              <a:defRPr/>
            </a:pPr>
            <a:endParaRPr lang="zh-CN"/>
          </a:p>
        </p:txBody>
      </p:sp>
      <p:sp>
        <p:nvSpPr>
          <p:cNvPr id="4" name="灯片编号占位符 1029"/>
          <p:cNvSpPr>
            <a:spLocks noGrp="1"/>
          </p:cNvSpPr>
          <p:nvPr>
            <p:ph type="sldNum" sz="quarter" idx="12"/>
          </p:nvPr>
        </p:nvSpPr>
        <p:spPr/>
        <p:txBody>
          <a:bodyPr/>
          <a:lstStyle>
            <a:lvl1pPr>
              <a:defRPr/>
            </a:lvl1pPr>
          </a:lstStyle>
          <a:p>
            <a:pPr>
              <a:defRPr/>
            </a:pPr>
            <a:fld id="{1DF6C925-DD83-4E21-AFF8-B78AEA0C2E75}"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fld id="{1F60434F-5CA3-411A-B203-9669A41D231A}" type="datetimeFigureOut">
              <a:rPr lang="zh-CN" altLang="en-US" smtClean="0"/>
            </a:fld>
            <a:endParaRPr lang="zh-CN" altLang="en-US"/>
          </a:p>
        </p:txBody>
      </p:sp>
      <p:sp>
        <p:nvSpPr>
          <p:cNvPr id="5" name="页脚占位符 1028"/>
          <p:cNvSpPr>
            <a:spLocks noGrp="1"/>
          </p:cNvSpPr>
          <p:nvPr>
            <p:ph type="ftr" sz="quarter" idx="11"/>
          </p:nvPr>
        </p:nvSpPr>
        <p:spPr/>
        <p:txBody>
          <a:bodyPr/>
          <a:lstStyle>
            <a:lvl1pPr>
              <a:defRPr/>
            </a:lvl1pPr>
          </a:lstStyle>
          <a:p>
            <a:endParaRPr lang="zh-CN" altLang="en-US"/>
          </a:p>
        </p:txBody>
      </p:sp>
      <p:sp>
        <p:nvSpPr>
          <p:cNvPr id="6"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1800"/>
            </a:lvl1p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a:xfrm>
            <a:off x="3887391" y="987429"/>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zh-CN" altLang="en-US" noProof="1"/>
              <a:t>编辑母版文本样式</a:t>
            </a:r>
            <a:endParaRPr lang="zh-CN" altLang="en-US" noProof="1"/>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p>
        </p:txBody>
      </p:sp>
      <p:sp>
        <p:nvSpPr>
          <p:cNvPr id="7" name="灯片编号占位符 1029"/>
          <p:cNvSpPr>
            <a:spLocks noGrp="1"/>
          </p:cNvSpPr>
          <p:nvPr>
            <p:ph type="sldNum" sz="quarter" idx="12"/>
          </p:nvPr>
        </p:nvSpPr>
        <p:spPr/>
        <p:txBody>
          <a:bodyPr/>
          <a:lstStyle>
            <a:lvl1pPr>
              <a:defRPr/>
            </a:lvl1pPr>
          </a:lstStyle>
          <a:p>
            <a:pPr>
              <a:defRPr/>
            </a:pPr>
            <a:fld id="{84323767-FCA5-4C1D-967B-FFFCBD42EBE7}"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18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r>
              <a:rPr lang="zh-CN" altLang="en-US" noProof="1"/>
              <a:t>单击图标添加图片</a:t>
            </a:r>
            <a:endParaRPr lang="zh-CN" altLang="en-US" noProof="1"/>
          </a:p>
        </p:txBody>
      </p:sp>
      <p:sp>
        <p:nvSpPr>
          <p:cNvPr id="4" name="文本占位符 3"/>
          <p:cNvSpPr>
            <a:spLocks noGrp="1"/>
          </p:cNvSpPr>
          <p:nvPr>
            <p:ph type="body" sz="half" idx="2" hasCustomPrompt="1"/>
          </p:nvPr>
        </p:nvSpPr>
        <p:spPr>
          <a:xfrm>
            <a:off x="629841" y="2057400"/>
            <a:ext cx="3124012" cy="3811588"/>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225" indent="0">
              <a:buNone/>
              <a:defRPr sz="790"/>
            </a:lvl8pPr>
            <a:lvl9pPr marL="2057400" indent="0">
              <a:buNone/>
              <a:defRPr sz="790"/>
            </a:lvl9pPr>
          </a:lstStyle>
          <a:p>
            <a:pPr lvl="0"/>
            <a:r>
              <a:rPr lang="zh-CN" altLang="en-US" noProof="1"/>
              <a:t>编辑母版文本样式</a:t>
            </a:r>
            <a:endParaRPr lang="zh-CN" altLang="en-US" noProof="1"/>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p>
        </p:txBody>
      </p:sp>
      <p:sp>
        <p:nvSpPr>
          <p:cNvPr id="7" name="灯片编号占位符 1029"/>
          <p:cNvSpPr>
            <a:spLocks noGrp="1"/>
          </p:cNvSpPr>
          <p:nvPr>
            <p:ph type="sldNum" sz="quarter" idx="12"/>
          </p:nvPr>
        </p:nvSpPr>
        <p:spPr/>
        <p:txBody>
          <a:bodyPr/>
          <a:lstStyle>
            <a:lvl1pPr>
              <a:defRPr/>
            </a:lvl1pPr>
          </a:lstStyle>
          <a:p>
            <a:pPr>
              <a:defRPr/>
            </a:pPr>
            <a:fld id="{B1AB671C-F78C-4D55-B48D-65032CCCB4B6}"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hasCustomPrompt="1"/>
          </p:nvPr>
        </p:nvSpPr>
        <p:spPr/>
        <p:txBody>
          <a:bodyPr vert="eaVert"/>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p>
        </p:txBody>
      </p:sp>
      <p:sp>
        <p:nvSpPr>
          <p:cNvPr id="6" name="灯片编号占位符 1029"/>
          <p:cNvSpPr>
            <a:spLocks noGrp="1"/>
          </p:cNvSpPr>
          <p:nvPr>
            <p:ph type="sldNum" sz="quarter" idx="12"/>
          </p:nvPr>
        </p:nvSpPr>
        <p:spPr/>
        <p:txBody>
          <a:bodyPr/>
          <a:lstStyle>
            <a:lvl1pPr>
              <a:defRPr/>
            </a:lvl1pPr>
          </a:lstStyle>
          <a:p>
            <a:pPr>
              <a:defRPr/>
            </a:pPr>
            <a:fld id="{8DF44FC1-87E0-479C-8781-161C84489E91}" type="slidenum">
              <a:rPr lang="zh-CN" altLang="en-US"/>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hasCustomPrompt="1"/>
          </p:nvPr>
        </p:nvSpPr>
        <p:spPr>
          <a:xfrm>
            <a:off x="457200" y="274642"/>
            <a:ext cx="6052930" cy="5851525"/>
          </a:xfrm>
        </p:spPr>
        <p:txBody>
          <a:bodyPr vert="eaVert"/>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p>
        </p:txBody>
      </p:sp>
      <p:sp>
        <p:nvSpPr>
          <p:cNvPr id="6" name="灯片编号占位符 1029"/>
          <p:cNvSpPr>
            <a:spLocks noGrp="1"/>
          </p:cNvSpPr>
          <p:nvPr>
            <p:ph type="sldNum" sz="quarter" idx="12"/>
          </p:nvPr>
        </p:nvSpPr>
        <p:spPr/>
        <p:txBody>
          <a:bodyPr/>
          <a:lstStyle>
            <a:lvl1pPr>
              <a:defRPr/>
            </a:lvl1pPr>
          </a:lstStyle>
          <a:p>
            <a:pPr>
              <a:defRPr/>
            </a:pPr>
            <a:fld id="{3C3F20A2-25FC-42F4-8BEF-8727FD4DA5A6}" type="slidenum">
              <a:rPr lang="zh-CN" altLang="en-US"/>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3375"/>
            </a:lvl1pPr>
          </a:lstStyle>
          <a:p>
            <a:r>
              <a:rPr lang="zh-CN" altLang="en-US" noProof="1"/>
              <a:t>单击此处编辑母版标题样式</a:t>
            </a:r>
            <a:endParaRPr lang="zh-CN" altLang="en-US" noProof="1"/>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noProof="1"/>
              <a:t>单击以编辑母版副标题样式</a:t>
            </a:r>
            <a:endParaRPr lang="zh-CN" altLang="en-US" noProof="1"/>
          </a:p>
        </p:txBody>
      </p:sp>
      <p:sp>
        <p:nvSpPr>
          <p:cNvPr id="4" name="日期占位符 1027"/>
          <p:cNvSpPr>
            <a:spLocks noGrp="1"/>
          </p:cNvSpPr>
          <p:nvPr>
            <p:ph type="dt" sz="half" idx="10"/>
          </p:nvPr>
        </p:nvSpPr>
        <p:spPr/>
        <p:txBody>
          <a:bodyPr/>
          <a:lstStyle>
            <a:lvl1pPr>
              <a:defRPr/>
            </a:lvl1pPr>
          </a:lstStyle>
          <a:p>
            <a:fld id="{D00EF5C1-8042-409C-894B-FC3563CDDABC}" type="datetime11">
              <a:rPr lang="zh-CN" altLang="en-US" smtClean="0"/>
            </a:fld>
            <a:endParaRPr lang="zh-CN" altLang="en-US"/>
          </a:p>
        </p:txBody>
      </p:sp>
      <p:sp>
        <p:nvSpPr>
          <p:cNvPr id="5" name="页脚占位符 1028"/>
          <p:cNvSpPr>
            <a:spLocks noGrp="1"/>
          </p:cNvSpPr>
          <p:nvPr>
            <p:ph type="ftr" sz="quarter" idx="11"/>
          </p:nvPr>
        </p:nvSpPr>
        <p:spPr/>
        <p:txBody>
          <a:bodyPr/>
          <a:lstStyle>
            <a:lvl1pPr>
              <a:defRPr/>
            </a:lvl1pPr>
          </a:lstStyle>
          <a:p>
            <a:endParaRPr lang="zh-CN" altLang="en-US"/>
          </a:p>
        </p:txBody>
      </p:sp>
      <p:sp>
        <p:nvSpPr>
          <p:cNvPr id="6"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fld id="{8B9B62CB-D38D-41C0-8F28-3748DA863FF0}" type="datetime11">
              <a:rPr lang="zh-CN" altLang="en-US" smtClean="0"/>
            </a:fld>
            <a:endParaRPr lang="zh-CN" altLang="en-US"/>
          </a:p>
        </p:txBody>
      </p:sp>
      <p:sp>
        <p:nvSpPr>
          <p:cNvPr id="5" name="页脚占位符 1028"/>
          <p:cNvSpPr>
            <a:spLocks noGrp="1"/>
          </p:cNvSpPr>
          <p:nvPr>
            <p:ph type="ftr" sz="quarter" idx="11"/>
          </p:nvPr>
        </p:nvSpPr>
        <p:spPr/>
        <p:txBody>
          <a:bodyPr/>
          <a:lstStyle>
            <a:lvl1pPr>
              <a:defRPr/>
            </a:lvl1pPr>
          </a:lstStyle>
          <a:p>
            <a:endParaRPr lang="zh-CN" altLang="en-US"/>
          </a:p>
        </p:txBody>
      </p:sp>
      <p:sp>
        <p:nvSpPr>
          <p:cNvPr id="6"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2"/>
            <a:ext cx="7886700" cy="2852737"/>
          </a:xfrm>
        </p:spPr>
        <p:txBody>
          <a:bodyPr anchor="b"/>
          <a:lstStyle>
            <a:lvl1pPr>
              <a:defRPr sz="3375"/>
            </a:lvl1pPr>
          </a:lstStyle>
          <a:p>
            <a:r>
              <a:rPr lang="zh-CN" altLang="en-US" noProof="1"/>
              <a:t>单击此处编辑母版标题样式</a:t>
            </a:r>
            <a:endParaRPr lang="zh-CN" altLang="en-US" noProof="1"/>
          </a:p>
        </p:txBody>
      </p:sp>
      <p:sp>
        <p:nvSpPr>
          <p:cNvPr id="3" name="文本占位符 2"/>
          <p:cNvSpPr>
            <a:spLocks noGrp="1"/>
          </p:cNvSpPr>
          <p:nvPr>
            <p:ph type="body" idx="1" hasCustomPrompt="1"/>
          </p:nvPr>
        </p:nvSpPr>
        <p:spPr>
          <a:xfrm>
            <a:off x="623888" y="4589467"/>
            <a:ext cx="78867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zh-CN" altLang="en-US" noProof="1"/>
              <a:t>编辑母版文本样式</a:t>
            </a:r>
            <a:endParaRPr lang="zh-CN" altLang="en-US" noProof="1"/>
          </a:p>
        </p:txBody>
      </p:sp>
      <p:sp>
        <p:nvSpPr>
          <p:cNvPr id="4" name="日期占位符 1027"/>
          <p:cNvSpPr>
            <a:spLocks noGrp="1"/>
          </p:cNvSpPr>
          <p:nvPr>
            <p:ph type="dt" sz="half" idx="10"/>
          </p:nvPr>
        </p:nvSpPr>
        <p:spPr/>
        <p:txBody>
          <a:bodyPr/>
          <a:lstStyle>
            <a:lvl1pPr>
              <a:defRPr/>
            </a:lvl1pPr>
          </a:lstStyle>
          <a:p>
            <a:fld id="{BFFBD683-E3AB-40C5-A393-7CE4D1CA4A30}" type="datetime11">
              <a:rPr lang="zh-CN" altLang="en-US" smtClean="0"/>
            </a:fld>
            <a:endParaRPr lang="zh-CN" altLang="en-US"/>
          </a:p>
        </p:txBody>
      </p:sp>
      <p:sp>
        <p:nvSpPr>
          <p:cNvPr id="5" name="页脚占位符 1028"/>
          <p:cNvSpPr>
            <a:spLocks noGrp="1"/>
          </p:cNvSpPr>
          <p:nvPr>
            <p:ph type="ftr" sz="quarter" idx="11"/>
          </p:nvPr>
        </p:nvSpPr>
        <p:spPr/>
        <p:txBody>
          <a:bodyPr/>
          <a:lstStyle>
            <a:lvl1pPr>
              <a:defRPr/>
            </a:lvl1pPr>
          </a:lstStyle>
          <a:p>
            <a:endParaRPr lang="zh-CN" altLang="en-US"/>
          </a:p>
        </p:txBody>
      </p:sp>
      <p:sp>
        <p:nvSpPr>
          <p:cNvPr id="6"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hasCustomPrompt="1"/>
          </p:nvPr>
        </p:nvSpPr>
        <p:spPr>
          <a:xfrm>
            <a:off x="457200" y="1600204"/>
            <a:ext cx="4032504" cy="4525963"/>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hasCustomPrompt="1"/>
          </p:nvPr>
        </p:nvSpPr>
        <p:spPr>
          <a:xfrm>
            <a:off x="4654296" y="1600204"/>
            <a:ext cx="4032504" cy="4525963"/>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1027"/>
          <p:cNvSpPr>
            <a:spLocks noGrp="1"/>
          </p:cNvSpPr>
          <p:nvPr>
            <p:ph type="dt" sz="half" idx="10"/>
          </p:nvPr>
        </p:nvSpPr>
        <p:spPr/>
        <p:txBody>
          <a:bodyPr/>
          <a:lstStyle>
            <a:lvl1pPr>
              <a:defRPr/>
            </a:lvl1pPr>
          </a:lstStyle>
          <a:p>
            <a:fld id="{8AB4A94E-E98C-49DC-A86A-BC255F22536C}" type="datetime11">
              <a:rPr lang="zh-CN" altLang="en-US" smtClean="0"/>
            </a:fld>
            <a:endParaRPr lang="zh-CN" altLang="en-US"/>
          </a:p>
        </p:txBody>
      </p:sp>
      <p:sp>
        <p:nvSpPr>
          <p:cNvPr id="6" name="页脚占位符 1028"/>
          <p:cNvSpPr>
            <a:spLocks noGrp="1"/>
          </p:cNvSpPr>
          <p:nvPr>
            <p:ph type="ftr" sz="quarter" idx="11"/>
          </p:nvPr>
        </p:nvSpPr>
        <p:spPr/>
        <p:txBody>
          <a:bodyPr/>
          <a:lstStyle>
            <a:lvl1pPr>
              <a:defRPr/>
            </a:lvl1pPr>
          </a:lstStyle>
          <a:p>
            <a:endParaRPr lang="zh-CN" altLang="en-US"/>
          </a:p>
        </p:txBody>
      </p:sp>
      <p:sp>
        <p:nvSpPr>
          <p:cNvPr id="7"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9"/>
            <a:ext cx="78867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hasCustomPrompt="1"/>
          </p:nvPr>
        </p:nvSpPr>
        <p:spPr>
          <a:xfrm>
            <a:off x="890083" y="1778438"/>
            <a:ext cx="3655181" cy="82391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7400" indent="0">
              <a:buNone/>
              <a:defRPr sz="1015"/>
            </a:lvl9pPr>
          </a:lstStyle>
          <a:p>
            <a:pPr lvl="0"/>
            <a:r>
              <a:rPr lang="zh-CN" altLang="en-US" noProof="1"/>
              <a:t>编辑母版文本样式</a:t>
            </a:r>
            <a:endParaRPr lang="zh-CN" altLang="en-US" noProof="1"/>
          </a:p>
        </p:txBody>
      </p:sp>
      <p:sp>
        <p:nvSpPr>
          <p:cNvPr id="4" name="内容占位符 3"/>
          <p:cNvSpPr>
            <a:spLocks noGrp="1"/>
          </p:cNvSpPr>
          <p:nvPr>
            <p:ph sz="half" idx="2" hasCustomPrompt="1"/>
          </p:nvPr>
        </p:nvSpPr>
        <p:spPr>
          <a:xfrm>
            <a:off x="890083" y="2665379"/>
            <a:ext cx="3655181" cy="3524284"/>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hasCustomPrompt="1"/>
          </p:nvPr>
        </p:nvSpPr>
        <p:spPr>
          <a:xfrm>
            <a:off x="4692704" y="1778438"/>
            <a:ext cx="3673182" cy="82391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7400" indent="0">
              <a:buNone/>
              <a:defRPr sz="1015"/>
            </a:lvl9pPr>
          </a:lstStyle>
          <a:p>
            <a:pPr lvl="0"/>
            <a:r>
              <a:rPr lang="zh-CN" altLang="en-US" noProof="1"/>
              <a:t>编辑母版文本样式</a:t>
            </a:r>
            <a:endParaRPr lang="zh-CN" altLang="en-US" noProof="1"/>
          </a:p>
        </p:txBody>
      </p:sp>
      <p:sp>
        <p:nvSpPr>
          <p:cNvPr id="6" name="内容占位符 5"/>
          <p:cNvSpPr>
            <a:spLocks noGrp="1"/>
          </p:cNvSpPr>
          <p:nvPr>
            <p:ph sz="quarter" idx="4" hasCustomPrompt="1"/>
          </p:nvPr>
        </p:nvSpPr>
        <p:spPr>
          <a:xfrm>
            <a:off x="4692704" y="2665379"/>
            <a:ext cx="3673182" cy="3524284"/>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027"/>
          <p:cNvSpPr>
            <a:spLocks noGrp="1"/>
          </p:cNvSpPr>
          <p:nvPr>
            <p:ph type="dt" sz="half" idx="10"/>
          </p:nvPr>
        </p:nvSpPr>
        <p:spPr/>
        <p:txBody>
          <a:bodyPr/>
          <a:lstStyle>
            <a:lvl1pPr>
              <a:defRPr/>
            </a:lvl1pPr>
          </a:lstStyle>
          <a:p>
            <a:fld id="{141BBE15-74E9-4D35-9A44-723FB26F1E86}" type="datetime11">
              <a:rPr lang="zh-CN" altLang="en-US" smtClean="0"/>
            </a:fld>
            <a:endParaRPr lang="zh-CN" altLang="en-US"/>
          </a:p>
        </p:txBody>
      </p:sp>
      <p:sp>
        <p:nvSpPr>
          <p:cNvPr id="8" name="页脚占位符 1028"/>
          <p:cNvSpPr>
            <a:spLocks noGrp="1"/>
          </p:cNvSpPr>
          <p:nvPr>
            <p:ph type="ftr" sz="quarter" idx="11"/>
          </p:nvPr>
        </p:nvSpPr>
        <p:spPr/>
        <p:txBody>
          <a:bodyPr/>
          <a:lstStyle>
            <a:lvl1pPr>
              <a:defRPr/>
            </a:lvl1pPr>
          </a:lstStyle>
          <a:p>
            <a:endParaRPr lang="zh-CN" altLang="en-US"/>
          </a:p>
        </p:txBody>
      </p:sp>
      <p:sp>
        <p:nvSpPr>
          <p:cNvPr id="9"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1027"/>
          <p:cNvSpPr>
            <a:spLocks noGrp="1"/>
          </p:cNvSpPr>
          <p:nvPr>
            <p:ph type="dt" sz="half" idx="10"/>
          </p:nvPr>
        </p:nvSpPr>
        <p:spPr/>
        <p:txBody>
          <a:bodyPr/>
          <a:lstStyle>
            <a:lvl1pPr>
              <a:defRPr/>
            </a:lvl1pPr>
          </a:lstStyle>
          <a:p>
            <a:fld id="{A039A339-80C3-4515-A5BA-C5CB944CB6D1}" type="datetime11">
              <a:rPr lang="zh-CN" altLang="en-US" smtClean="0"/>
            </a:fld>
            <a:endParaRPr lang="zh-CN" altLang="en-US"/>
          </a:p>
        </p:txBody>
      </p:sp>
      <p:sp>
        <p:nvSpPr>
          <p:cNvPr id="4" name="页脚占位符 1028"/>
          <p:cNvSpPr>
            <a:spLocks noGrp="1"/>
          </p:cNvSpPr>
          <p:nvPr>
            <p:ph type="ftr" sz="quarter" idx="11"/>
          </p:nvPr>
        </p:nvSpPr>
        <p:spPr/>
        <p:txBody>
          <a:bodyPr/>
          <a:lstStyle>
            <a:lvl1pPr>
              <a:defRPr/>
            </a:lvl1pPr>
          </a:lstStyle>
          <a:p>
            <a:endParaRPr lang="zh-CN" altLang="en-US"/>
          </a:p>
        </p:txBody>
      </p:sp>
      <p:sp>
        <p:nvSpPr>
          <p:cNvPr id="5"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2"/>
            <a:ext cx="7886700" cy="2852737"/>
          </a:xfrm>
        </p:spPr>
        <p:txBody>
          <a:bodyPr anchor="b"/>
          <a:lstStyle>
            <a:lvl1pPr>
              <a:defRPr sz="3375"/>
            </a:lvl1pPr>
          </a:lstStyle>
          <a:p>
            <a:r>
              <a:rPr lang="zh-CN" altLang="en-US" noProof="1"/>
              <a:t>单击此处编辑母版标题样式</a:t>
            </a:r>
            <a:endParaRPr lang="zh-CN" altLang="en-US" noProof="1"/>
          </a:p>
        </p:txBody>
      </p:sp>
      <p:sp>
        <p:nvSpPr>
          <p:cNvPr id="3" name="文本占位符 2"/>
          <p:cNvSpPr>
            <a:spLocks noGrp="1"/>
          </p:cNvSpPr>
          <p:nvPr>
            <p:ph type="body" idx="1" hasCustomPrompt="1"/>
          </p:nvPr>
        </p:nvSpPr>
        <p:spPr>
          <a:xfrm>
            <a:off x="623888" y="4589467"/>
            <a:ext cx="78867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zh-CN" altLang="en-US" noProof="1"/>
              <a:t>编辑母版文本样式</a:t>
            </a:r>
            <a:endParaRPr lang="zh-CN" altLang="en-US" noProof="1"/>
          </a:p>
        </p:txBody>
      </p:sp>
      <p:sp>
        <p:nvSpPr>
          <p:cNvPr id="4" name="日期占位符 1027"/>
          <p:cNvSpPr>
            <a:spLocks noGrp="1"/>
          </p:cNvSpPr>
          <p:nvPr>
            <p:ph type="dt" sz="half" idx="10"/>
          </p:nvPr>
        </p:nvSpPr>
        <p:spPr/>
        <p:txBody>
          <a:bodyPr/>
          <a:lstStyle>
            <a:lvl1pPr>
              <a:defRPr/>
            </a:lvl1pPr>
          </a:lstStyle>
          <a:p>
            <a:fld id="{1F60434F-5CA3-411A-B203-9669A41D231A}" type="datetimeFigureOut">
              <a:rPr lang="zh-CN" altLang="en-US" smtClean="0"/>
            </a:fld>
            <a:endParaRPr lang="zh-CN" altLang="en-US"/>
          </a:p>
        </p:txBody>
      </p:sp>
      <p:sp>
        <p:nvSpPr>
          <p:cNvPr id="5" name="页脚占位符 1028"/>
          <p:cNvSpPr>
            <a:spLocks noGrp="1"/>
          </p:cNvSpPr>
          <p:nvPr>
            <p:ph type="ftr" sz="quarter" idx="11"/>
          </p:nvPr>
        </p:nvSpPr>
        <p:spPr/>
        <p:txBody>
          <a:bodyPr/>
          <a:lstStyle>
            <a:lvl1pPr>
              <a:defRPr/>
            </a:lvl1pPr>
          </a:lstStyle>
          <a:p>
            <a:endParaRPr lang="zh-CN" altLang="en-US"/>
          </a:p>
        </p:txBody>
      </p:sp>
      <p:sp>
        <p:nvSpPr>
          <p:cNvPr id="6"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fld id="{6946FFB5-5E77-43CE-BBBC-753A2145657B}" type="datetime11">
              <a:rPr lang="zh-CN" altLang="en-US" smtClean="0"/>
            </a:fld>
            <a:endParaRPr lang="zh-CN" altLang="en-US"/>
          </a:p>
        </p:txBody>
      </p:sp>
      <p:sp>
        <p:nvSpPr>
          <p:cNvPr id="3" name="页脚占位符 1028"/>
          <p:cNvSpPr>
            <a:spLocks noGrp="1"/>
          </p:cNvSpPr>
          <p:nvPr>
            <p:ph type="ftr" sz="quarter" idx="11"/>
          </p:nvPr>
        </p:nvSpPr>
        <p:spPr/>
        <p:txBody>
          <a:bodyPr/>
          <a:lstStyle>
            <a:lvl1pPr>
              <a:defRPr/>
            </a:lvl1pPr>
          </a:lstStyle>
          <a:p>
            <a:endParaRPr lang="zh-CN" altLang="en-US"/>
          </a:p>
        </p:txBody>
      </p:sp>
      <p:sp>
        <p:nvSpPr>
          <p:cNvPr id="4"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1800"/>
            </a:lvl1p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a:xfrm>
            <a:off x="3887391" y="987429"/>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zh-CN" altLang="en-US" noProof="1"/>
              <a:t>编辑母版文本样式</a:t>
            </a:r>
            <a:endParaRPr lang="zh-CN" altLang="en-US" noProof="1"/>
          </a:p>
        </p:txBody>
      </p:sp>
      <p:sp>
        <p:nvSpPr>
          <p:cNvPr id="5" name="日期占位符 1027"/>
          <p:cNvSpPr>
            <a:spLocks noGrp="1"/>
          </p:cNvSpPr>
          <p:nvPr>
            <p:ph type="dt" sz="half" idx="10"/>
          </p:nvPr>
        </p:nvSpPr>
        <p:spPr/>
        <p:txBody>
          <a:bodyPr/>
          <a:lstStyle>
            <a:lvl1pPr>
              <a:defRPr/>
            </a:lvl1pPr>
          </a:lstStyle>
          <a:p>
            <a:fld id="{3265BA91-24F7-4DBA-9B11-28847043B862}" type="datetime11">
              <a:rPr lang="zh-CN" altLang="en-US" smtClean="0"/>
            </a:fld>
            <a:endParaRPr lang="zh-CN" altLang="en-US"/>
          </a:p>
        </p:txBody>
      </p:sp>
      <p:sp>
        <p:nvSpPr>
          <p:cNvPr id="6" name="页脚占位符 1028"/>
          <p:cNvSpPr>
            <a:spLocks noGrp="1"/>
          </p:cNvSpPr>
          <p:nvPr>
            <p:ph type="ftr" sz="quarter" idx="11"/>
          </p:nvPr>
        </p:nvSpPr>
        <p:spPr/>
        <p:txBody>
          <a:bodyPr/>
          <a:lstStyle>
            <a:lvl1pPr>
              <a:defRPr/>
            </a:lvl1pPr>
          </a:lstStyle>
          <a:p>
            <a:endParaRPr lang="zh-CN" altLang="en-US"/>
          </a:p>
        </p:txBody>
      </p:sp>
      <p:sp>
        <p:nvSpPr>
          <p:cNvPr id="7"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18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r>
              <a:rPr lang="zh-CN" altLang="en-US" noProof="1"/>
              <a:t>单击图标添加图片</a:t>
            </a:r>
            <a:endParaRPr lang="zh-CN" altLang="en-US" noProof="1"/>
          </a:p>
        </p:txBody>
      </p:sp>
      <p:sp>
        <p:nvSpPr>
          <p:cNvPr id="4" name="文本占位符 3"/>
          <p:cNvSpPr>
            <a:spLocks noGrp="1"/>
          </p:cNvSpPr>
          <p:nvPr>
            <p:ph type="body" sz="half" idx="2" hasCustomPrompt="1"/>
          </p:nvPr>
        </p:nvSpPr>
        <p:spPr>
          <a:xfrm>
            <a:off x="629841" y="2057400"/>
            <a:ext cx="3124012" cy="3811588"/>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225" indent="0">
              <a:buNone/>
              <a:defRPr sz="790"/>
            </a:lvl8pPr>
            <a:lvl9pPr marL="2057400" indent="0">
              <a:buNone/>
              <a:defRPr sz="790"/>
            </a:lvl9pPr>
          </a:lstStyle>
          <a:p>
            <a:pPr lvl="0"/>
            <a:r>
              <a:rPr lang="zh-CN" altLang="en-US" noProof="1"/>
              <a:t>编辑母版文本样式</a:t>
            </a:r>
            <a:endParaRPr lang="zh-CN" altLang="en-US" noProof="1"/>
          </a:p>
        </p:txBody>
      </p:sp>
      <p:sp>
        <p:nvSpPr>
          <p:cNvPr id="5" name="日期占位符 1027"/>
          <p:cNvSpPr>
            <a:spLocks noGrp="1"/>
          </p:cNvSpPr>
          <p:nvPr>
            <p:ph type="dt" sz="half" idx="10"/>
          </p:nvPr>
        </p:nvSpPr>
        <p:spPr/>
        <p:txBody>
          <a:bodyPr/>
          <a:lstStyle>
            <a:lvl1pPr>
              <a:defRPr/>
            </a:lvl1pPr>
          </a:lstStyle>
          <a:p>
            <a:fld id="{22F43467-D2D7-4F11-AA13-1085B575D5A9}" type="datetime11">
              <a:rPr lang="zh-CN" altLang="en-US" smtClean="0"/>
            </a:fld>
            <a:endParaRPr lang="zh-CN" altLang="en-US"/>
          </a:p>
        </p:txBody>
      </p:sp>
      <p:sp>
        <p:nvSpPr>
          <p:cNvPr id="6" name="页脚占位符 1028"/>
          <p:cNvSpPr>
            <a:spLocks noGrp="1"/>
          </p:cNvSpPr>
          <p:nvPr>
            <p:ph type="ftr" sz="quarter" idx="11"/>
          </p:nvPr>
        </p:nvSpPr>
        <p:spPr/>
        <p:txBody>
          <a:bodyPr/>
          <a:lstStyle>
            <a:lvl1pPr>
              <a:defRPr/>
            </a:lvl1pPr>
          </a:lstStyle>
          <a:p>
            <a:endParaRPr lang="zh-CN" altLang="en-US"/>
          </a:p>
        </p:txBody>
      </p:sp>
      <p:sp>
        <p:nvSpPr>
          <p:cNvPr id="7"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hasCustomPrompt="1"/>
          </p:nvPr>
        </p:nvSpPr>
        <p:spPr/>
        <p:txBody>
          <a:bodyPr vert="eaVert"/>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fld id="{33046C88-104D-4C99-9645-C46D994B7A2B}" type="datetime11">
              <a:rPr lang="zh-CN" altLang="en-US" smtClean="0"/>
            </a:fld>
            <a:endParaRPr lang="zh-CN" altLang="en-US"/>
          </a:p>
        </p:txBody>
      </p:sp>
      <p:sp>
        <p:nvSpPr>
          <p:cNvPr id="5" name="页脚占位符 1028"/>
          <p:cNvSpPr>
            <a:spLocks noGrp="1"/>
          </p:cNvSpPr>
          <p:nvPr>
            <p:ph type="ftr" sz="quarter" idx="11"/>
          </p:nvPr>
        </p:nvSpPr>
        <p:spPr/>
        <p:txBody>
          <a:bodyPr/>
          <a:lstStyle>
            <a:lvl1pPr>
              <a:defRPr/>
            </a:lvl1pPr>
          </a:lstStyle>
          <a:p>
            <a:endParaRPr lang="zh-CN" altLang="en-US"/>
          </a:p>
        </p:txBody>
      </p:sp>
      <p:sp>
        <p:nvSpPr>
          <p:cNvPr id="6"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hasCustomPrompt="1"/>
          </p:nvPr>
        </p:nvSpPr>
        <p:spPr>
          <a:xfrm>
            <a:off x="457200" y="274642"/>
            <a:ext cx="6052930" cy="5851525"/>
          </a:xfrm>
        </p:spPr>
        <p:txBody>
          <a:bodyPr vert="eaVert"/>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fld id="{BC5CE640-A6E6-4F57-89B1-064340AD2743}" type="datetime11">
              <a:rPr lang="zh-CN" altLang="en-US" smtClean="0"/>
            </a:fld>
            <a:endParaRPr lang="zh-CN" altLang="en-US"/>
          </a:p>
        </p:txBody>
      </p:sp>
      <p:sp>
        <p:nvSpPr>
          <p:cNvPr id="5" name="页脚占位符 1028"/>
          <p:cNvSpPr>
            <a:spLocks noGrp="1"/>
          </p:cNvSpPr>
          <p:nvPr>
            <p:ph type="ftr" sz="quarter" idx="11"/>
          </p:nvPr>
        </p:nvSpPr>
        <p:spPr/>
        <p:txBody>
          <a:bodyPr/>
          <a:lstStyle>
            <a:lvl1pPr>
              <a:defRPr/>
            </a:lvl1pPr>
          </a:lstStyle>
          <a:p>
            <a:endParaRPr lang="zh-CN" altLang="en-US"/>
          </a:p>
        </p:txBody>
      </p:sp>
      <p:sp>
        <p:nvSpPr>
          <p:cNvPr id="6"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hf sldNum="0" hdr="0" ftr="0"/>
</p:sldLayout>
</file>

<file path=ppt/slideLayouts/slideLayout3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hasCustomPrompt="1"/>
          </p:nvPr>
        </p:nvSpPr>
        <p:spPr>
          <a:xfrm>
            <a:off x="457200" y="1600206"/>
            <a:ext cx="4038600" cy="4525963"/>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hasCustomPrompt="1"/>
          </p:nvPr>
        </p:nvSpPr>
        <p:spPr>
          <a:xfrm>
            <a:off x="4648200" y="1600200"/>
            <a:ext cx="4038600" cy="21859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hasCustomPrompt="1"/>
          </p:nvPr>
        </p:nvSpPr>
        <p:spPr>
          <a:xfrm>
            <a:off x="4648200" y="3938594"/>
            <a:ext cx="4038600" cy="2187575"/>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transition/>
  <p:hf sldNum="0" hdr="0" ftr="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3375"/>
            </a:lvl1pPr>
          </a:lstStyle>
          <a:p>
            <a:r>
              <a:rPr lang="zh-CN" altLang="en-US" noProof="1"/>
              <a:t>单击此处编辑母版标题样式</a:t>
            </a:r>
            <a:endParaRPr lang="zh-CN" altLang="en-US" noProof="1"/>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noProof="1"/>
              <a:t>单击以编辑母版副标题样式</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p>
        </p:txBody>
      </p:sp>
      <p:sp>
        <p:nvSpPr>
          <p:cNvPr id="6" name="灯片编号占位符 1029"/>
          <p:cNvSpPr>
            <a:spLocks noGrp="1"/>
          </p:cNvSpPr>
          <p:nvPr>
            <p:ph type="sldNum" sz="quarter" idx="12"/>
          </p:nvPr>
        </p:nvSpPr>
        <p:spPr/>
        <p:txBody>
          <a:bodyPr/>
          <a:lstStyle>
            <a:lvl1pPr>
              <a:defRPr/>
            </a:lvl1pPr>
          </a:lstStyle>
          <a:p>
            <a:pPr>
              <a:defRPr/>
            </a:pPr>
            <a:fld id="{D6C74B35-9B38-42A5-B4AA-A558EC51124B}" type="slidenum">
              <a:rPr lang="zh-CN" altLang="en-US"/>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p>
        </p:txBody>
      </p:sp>
      <p:sp>
        <p:nvSpPr>
          <p:cNvPr id="6" name="灯片编号占位符 1029"/>
          <p:cNvSpPr>
            <a:spLocks noGrp="1"/>
          </p:cNvSpPr>
          <p:nvPr>
            <p:ph type="sldNum" sz="quarter" idx="12"/>
          </p:nvPr>
        </p:nvSpPr>
        <p:spPr/>
        <p:txBody>
          <a:bodyPr/>
          <a:lstStyle>
            <a:lvl1pPr>
              <a:defRPr/>
            </a:lvl1pPr>
          </a:lstStyle>
          <a:p>
            <a:pPr>
              <a:defRPr/>
            </a:pPr>
            <a:fld id="{3ED7EDA5-7006-44A9-8683-BF62FE1B75F5}" type="slidenum">
              <a:rPr lang="zh-CN" altLang="en-US"/>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2"/>
            <a:ext cx="7886700" cy="2852737"/>
          </a:xfrm>
        </p:spPr>
        <p:txBody>
          <a:bodyPr anchor="b"/>
          <a:lstStyle>
            <a:lvl1pPr>
              <a:defRPr sz="3375"/>
            </a:lvl1pPr>
          </a:lstStyle>
          <a:p>
            <a:r>
              <a:rPr lang="zh-CN" altLang="en-US" noProof="1"/>
              <a:t>单击此处编辑母版标题样式</a:t>
            </a:r>
            <a:endParaRPr lang="zh-CN" altLang="en-US" noProof="1"/>
          </a:p>
        </p:txBody>
      </p:sp>
      <p:sp>
        <p:nvSpPr>
          <p:cNvPr id="3" name="文本占位符 2"/>
          <p:cNvSpPr>
            <a:spLocks noGrp="1"/>
          </p:cNvSpPr>
          <p:nvPr>
            <p:ph type="body" idx="1" hasCustomPrompt="1"/>
          </p:nvPr>
        </p:nvSpPr>
        <p:spPr>
          <a:xfrm>
            <a:off x="623888" y="4589467"/>
            <a:ext cx="78867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zh-CN" altLang="en-US" noProof="1"/>
              <a:t>编辑母版文本样式</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p>
        </p:txBody>
      </p:sp>
      <p:sp>
        <p:nvSpPr>
          <p:cNvPr id="6" name="灯片编号占位符 1029"/>
          <p:cNvSpPr>
            <a:spLocks noGrp="1"/>
          </p:cNvSpPr>
          <p:nvPr>
            <p:ph type="sldNum" sz="quarter" idx="12"/>
          </p:nvPr>
        </p:nvSpPr>
        <p:spPr/>
        <p:txBody>
          <a:bodyPr/>
          <a:lstStyle>
            <a:lvl1pPr>
              <a:defRPr/>
            </a:lvl1pPr>
          </a:lstStyle>
          <a:p>
            <a:pPr>
              <a:defRPr/>
            </a:pPr>
            <a:fld id="{75B9E051-302E-4149-A4CC-467FB7E66D8B}" type="slidenum">
              <a:rPr lang="zh-CN" altLang="en-US"/>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hasCustomPrompt="1"/>
          </p:nvPr>
        </p:nvSpPr>
        <p:spPr>
          <a:xfrm>
            <a:off x="457200" y="1600204"/>
            <a:ext cx="4032504" cy="4525963"/>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hasCustomPrompt="1"/>
          </p:nvPr>
        </p:nvSpPr>
        <p:spPr>
          <a:xfrm>
            <a:off x="4654296" y="1600204"/>
            <a:ext cx="4032504" cy="4525963"/>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p>
        </p:txBody>
      </p:sp>
      <p:sp>
        <p:nvSpPr>
          <p:cNvPr id="7" name="灯片编号占位符 1029"/>
          <p:cNvSpPr>
            <a:spLocks noGrp="1"/>
          </p:cNvSpPr>
          <p:nvPr>
            <p:ph type="sldNum" sz="quarter" idx="12"/>
          </p:nvPr>
        </p:nvSpPr>
        <p:spPr/>
        <p:txBody>
          <a:bodyPr/>
          <a:lstStyle>
            <a:lvl1pPr>
              <a:defRPr/>
            </a:lvl1pPr>
          </a:lstStyle>
          <a:p>
            <a:pPr>
              <a:defRPr/>
            </a:pPr>
            <a:fld id="{4EC37638-DBB0-4008-AD10-0B87ED8FF6C1}"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hasCustomPrompt="1"/>
          </p:nvPr>
        </p:nvSpPr>
        <p:spPr>
          <a:xfrm>
            <a:off x="457200" y="1600204"/>
            <a:ext cx="4032504" cy="4525963"/>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hasCustomPrompt="1"/>
          </p:nvPr>
        </p:nvSpPr>
        <p:spPr>
          <a:xfrm>
            <a:off x="4654296" y="1600204"/>
            <a:ext cx="4032504" cy="4525963"/>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1027"/>
          <p:cNvSpPr>
            <a:spLocks noGrp="1"/>
          </p:cNvSpPr>
          <p:nvPr>
            <p:ph type="dt" sz="half" idx="10"/>
          </p:nvPr>
        </p:nvSpPr>
        <p:spPr/>
        <p:txBody>
          <a:bodyPr/>
          <a:lstStyle>
            <a:lvl1pPr>
              <a:defRPr/>
            </a:lvl1pPr>
          </a:lstStyle>
          <a:p>
            <a:fld id="{1F60434F-5CA3-411A-B203-9669A41D231A}" type="datetimeFigureOut">
              <a:rPr lang="zh-CN" altLang="en-US" smtClean="0"/>
            </a:fld>
            <a:endParaRPr lang="zh-CN" altLang="en-US"/>
          </a:p>
        </p:txBody>
      </p:sp>
      <p:sp>
        <p:nvSpPr>
          <p:cNvPr id="6" name="页脚占位符 1028"/>
          <p:cNvSpPr>
            <a:spLocks noGrp="1"/>
          </p:cNvSpPr>
          <p:nvPr>
            <p:ph type="ftr" sz="quarter" idx="11"/>
          </p:nvPr>
        </p:nvSpPr>
        <p:spPr/>
        <p:txBody>
          <a:bodyPr/>
          <a:lstStyle>
            <a:lvl1pPr>
              <a:defRPr/>
            </a:lvl1pPr>
          </a:lstStyle>
          <a:p>
            <a:endParaRPr lang="zh-CN" altLang="en-US"/>
          </a:p>
        </p:txBody>
      </p:sp>
      <p:sp>
        <p:nvSpPr>
          <p:cNvPr id="7"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9"/>
            <a:ext cx="78867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hasCustomPrompt="1"/>
          </p:nvPr>
        </p:nvSpPr>
        <p:spPr>
          <a:xfrm>
            <a:off x="890083" y="1778438"/>
            <a:ext cx="3655181" cy="82391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7400" indent="0">
              <a:buNone/>
              <a:defRPr sz="1015"/>
            </a:lvl9pPr>
          </a:lstStyle>
          <a:p>
            <a:pPr lvl="0"/>
            <a:r>
              <a:rPr lang="zh-CN" altLang="en-US" noProof="1"/>
              <a:t>编辑母版文本样式</a:t>
            </a:r>
            <a:endParaRPr lang="zh-CN" altLang="en-US" noProof="1"/>
          </a:p>
        </p:txBody>
      </p:sp>
      <p:sp>
        <p:nvSpPr>
          <p:cNvPr id="4" name="内容占位符 3"/>
          <p:cNvSpPr>
            <a:spLocks noGrp="1"/>
          </p:cNvSpPr>
          <p:nvPr>
            <p:ph sz="half" idx="2" hasCustomPrompt="1"/>
          </p:nvPr>
        </p:nvSpPr>
        <p:spPr>
          <a:xfrm>
            <a:off x="890083" y="2665379"/>
            <a:ext cx="3655181" cy="3524284"/>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hasCustomPrompt="1"/>
          </p:nvPr>
        </p:nvSpPr>
        <p:spPr>
          <a:xfrm>
            <a:off x="4692704" y="1778438"/>
            <a:ext cx="3673182" cy="82391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7400" indent="0">
              <a:buNone/>
              <a:defRPr sz="1015"/>
            </a:lvl9pPr>
          </a:lstStyle>
          <a:p>
            <a:pPr lvl="0"/>
            <a:r>
              <a:rPr lang="zh-CN" altLang="en-US" noProof="1"/>
              <a:t>编辑母版文本样式</a:t>
            </a:r>
            <a:endParaRPr lang="zh-CN" altLang="en-US" noProof="1"/>
          </a:p>
        </p:txBody>
      </p:sp>
      <p:sp>
        <p:nvSpPr>
          <p:cNvPr id="6" name="内容占位符 5"/>
          <p:cNvSpPr>
            <a:spLocks noGrp="1"/>
          </p:cNvSpPr>
          <p:nvPr>
            <p:ph sz="quarter" idx="4" hasCustomPrompt="1"/>
          </p:nvPr>
        </p:nvSpPr>
        <p:spPr>
          <a:xfrm>
            <a:off x="4692704" y="2665379"/>
            <a:ext cx="3673182" cy="3524284"/>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027"/>
          <p:cNvSpPr>
            <a:spLocks noGrp="1"/>
          </p:cNvSpPr>
          <p:nvPr>
            <p:ph type="dt" sz="half" idx="10"/>
          </p:nvPr>
        </p:nvSpPr>
        <p:spPr/>
        <p:txBody>
          <a:bodyPr/>
          <a:lstStyle>
            <a:lvl1pPr>
              <a:defRPr/>
            </a:lvl1pPr>
          </a:lstStyle>
          <a:p>
            <a:pPr>
              <a:defRPr/>
            </a:pPr>
            <a:endParaRPr lang="zh-CN" altLang="en-US"/>
          </a:p>
        </p:txBody>
      </p:sp>
      <p:sp>
        <p:nvSpPr>
          <p:cNvPr id="8" name="页脚占位符 1028"/>
          <p:cNvSpPr>
            <a:spLocks noGrp="1"/>
          </p:cNvSpPr>
          <p:nvPr>
            <p:ph type="ftr" sz="quarter" idx="11"/>
          </p:nvPr>
        </p:nvSpPr>
        <p:spPr/>
        <p:txBody>
          <a:bodyPr/>
          <a:lstStyle>
            <a:lvl1pPr>
              <a:defRPr/>
            </a:lvl1pPr>
          </a:lstStyle>
          <a:p>
            <a:pPr>
              <a:defRPr/>
            </a:pPr>
            <a:endParaRPr lang="zh-CN"/>
          </a:p>
        </p:txBody>
      </p:sp>
      <p:sp>
        <p:nvSpPr>
          <p:cNvPr id="9" name="灯片编号占位符 1029"/>
          <p:cNvSpPr>
            <a:spLocks noGrp="1"/>
          </p:cNvSpPr>
          <p:nvPr>
            <p:ph type="sldNum" sz="quarter" idx="12"/>
          </p:nvPr>
        </p:nvSpPr>
        <p:spPr/>
        <p:txBody>
          <a:bodyPr/>
          <a:lstStyle>
            <a:lvl1pPr>
              <a:defRPr/>
            </a:lvl1pPr>
          </a:lstStyle>
          <a:p>
            <a:pPr>
              <a:defRPr/>
            </a:pPr>
            <a:fld id="{00740E90-4513-49F2-9A1D-5D26C8C8CD87}" type="slidenum">
              <a:rPr lang="zh-CN" altLang="en-US"/>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1027"/>
          <p:cNvSpPr>
            <a:spLocks noGrp="1"/>
          </p:cNvSpPr>
          <p:nvPr>
            <p:ph type="dt" sz="half" idx="10"/>
          </p:nvPr>
        </p:nvSpPr>
        <p:spPr/>
        <p:txBody>
          <a:bodyPr/>
          <a:lstStyle>
            <a:lvl1pPr>
              <a:defRPr/>
            </a:lvl1pPr>
          </a:lstStyle>
          <a:p>
            <a:pPr>
              <a:defRPr/>
            </a:pPr>
            <a:endParaRPr lang="zh-CN" altLang="en-US"/>
          </a:p>
        </p:txBody>
      </p:sp>
      <p:sp>
        <p:nvSpPr>
          <p:cNvPr id="4" name="页脚占位符 1028"/>
          <p:cNvSpPr>
            <a:spLocks noGrp="1"/>
          </p:cNvSpPr>
          <p:nvPr>
            <p:ph type="ftr" sz="quarter" idx="11"/>
          </p:nvPr>
        </p:nvSpPr>
        <p:spPr/>
        <p:txBody>
          <a:bodyPr/>
          <a:lstStyle>
            <a:lvl1pPr>
              <a:defRPr/>
            </a:lvl1pPr>
          </a:lstStyle>
          <a:p>
            <a:pPr>
              <a:defRPr/>
            </a:pPr>
            <a:endParaRPr lang="zh-CN"/>
          </a:p>
        </p:txBody>
      </p:sp>
      <p:sp>
        <p:nvSpPr>
          <p:cNvPr id="5" name="灯片编号占位符 1029"/>
          <p:cNvSpPr>
            <a:spLocks noGrp="1"/>
          </p:cNvSpPr>
          <p:nvPr>
            <p:ph type="sldNum" sz="quarter" idx="12"/>
          </p:nvPr>
        </p:nvSpPr>
        <p:spPr/>
        <p:txBody>
          <a:bodyPr/>
          <a:lstStyle>
            <a:lvl1pPr>
              <a:defRPr/>
            </a:lvl1pPr>
          </a:lstStyle>
          <a:p>
            <a:pPr>
              <a:defRPr/>
            </a:pPr>
            <a:fld id="{63C9C05F-9BC1-44D2-907B-45113D53D66B}" type="slidenum">
              <a:rPr lang="zh-CN" altLang="en-US"/>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pPr>
              <a:defRPr/>
            </a:pPr>
            <a:endParaRPr lang="zh-CN" altLang="en-US"/>
          </a:p>
        </p:txBody>
      </p:sp>
      <p:sp>
        <p:nvSpPr>
          <p:cNvPr id="3" name="页脚占位符 1028"/>
          <p:cNvSpPr>
            <a:spLocks noGrp="1"/>
          </p:cNvSpPr>
          <p:nvPr>
            <p:ph type="ftr" sz="quarter" idx="11"/>
          </p:nvPr>
        </p:nvSpPr>
        <p:spPr/>
        <p:txBody>
          <a:bodyPr/>
          <a:lstStyle>
            <a:lvl1pPr>
              <a:defRPr/>
            </a:lvl1pPr>
          </a:lstStyle>
          <a:p>
            <a:pPr>
              <a:defRPr/>
            </a:pPr>
            <a:endParaRPr lang="zh-CN"/>
          </a:p>
        </p:txBody>
      </p:sp>
      <p:sp>
        <p:nvSpPr>
          <p:cNvPr id="4" name="灯片编号占位符 1029"/>
          <p:cNvSpPr>
            <a:spLocks noGrp="1"/>
          </p:cNvSpPr>
          <p:nvPr>
            <p:ph type="sldNum" sz="quarter" idx="12"/>
          </p:nvPr>
        </p:nvSpPr>
        <p:spPr/>
        <p:txBody>
          <a:bodyPr/>
          <a:lstStyle>
            <a:lvl1pPr>
              <a:defRPr/>
            </a:lvl1pPr>
          </a:lstStyle>
          <a:p>
            <a:pPr>
              <a:defRPr/>
            </a:pPr>
            <a:fld id="{1DF6C925-DD83-4E21-AFF8-B78AEA0C2E75}" type="slidenum">
              <a:rPr lang="zh-CN" altLang="en-US"/>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1800"/>
            </a:lvl1p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a:xfrm>
            <a:off x="3887391" y="987429"/>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zh-CN" altLang="en-US" noProof="1"/>
              <a:t>编辑母版文本样式</a:t>
            </a:r>
            <a:endParaRPr lang="zh-CN" altLang="en-US" noProof="1"/>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p>
        </p:txBody>
      </p:sp>
      <p:sp>
        <p:nvSpPr>
          <p:cNvPr id="7" name="灯片编号占位符 1029"/>
          <p:cNvSpPr>
            <a:spLocks noGrp="1"/>
          </p:cNvSpPr>
          <p:nvPr>
            <p:ph type="sldNum" sz="quarter" idx="12"/>
          </p:nvPr>
        </p:nvSpPr>
        <p:spPr/>
        <p:txBody>
          <a:bodyPr/>
          <a:lstStyle>
            <a:lvl1pPr>
              <a:defRPr/>
            </a:lvl1pPr>
          </a:lstStyle>
          <a:p>
            <a:pPr>
              <a:defRPr/>
            </a:pPr>
            <a:fld id="{84323767-FCA5-4C1D-967B-FFFCBD42EBE7}" type="slidenum">
              <a:rPr lang="zh-CN" altLang="en-US"/>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18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r>
              <a:rPr lang="zh-CN" altLang="en-US" noProof="1"/>
              <a:t>单击图标添加图片</a:t>
            </a:r>
            <a:endParaRPr lang="zh-CN" altLang="en-US" noProof="1"/>
          </a:p>
        </p:txBody>
      </p:sp>
      <p:sp>
        <p:nvSpPr>
          <p:cNvPr id="4" name="文本占位符 3"/>
          <p:cNvSpPr>
            <a:spLocks noGrp="1"/>
          </p:cNvSpPr>
          <p:nvPr>
            <p:ph type="body" sz="half" idx="2" hasCustomPrompt="1"/>
          </p:nvPr>
        </p:nvSpPr>
        <p:spPr>
          <a:xfrm>
            <a:off x="629841" y="2057400"/>
            <a:ext cx="3124012" cy="3811588"/>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225" indent="0">
              <a:buNone/>
              <a:defRPr sz="790"/>
            </a:lvl8pPr>
            <a:lvl9pPr marL="2057400" indent="0">
              <a:buNone/>
              <a:defRPr sz="790"/>
            </a:lvl9pPr>
          </a:lstStyle>
          <a:p>
            <a:pPr lvl="0"/>
            <a:r>
              <a:rPr lang="zh-CN" altLang="en-US" noProof="1"/>
              <a:t>编辑母版文本样式</a:t>
            </a:r>
            <a:endParaRPr lang="zh-CN" altLang="en-US" noProof="1"/>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p>
        </p:txBody>
      </p:sp>
      <p:sp>
        <p:nvSpPr>
          <p:cNvPr id="7" name="灯片编号占位符 1029"/>
          <p:cNvSpPr>
            <a:spLocks noGrp="1"/>
          </p:cNvSpPr>
          <p:nvPr>
            <p:ph type="sldNum" sz="quarter" idx="12"/>
          </p:nvPr>
        </p:nvSpPr>
        <p:spPr/>
        <p:txBody>
          <a:bodyPr/>
          <a:lstStyle>
            <a:lvl1pPr>
              <a:defRPr/>
            </a:lvl1pPr>
          </a:lstStyle>
          <a:p>
            <a:pPr>
              <a:defRPr/>
            </a:pPr>
            <a:fld id="{B1AB671C-F78C-4D55-B48D-65032CCCB4B6}" type="slidenum">
              <a:rPr lang="zh-CN" altLang="en-US"/>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hasCustomPrompt="1"/>
          </p:nvPr>
        </p:nvSpPr>
        <p:spPr/>
        <p:txBody>
          <a:bodyPr vert="eaVert"/>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p>
        </p:txBody>
      </p:sp>
      <p:sp>
        <p:nvSpPr>
          <p:cNvPr id="6" name="灯片编号占位符 1029"/>
          <p:cNvSpPr>
            <a:spLocks noGrp="1"/>
          </p:cNvSpPr>
          <p:nvPr>
            <p:ph type="sldNum" sz="quarter" idx="12"/>
          </p:nvPr>
        </p:nvSpPr>
        <p:spPr/>
        <p:txBody>
          <a:bodyPr/>
          <a:lstStyle>
            <a:lvl1pPr>
              <a:defRPr/>
            </a:lvl1pPr>
          </a:lstStyle>
          <a:p>
            <a:pPr>
              <a:defRPr/>
            </a:pPr>
            <a:fld id="{8DF44FC1-87E0-479C-8781-161C84489E91}" type="slidenum">
              <a:rPr lang="zh-CN" altLang="en-US"/>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hasCustomPrompt="1"/>
          </p:nvPr>
        </p:nvSpPr>
        <p:spPr>
          <a:xfrm>
            <a:off x="457200" y="274642"/>
            <a:ext cx="6052930" cy="5851525"/>
          </a:xfrm>
        </p:spPr>
        <p:txBody>
          <a:bodyPr vert="eaVert"/>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p>
        </p:txBody>
      </p:sp>
      <p:sp>
        <p:nvSpPr>
          <p:cNvPr id="6" name="灯片编号占位符 1029"/>
          <p:cNvSpPr>
            <a:spLocks noGrp="1"/>
          </p:cNvSpPr>
          <p:nvPr>
            <p:ph type="sldNum" sz="quarter" idx="12"/>
          </p:nvPr>
        </p:nvSpPr>
        <p:spPr/>
        <p:txBody>
          <a:bodyPr/>
          <a:lstStyle>
            <a:lvl1pPr>
              <a:defRPr/>
            </a:lvl1pPr>
          </a:lstStyle>
          <a:p>
            <a:pPr>
              <a:defRPr/>
            </a:pPr>
            <a:fld id="{3C3F20A2-25FC-42F4-8BEF-8727FD4DA5A6}"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9"/>
            <a:ext cx="78867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hasCustomPrompt="1"/>
          </p:nvPr>
        </p:nvSpPr>
        <p:spPr>
          <a:xfrm>
            <a:off x="890083" y="1778438"/>
            <a:ext cx="3655181" cy="82391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7400" indent="0">
              <a:buNone/>
              <a:defRPr sz="1015"/>
            </a:lvl9pPr>
          </a:lstStyle>
          <a:p>
            <a:pPr lvl="0"/>
            <a:r>
              <a:rPr lang="zh-CN" altLang="en-US" noProof="1"/>
              <a:t>编辑母版文本样式</a:t>
            </a:r>
            <a:endParaRPr lang="zh-CN" altLang="en-US" noProof="1"/>
          </a:p>
        </p:txBody>
      </p:sp>
      <p:sp>
        <p:nvSpPr>
          <p:cNvPr id="4" name="内容占位符 3"/>
          <p:cNvSpPr>
            <a:spLocks noGrp="1"/>
          </p:cNvSpPr>
          <p:nvPr>
            <p:ph sz="half" idx="2" hasCustomPrompt="1"/>
          </p:nvPr>
        </p:nvSpPr>
        <p:spPr>
          <a:xfrm>
            <a:off x="890083" y="2665379"/>
            <a:ext cx="3655181" cy="3524284"/>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hasCustomPrompt="1"/>
          </p:nvPr>
        </p:nvSpPr>
        <p:spPr>
          <a:xfrm>
            <a:off x="4692704" y="1778438"/>
            <a:ext cx="3673182" cy="82391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7400" indent="0">
              <a:buNone/>
              <a:defRPr sz="1015"/>
            </a:lvl9pPr>
          </a:lstStyle>
          <a:p>
            <a:pPr lvl="0"/>
            <a:r>
              <a:rPr lang="zh-CN" altLang="en-US" noProof="1"/>
              <a:t>编辑母版文本样式</a:t>
            </a:r>
            <a:endParaRPr lang="zh-CN" altLang="en-US" noProof="1"/>
          </a:p>
        </p:txBody>
      </p:sp>
      <p:sp>
        <p:nvSpPr>
          <p:cNvPr id="6" name="内容占位符 5"/>
          <p:cNvSpPr>
            <a:spLocks noGrp="1"/>
          </p:cNvSpPr>
          <p:nvPr>
            <p:ph sz="quarter" idx="4" hasCustomPrompt="1"/>
          </p:nvPr>
        </p:nvSpPr>
        <p:spPr>
          <a:xfrm>
            <a:off x="4692704" y="2665379"/>
            <a:ext cx="3673182" cy="3524284"/>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027"/>
          <p:cNvSpPr>
            <a:spLocks noGrp="1"/>
          </p:cNvSpPr>
          <p:nvPr>
            <p:ph type="dt" sz="half" idx="10"/>
          </p:nvPr>
        </p:nvSpPr>
        <p:spPr/>
        <p:txBody>
          <a:bodyPr/>
          <a:lstStyle>
            <a:lvl1pPr>
              <a:defRPr/>
            </a:lvl1pPr>
          </a:lstStyle>
          <a:p>
            <a:fld id="{1F60434F-5CA3-411A-B203-9669A41D231A}" type="datetimeFigureOut">
              <a:rPr lang="zh-CN" altLang="en-US" smtClean="0"/>
            </a:fld>
            <a:endParaRPr lang="zh-CN" altLang="en-US"/>
          </a:p>
        </p:txBody>
      </p:sp>
      <p:sp>
        <p:nvSpPr>
          <p:cNvPr id="8" name="页脚占位符 1028"/>
          <p:cNvSpPr>
            <a:spLocks noGrp="1"/>
          </p:cNvSpPr>
          <p:nvPr>
            <p:ph type="ftr" sz="quarter" idx="11"/>
          </p:nvPr>
        </p:nvSpPr>
        <p:spPr/>
        <p:txBody>
          <a:bodyPr/>
          <a:lstStyle>
            <a:lvl1pPr>
              <a:defRPr/>
            </a:lvl1pPr>
          </a:lstStyle>
          <a:p>
            <a:endParaRPr lang="zh-CN" altLang="en-US"/>
          </a:p>
        </p:txBody>
      </p:sp>
      <p:sp>
        <p:nvSpPr>
          <p:cNvPr id="9"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1027"/>
          <p:cNvSpPr>
            <a:spLocks noGrp="1"/>
          </p:cNvSpPr>
          <p:nvPr>
            <p:ph type="dt" sz="half" idx="10"/>
          </p:nvPr>
        </p:nvSpPr>
        <p:spPr/>
        <p:txBody>
          <a:bodyPr/>
          <a:lstStyle>
            <a:lvl1pPr>
              <a:defRPr/>
            </a:lvl1pPr>
          </a:lstStyle>
          <a:p>
            <a:fld id="{1F60434F-5CA3-411A-B203-9669A41D231A}" type="datetimeFigureOut">
              <a:rPr lang="zh-CN" altLang="en-US" smtClean="0"/>
            </a:fld>
            <a:endParaRPr lang="zh-CN" altLang="en-US"/>
          </a:p>
        </p:txBody>
      </p:sp>
      <p:sp>
        <p:nvSpPr>
          <p:cNvPr id="4" name="页脚占位符 1028"/>
          <p:cNvSpPr>
            <a:spLocks noGrp="1"/>
          </p:cNvSpPr>
          <p:nvPr>
            <p:ph type="ftr" sz="quarter" idx="11"/>
          </p:nvPr>
        </p:nvSpPr>
        <p:spPr/>
        <p:txBody>
          <a:bodyPr/>
          <a:lstStyle>
            <a:lvl1pPr>
              <a:defRPr/>
            </a:lvl1pPr>
          </a:lstStyle>
          <a:p>
            <a:endParaRPr lang="zh-CN" altLang="en-US"/>
          </a:p>
        </p:txBody>
      </p:sp>
      <p:sp>
        <p:nvSpPr>
          <p:cNvPr id="5"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fld id="{1F60434F-5CA3-411A-B203-9669A41D231A}" type="datetimeFigureOut">
              <a:rPr lang="zh-CN" altLang="en-US" smtClean="0"/>
            </a:fld>
            <a:endParaRPr lang="zh-CN" altLang="en-US"/>
          </a:p>
        </p:txBody>
      </p:sp>
      <p:sp>
        <p:nvSpPr>
          <p:cNvPr id="3" name="页脚占位符 1028"/>
          <p:cNvSpPr>
            <a:spLocks noGrp="1"/>
          </p:cNvSpPr>
          <p:nvPr>
            <p:ph type="ftr" sz="quarter" idx="11"/>
          </p:nvPr>
        </p:nvSpPr>
        <p:spPr/>
        <p:txBody>
          <a:bodyPr/>
          <a:lstStyle>
            <a:lvl1pPr>
              <a:defRPr/>
            </a:lvl1pPr>
          </a:lstStyle>
          <a:p>
            <a:endParaRPr lang="zh-CN" altLang="en-US"/>
          </a:p>
        </p:txBody>
      </p:sp>
      <p:sp>
        <p:nvSpPr>
          <p:cNvPr id="4"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1800"/>
            </a:lvl1p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a:xfrm>
            <a:off x="3887391" y="987429"/>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zh-CN" altLang="en-US" noProof="1"/>
              <a:t>编辑母版文本样式</a:t>
            </a:r>
            <a:endParaRPr lang="zh-CN" altLang="en-US" noProof="1"/>
          </a:p>
        </p:txBody>
      </p:sp>
      <p:sp>
        <p:nvSpPr>
          <p:cNvPr id="5" name="日期占位符 1027"/>
          <p:cNvSpPr>
            <a:spLocks noGrp="1"/>
          </p:cNvSpPr>
          <p:nvPr>
            <p:ph type="dt" sz="half" idx="10"/>
          </p:nvPr>
        </p:nvSpPr>
        <p:spPr/>
        <p:txBody>
          <a:bodyPr/>
          <a:lstStyle>
            <a:lvl1pPr>
              <a:defRPr/>
            </a:lvl1pPr>
          </a:lstStyle>
          <a:p>
            <a:fld id="{1F60434F-5CA3-411A-B203-9669A41D231A}" type="datetimeFigureOut">
              <a:rPr lang="zh-CN" altLang="en-US" smtClean="0"/>
            </a:fld>
            <a:endParaRPr lang="zh-CN" altLang="en-US"/>
          </a:p>
        </p:txBody>
      </p:sp>
      <p:sp>
        <p:nvSpPr>
          <p:cNvPr id="6" name="页脚占位符 1028"/>
          <p:cNvSpPr>
            <a:spLocks noGrp="1"/>
          </p:cNvSpPr>
          <p:nvPr>
            <p:ph type="ftr" sz="quarter" idx="11"/>
          </p:nvPr>
        </p:nvSpPr>
        <p:spPr/>
        <p:txBody>
          <a:bodyPr/>
          <a:lstStyle>
            <a:lvl1pPr>
              <a:defRPr/>
            </a:lvl1pPr>
          </a:lstStyle>
          <a:p>
            <a:endParaRPr lang="zh-CN" altLang="en-US"/>
          </a:p>
        </p:txBody>
      </p:sp>
      <p:sp>
        <p:nvSpPr>
          <p:cNvPr id="7"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18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r>
              <a:rPr lang="zh-CN" altLang="en-US" noProof="1"/>
              <a:t>单击图标添加图片</a:t>
            </a:r>
            <a:endParaRPr lang="zh-CN" altLang="en-US" noProof="1"/>
          </a:p>
        </p:txBody>
      </p:sp>
      <p:sp>
        <p:nvSpPr>
          <p:cNvPr id="4" name="文本占位符 3"/>
          <p:cNvSpPr>
            <a:spLocks noGrp="1"/>
          </p:cNvSpPr>
          <p:nvPr>
            <p:ph type="body" sz="half" idx="2" hasCustomPrompt="1"/>
          </p:nvPr>
        </p:nvSpPr>
        <p:spPr>
          <a:xfrm>
            <a:off x="629841" y="2057400"/>
            <a:ext cx="3124012" cy="3811588"/>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225" indent="0">
              <a:buNone/>
              <a:defRPr sz="790"/>
            </a:lvl8pPr>
            <a:lvl9pPr marL="2057400" indent="0">
              <a:buNone/>
              <a:defRPr sz="790"/>
            </a:lvl9pPr>
          </a:lstStyle>
          <a:p>
            <a:pPr lvl="0"/>
            <a:r>
              <a:rPr lang="zh-CN" altLang="en-US" noProof="1"/>
              <a:t>编辑母版文本样式</a:t>
            </a:r>
            <a:endParaRPr lang="zh-CN" altLang="en-US" noProof="1"/>
          </a:p>
        </p:txBody>
      </p:sp>
      <p:sp>
        <p:nvSpPr>
          <p:cNvPr id="5" name="日期占位符 1027"/>
          <p:cNvSpPr>
            <a:spLocks noGrp="1"/>
          </p:cNvSpPr>
          <p:nvPr>
            <p:ph type="dt" sz="half" idx="10"/>
          </p:nvPr>
        </p:nvSpPr>
        <p:spPr/>
        <p:txBody>
          <a:bodyPr/>
          <a:lstStyle>
            <a:lvl1pPr>
              <a:defRPr/>
            </a:lvl1pPr>
          </a:lstStyle>
          <a:p>
            <a:fld id="{1F60434F-5CA3-411A-B203-9669A41D231A}" type="datetimeFigureOut">
              <a:rPr lang="zh-CN" altLang="en-US" smtClean="0"/>
            </a:fld>
            <a:endParaRPr lang="zh-CN" altLang="en-US"/>
          </a:p>
        </p:txBody>
      </p:sp>
      <p:sp>
        <p:nvSpPr>
          <p:cNvPr id="6" name="页脚占位符 1028"/>
          <p:cNvSpPr>
            <a:spLocks noGrp="1"/>
          </p:cNvSpPr>
          <p:nvPr>
            <p:ph type="ftr" sz="quarter" idx="11"/>
          </p:nvPr>
        </p:nvSpPr>
        <p:spPr/>
        <p:txBody>
          <a:bodyPr/>
          <a:lstStyle>
            <a:lvl1pPr>
              <a:defRPr/>
            </a:lvl1pPr>
          </a:lstStyle>
          <a:p>
            <a:endParaRPr lang="zh-CN" altLang="en-US"/>
          </a:p>
        </p:txBody>
      </p:sp>
      <p:sp>
        <p:nvSpPr>
          <p:cNvPr id="7"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4" Type="http://schemas.openxmlformats.org/officeDocument/2006/relationships/theme" Target="../theme/theme3.xml"/><Relationship Id="rId13" Type="http://schemas.openxmlformats.org/officeDocument/2006/relationships/image" Target="../media/image1.jpeg"/><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2" Type="http://schemas.openxmlformats.org/officeDocument/2006/relationships/theme" Target="../theme/theme4.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 1025"/>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1026"/>
          <p:cNvSpPr>
            <a:spLocks noGrp="1" noChangeArrowheads="1"/>
          </p:cNvSpPr>
          <p:nvPr>
            <p:ph type="body" idx="9"/>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anose="020B0604020202020204" pitchFamily="34" charset="0"/>
              <a:buNone/>
              <a:defRPr sz="1050" noProof="1"/>
            </a:lvl1pPr>
          </a:lstStyle>
          <a:p>
            <a:fld id="{1F60434F-5CA3-411A-B203-9669A41D231A}" type="datetimeFigureOut">
              <a:rPr lang="zh-CN" altLang="en-US" smtClean="0"/>
            </a:fld>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anose="020B0604020202020204" pitchFamily="34" charset="0"/>
              <a:buNone/>
              <a:defRPr sz="1050" noProof="1"/>
            </a:lvl1pPr>
          </a:lstStyle>
          <a:p>
            <a:endParaRPr lang="zh-CN" altLang="en-US"/>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050"/>
            </a:lvl1pPr>
          </a:lstStyle>
          <a:p>
            <a:fld id="{ECB0DBEA-6F4A-4FCA-94FE-B8AF1BFC44A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1" fontAlgn="base" hangingPunct="1">
        <a:spcBef>
          <a:spcPct val="0"/>
        </a:spcBef>
        <a:spcAft>
          <a:spcPct val="0"/>
        </a:spcAft>
        <a:defRPr sz="3300" kern="12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5pPr>
      <a:lvl6pPr marL="3429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6pPr>
      <a:lvl7pPr marL="6858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7pPr>
      <a:lvl8pPr marL="10287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8pPr>
      <a:lvl9pPr marL="13716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9pPr>
    </p:titleStyle>
    <p:bodyStyle>
      <a:lvl1pPr marL="257175" indent="-257175" algn="l" rtl="0" eaLnBrk="1" fontAlgn="base" hangingPunct="1">
        <a:spcBef>
          <a:spcPct val="20000"/>
        </a:spcBef>
        <a:spcAft>
          <a:spcPct val="0"/>
        </a:spcAft>
        <a:buChar char="•"/>
        <a:defRPr sz="2400" kern="1200">
          <a:solidFill>
            <a:schemeClr val="tx1"/>
          </a:solidFill>
          <a:latin typeface="+mn-lt"/>
          <a:ea typeface="+mn-ea"/>
          <a:cs typeface="+mn-cs"/>
        </a:defRPr>
      </a:lvl1pPr>
      <a:lvl2pPr marL="557530" lvl="1" indent="-214630" algn="l" rtl="0" eaLnBrk="1" fontAlgn="base" hangingPunct="1">
        <a:spcBef>
          <a:spcPct val="20000"/>
        </a:spcBef>
        <a:spcAft>
          <a:spcPct val="0"/>
        </a:spcAft>
        <a:buChar char="–"/>
        <a:defRPr sz="2100" kern="1200">
          <a:solidFill>
            <a:schemeClr val="tx1"/>
          </a:solidFill>
          <a:latin typeface="+mn-lt"/>
          <a:ea typeface="+mn-ea"/>
          <a:cs typeface="+mn-cs"/>
        </a:defRPr>
      </a:lvl2pPr>
      <a:lvl3pPr marL="857250" lvl="2" indent="-171450" algn="l" rtl="0" eaLnBrk="1" fontAlgn="base" hangingPunct="1">
        <a:spcBef>
          <a:spcPct val="20000"/>
        </a:spcBef>
        <a:spcAft>
          <a:spcPct val="0"/>
        </a:spcAft>
        <a:buChar char="•"/>
        <a:defRPr sz="1800" kern="1200">
          <a:solidFill>
            <a:schemeClr val="tx1"/>
          </a:solidFill>
          <a:latin typeface="+mn-lt"/>
          <a:ea typeface="+mn-ea"/>
          <a:cs typeface="+mn-cs"/>
        </a:defRPr>
      </a:lvl3pPr>
      <a:lvl4pPr marL="1200150" lvl="3" indent="-171450" algn="l" rtl="0" eaLnBrk="1" fontAlgn="base" hangingPunct="1">
        <a:spcBef>
          <a:spcPct val="20000"/>
        </a:spcBef>
        <a:spcAft>
          <a:spcPct val="0"/>
        </a:spcAft>
        <a:buChar char="–"/>
        <a:defRPr sz="1500" kern="1200">
          <a:solidFill>
            <a:schemeClr val="tx1"/>
          </a:solidFill>
          <a:latin typeface="+mn-lt"/>
          <a:ea typeface="+mn-ea"/>
          <a:cs typeface="+mn-cs"/>
        </a:defRPr>
      </a:lvl4pPr>
      <a:lvl5pPr marL="1543050" lvl="4" indent="-171450" algn="l" rtl="0" eaLnBrk="1" fontAlgn="base" hangingPunct="1">
        <a:spcBef>
          <a:spcPct val="20000"/>
        </a:spcBef>
        <a:spcAft>
          <a:spcPct val="0"/>
        </a:spcAft>
        <a:buChar char="»"/>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2pPr>
      <a:lvl3pPr marL="685800" lvl="2"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3pPr>
      <a:lvl4pPr marL="1028700" lvl="3"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4pPr>
      <a:lvl5pPr marL="1371600" lvl="4"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5pPr>
      <a:lvl6pPr marL="1714500" lvl="5"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6pPr>
      <a:lvl7pPr marL="2057400" lvl="6"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7pPr>
      <a:lvl8pPr marL="2400300" lvl="7"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8pPr>
      <a:lvl9pPr marL="2743200" lvl="8"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标题 1025"/>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1" name="文本占位符 1026"/>
          <p:cNvSpPr>
            <a:spLocks noGrp="1" noChangeArrowheads="1"/>
          </p:cNvSpPr>
          <p:nvPr>
            <p:ph type="body" idx="9"/>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anose="020B0604020202020204" pitchFamily="34" charset="0"/>
              <a:buNone/>
              <a:defRPr sz="1050" noProof="1"/>
            </a:lvl1pPr>
          </a:lstStyle>
          <a:p>
            <a:pPr>
              <a:defRPr/>
            </a:pPr>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anose="020B0604020202020204" pitchFamily="34" charset="0"/>
              <a:buNone/>
              <a:defRPr sz="1050" noProof="1"/>
            </a:lvl1pPr>
          </a:lstStyle>
          <a:p>
            <a:pPr>
              <a:defRPr/>
            </a:pPr>
            <a:endParaRPr lang="zh-CN"/>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050"/>
            </a:lvl1pPr>
          </a:lstStyle>
          <a:p>
            <a:pPr>
              <a:defRPr/>
            </a:pPr>
            <a:fld id="{DC7529A9-0495-43B5-B358-A1161AC9B9AB}"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eaLnBrk="1" fontAlgn="base" hangingPunct="1">
        <a:spcBef>
          <a:spcPct val="0"/>
        </a:spcBef>
        <a:spcAft>
          <a:spcPct val="0"/>
        </a:spcAft>
        <a:defRPr sz="3300" kern="12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5pPr>
      <a:lvl6pPr marL="3429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6pPr>
      <a:lvl7pPr marL="6858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7pPr>
      <a:lvl8pPr marL="10287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8pPr>
      <a:lvl9pPr marL="13716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9pPr>
    </p:titleStyle>
    <p:bodyStyle>
      <a:lvl1pPr marL="257175" indent="-257175" algn="l" rtl="0" eaLnBrk="1" fontAlgn="base" hangingPunct="1">
        <a:spcBef>
          <a:spcPct val="20000"/>
        </a:spcBef>
        <a:spcAft>
          <a:spcPct val="0"/>
        </a:spcAft>
        <a:buChar char="•"/>
        <a:defRPr sz="2400" kern="1200">
          <a:solidFill>
            <a:schemeClr val="tx1"/>
          </a:solidFill>
          <a:latin typeface="+mn-lt"/>
          <a:ea typeface="+mn-ea"/>
          <a:cs typeface="+mn-cs"/>
        </a:defRPr>
      </a:lvl1pPr>
      <a:lvl2pPr marL="557530" lvl="1" indent="-214630" algn="l" rtl="0" eaLnBrk="1" fontAlgn="base" hangingPunct="1">
        <a:spcBef>
          <a:spcPct val="20000"/>
        </a:spcBef>
        <a:spcAft>
          <a:spcPct val="0"/>
        </a:spcAft>
        <a:buChar char="–"/>
        <a:defRPr sz="2100" kern="1200">
          <a:solidFill>
            <a:schemeClr val="tx1"/>
          </a:solidFill>
          <a:latin typeface="+mn-lt"/>
          <a:ea typeface="+mn-ea"/>
          <a:cs typeface="+mn-cs"/>
        </a:defRPr>
      </a:lvl2pPr>
      <a:lvl3pPr marL="857250" lvl="2" indent="-171450" algn="l" rtl="0" eaLnBrk="1" fontAlgn="base" hangingPunct="1">
        <a:spcBef>
          <a:spcPct val="20000"/>
        </a:spcBef>
        <a:spcAft>
          <a:spcPct val="0"/>
        </a:spcAft>
        <a:buChar char="•"/>
        <a:defRPr sz="1800" kern="1200">
          <a:solidFill>
            <a:schemeClr val="tx1"/>
          </a:solidFill>
          <a:latin typeface="+mn-lt"/>
          <a:ea typeface="+mn-ea"/>
          <a:cs typeface="+mn-cs"/>
        </a:defRPr>
      </a:lvl3pPr>
      <a:lvl4pPr marL="1200150" lvl="3" indent="-171450" algn="l" rtl="0" eaLnBrk="1" fontAlgn="base" hangingPunct="1">
        <a:spcBef>
          <a:spcPct val="20000"/>
        </a:spcBef>
        <a:spcAft>
          <a:spcPct val="0"/>
        </a:spcAft>
        <a:buChar char="–"/>
        <a:defRPr sz="1500" kern="1200">
          <a:solidFill>
            <a:schemeClr val="tx1"/>
          </a:solidFill>
          <a:latin typeface="+mn-lt"/>
          <a:ea typeface="+mn-ea"/>
          <a:cs typeface="+mn-cs"/>
        </a:defRPr>
      </a:lvl4pPr>
      <a:lvl5pPr marL="1543050" lvl="4" indent="-171450" algn="l" rtl="0" eaLnBrk="1" fontAlgn="base" hangingPunct="1">
        <a:spcBef>
          <a:spcPct val="20000"/>
        </a:spcBef>
        <a:spcAft>
          <a:spcPct val="0"/>
        </a:spcAft>
        <a:buChar char="»"/>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2pPr>
      <a:lvl3pPr marL="685800" lvl="2"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3pPr>
      <a:lvl4pPr marL="1028700" lvl="3"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4pPr>
      <a:lvl5pPr marL="1371600" lvl="4"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5pPr>
      <a:lvl6pPr marL="1714500" lvl="5"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6pPr>
      <a:lvl7pPr marL="2057400" lvl="6"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7pPr>
      <a:lvl8pPr marL="2400300" lvl="7"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8pPr>
      <a:lvl9pPr marL="2743200" lvl="8"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 1025"/>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1026"/>
          <p:cNvSpPr>
            <a:spLocks noGrp="1" noChangeArrowheads="1"/>
          </p:cNvSpPr>
          <p:nvPr>
            <p:ph type="body" idx="9"/>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anose="020B0604020202020204" pitchFamily="34" charset="0"/>
              <a:buNone/>
              <a:defRPr sz="1050" noProof="1"/>
            </a:lvl1pPr>
          </a:lstStyle>
          <a:p>
            <a:fld id="{BC5CE640-A6E6-4F57-89B1-064340AD2743}" type="datetime11">
              <a:rPr lang="zh-CN" altLang="en-US" smtClean="0"/>
            </a:fld>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anose="020B0604020202020204" pitchFamily="34" charset="0"/>
              <a:buNone/>
              <a:defRPr sz="1050" noProof="1"/>
            </a:lvl1pPr>
          </a:lstStyle>
          <a:p>
            <a:endParaRPr lang="zh-CN" altLang="en-US"/>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050"/>
            </a:lvl1pPr>
          </a:lstStyle>
          <a:p>
            <a:fld id="{ECB0DBEA-6F4A-4FCA-94FE-B8AF1BFC44A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p:txStyles>
    <p:titleStyle>
      <a:lvl1pPr algn="ctr" rtl="0" eaLnBrk="1" fontAlgn="base" hangingPunct="1">
        <a:spcBef>
          <a:spcPct val="0"/>
        </a:spcBef>
        <a:spcAft>
          <a:spcPct val="0"/>
        </a:spcAft>
        <a:defRPr sz="3300" kern="12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5pPr>
      <a:lvl6pPr marL="3429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6pPr>
      <a:lvl7pPr marL="6858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7pPr>
      <a:lvl8pPr marL="10287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8pPr>
      <a:lvl9pPr marL="13716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9pPr>
    </p:titleStyle>
    <p:bodyStyle>
      <a:lvl1pPr marL="257175" indent="-257175" algn="l" rtl="0" eaLnBrk="1" fontAlgn="base" hangingPunct="1">
        <a:spcBef>
          <a:spcPct val="20000"/>
        </a:spcBef>
        <a:spcAft>
          <a:spcPct val="0"/>
        </a:spcAft>
        <a:buChar char="•"/>
        <a:defRPr sz="2400" kern="1200">
          <a:solidFill>
            <a:schemeClr val="tx1"/>
          </a:solidFill>
          <a:latin typeface="+mn-lt"/>
          <a:ea typeface="+mn-ea"/>
          <a:cs typeface="+mn-cs"/>
        </a:defRPr>
      </a:lvl1pPr>
      <a:lvl2pPr marL="557530" lvl="1" indent="-214630" algn="l" rtl="0" eaLnBrk="1" fontAlgn="base" hangingPunct="1">
        <a:spcBef>
          <a:spcPct val="20000"/>
        </a:spcBef>
        <a:spcAft>
          <a:spcPct val="0"/>
        </a:spcAft>
        <a:buChar char="–"/>
        <a:defRPr sz="2100" kern="1200">
          <a:solidFill>
            <a:schemeClr val="tx1"/>
          </a:solidFill>
          <a:latin typeface="+mn-lt"/>
          <a:ea typeface="+mn-ea"/>
          <a:cs typeface="+mn-cs"/>
        </a:defRPr>
      </a:lvl2pPr>
      <a:lvl3pPr marL="857250" lvl="2" indent="-171450" algn="l" rtl="0" eaLnBrk="1" fontAlgn="base" hangingPunct="1">
        <a:spcBef>
          <a:spcPct val="20000"/>
        </a:spcBef>
        <a:spcAft>
          <a:spcPct val="0"/>
        </a:spcAft>
        <a:buChar char="•"/>
        <a:defRPr sz="1800" kern="1200">
          <a:solidFill>
            <a:schemeClr val="tx1"/>
          </a:solidFill>
          <a:latin typeface="+mn-lt"/>
          <a:ea typeface="+mn-ea"/>
          <a:cs typeface="+mn-cs"/>
        </a:defRPr>
      </a:lvl3pPr>
      <a:lvl4pPr marL="1200150" lvl="3" indent="-171450" algn="l" rtl="0" eaLnBrk="1" fontAlgn="base" hangingPunct="1">
        <a:spcBef>
          <a:spcPct val="20000"/>
        </a:spcBef>
        <a:spcAft>
          <a:spcPct val="0"/>
        </a:spcAft>
        <a:buChar char="–"/>
        <a:defRPr sz="1500" kern="1200">
          <a:solidFill>
            <a:schemeClr val="tx1"/>
          </a:solidFill>
          <a:latin typeface="+mn-lt"/>
          <a:ea typeface="+mn-ea"/>
          <a:cs typeface="+mn-cs"/>
        </a:defRPr>
      </a:lvl4pPr>
      <a:lvl5pPr marL="1543050" lvl="4" indent="-171450" algn="l" rtl="0" eaLnBrk="1" fontAlgn="base" hangingPunct="1">
        <a:spcBef>
          <a:spcPct val="20000"/>
        </a:spcBef>
        <a:spcAft>
          <a:spcPct val="0"/>
        </a:spcAft>
        <a:buChar char="»"/>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2pPr>
      <a:lvl3pPr marL="685800" lvl="2"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3pPr>
      <a:lvl4pPr marL="1028700" lvl="3"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4pPr>
      <a:lvl5pPr marL="1371600" lvl="4"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5pPr>
      <a:lvl6pPr marL="1714500" lvl="5"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6pPr>
      <a:lvl7pPr marL="2057400" lvl="6"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7pPr>
      <a:lvl8pPr marL="2400300" lvl="7"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8pPr>
      <a:lvl9pPr marL="2743200" lvl="8"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标题 1025"/>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1" name="文本占位符 1026"/>
          <p:cNvSpPr>
            <a:spLocks noGrp="1" noChangeArrowheads="1"/>
          </p:cNvSpPr>
          <p:nvPr>
            <p:ph type="body" idx="9"/>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anose="020B0604020202020204" pitchFamily="34" charset="0"/>
              <a:buNone/>
              <a:defRPr sz="1050" noProof="1"/>
            </a:lvl1pPr>
          </a:lstStyle>
          <a:p>
            <a:pPr>
              <a:defRPr/>
            </a:pPr>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anose="020B0604020202020204" pitchFamily="34" charset="0"/>
              <a:buNone/>
              <a:defRPr sz="1050" noProof="1"/>
            </a:lvl1pPr>
          </a:lstStyle>
          <a:p>
            <a:pPr>
              <a:defRPr/>
            </a:pPr>
            <a:endParaRPr lang="zh-CN"/>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050"/>
            </a:lvl1pPr>
          </a:lstStyle>
          <a:p>
            <a:pPr>
              <a:defRPr/>
            </a:pPr>
            <a:fld id="{DC7529A9-0495-43B5-B358-A1161AC9B9AB}"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rtl="0" eaLnBrk="1" fontAlgn="base" hangingPunct="1">
        <a:spcBef>
          <a:spcPct val="0"/>
        </a:spcBef>
        <a:spcAft>
          <a:spcPct val="0"/>
        </a:spcAft>
        <a:defRPr sz="3300" kern="12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5pPr>
      <a:lvl6pPr marL="3429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6pPr>
      <a:lvl7pPr marL="6858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7pPr>
      <a:lvl8pPr marL="10287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8pPr>
      <a:lvl9pPr marL="13716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9pPr>
    </p:titleStyle>
    <p:bodyStyle>
      <a:lvl1pPr marL="257175" indent="-257175" algn="l" rtl="0" eaLnBrk="1" fontAlgn="base" hangingPunct="1">
        <a:spcBef>
          <a:spcPct val="20000"/>
        </a:spcBef>
        <a:spcAft>
          <a:spcPct val="0"/>
        </a:spcAft>
        <a:buChar char="•"/>
        <a:defRPr sz="2400" kern="1200">
          <a:solidFill>
            <a:schemeClr val="tx1"/>
          </a:solidFill>
          <a:latin typeface="+mn-lt"/>
          <a:ea typeface="+mn-ea"/>
          <a:cs typeface="+mn-cs"/>
        </a:defRPr>
      </a:lvl1pPr>
      <a:lvl2pPr marL="557530" lvl="1" indent="-214630" algn="l" rtl="0" eaLnBrk="1" fontAlgn="base" hangingPunct="1">
        <a:spcBef>
          <a:spcPct val="20000"/>
        </a:spcBef>
        <a:spcAft>
          <a:spcPct val="0"/>
        </a:spcAft>
        <a:buChar char="–"/>
        <a:defRPr sz="2100" kern="1200">
          <a:solidFill>
            <a:schemeClr val="tx1"/>
          </a:solidFill>
          <a:latin typeface="+mn-lt"/>
          <a:ea typeface="+mn-ea"/>
          <a:cs typeface="+mn-cs"/>
        </a:defRPr>
      </a:lvl2pPr>
      <a:lvl3pPr marL="857250" lvl="2" indent="-171450" algn="l" rtl="0" eaLnBrk="1" fontAlgn="base" hangingPunct="1">
        <a:spcBef>
          <a:spcPct val="20000"/>
        </a:spcBef>
        <a:spcAft>
          <a:spcPct val="0"/>
        </a:spcAft>
        <a:buChar char="•"/>
        <a:defRPr sz="1800" kern="1200">
          <a:solidFill>
            <a:schemeClr val="tx1"/>
          </a:solidFill>
          <a:latin typeface="+mn-lt"/>
          <a:ea typeface="+mn-ea"/>
          <a:cs typeface="+mn-cs"/>
        </a:defRPr>
      </a:lvl3pPr>
      <a:lvl4pPr marL="1200150" lvl="3" indent="-171450" algn="l" rtl="0" eaLnBrk="1" fontAlgn="base" hangingPunct="1">
        <a:spcBef>
          <a:spcPct val="20000"/>
        </a:spcBef>
        <a:spcAft>
          <a:spcPct val="0"/>
        </a:spcAft>
        <a:buChar char="–"/>
        <a:defRPr sz="1500" kern="1200">
          <a:solidFill>
            <a:schemeClr val="tx1"/>
          </a:solidFill>
          <a:latin typeface="+mn-lt"/>
          <a:ea typeface="+mn-ea"/>
          <a:cs typeface="+mn-cs"/>
        </a:defRPr>
      </a:lvl4pPr>
      <a:lvl5pPr marL="1543050" lvl="4" indent="-171450" algn="l" rtl="0" eaLnBrk="1" fontAlgn="base" hangingPunct="1">
        <a:spcBef>
          <a:spcPct val="20000"/>
        </a:spcBef>
        <a:spcAft>
          <a:spcPct val="0"/>
        </a:spcAft>
        <a:buChar char="»"/>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2pPr>
      <a:lvl3pPr marL="685800" lvl="2"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3pPr>
      <a:lvl4pPr marL="1028700" lvl="3"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4pPr>
      <a:lvl5pPr marL="1371600" lvl="4"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5pPr>
      <a:lvl6pPr marL="1714500" lvl="5"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6pPr>
      <a:lvl7pPr marL="2057400" lvl="6"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7pPr>
      <a:lvl8pPr marL="2400300" lvl="7"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8pPr>
      <a:lvl9pPr marL="2743200" lvl="8"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emf"/><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jpeg"/><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audio1.wav"/><Relationship Id="rId1" Type="http://schemas.openxmlformats.org/officeDocument/2006/relationships/image" Target="../media/image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33.emf"/></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image" Target="../media/image34.emf"/></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37.emf"/></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emf"/><Relationship Id="rId1" Type="http://schemas.openxmlformats.org/officeDocument/2006/relationships/image" Target="../media/image1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audio" Target="../media/audio2.wav"/><Relationship Id="rId1" Type="http://schemas.openxmlformats.org/officeDocument/2006/relationships/audio" Target="../media/audio1.wav"/></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83403" y="2907655"/>
            <a:ext cx="8136053" cy="1171877"/>
            <a:chOff x="3302828" y="2877584"/>
            <a:chExt cx="7332041" cy="1585086"/>
          </a:xfrm>
        </p:grpSpPr>
        <p:grpSp>
          <p:nvGrpSpPr>
            <p:cNvPr id="6" name="Group 3"/>
            <p:cNvGrpSpPr/>
            <p:nvPr/>
          </p:nvGrpSpPr>
          <p:grpSpPr bwMode="auto">
            <a:xfrm>
              <a:off x="3302828" y="2877584"/>
              <a:ext cx="7332041" cy="1585086"/>
              <a:chOff x="1267" y="2532"/>
              <a:chExt cx="3185" cy="582"/>
            </a:xfrm>
          </p:grpSpPr>
          <p:sp>
            <p:nvSpPr>
              <p:cNvPr id="8" name="AutoShape 4"/>
              <p:cNvSpPr>
                <a:spLocks noChangeArrowheads="1"/>
              </p:cNvSpPr>
              <p:nvPr/>
            </p:nvSpPr>
            <p:spPr bwMode="gray">
              <a:xfrm>
                <a:off x="1267" y="2532"/>
                <a:ext cx="3185" cy="582"/>
              </a:xfrm>
              <a:prstGeom prst="roundRect">
                <a:avLst>
                  <a:gd name="adj" fmla="val 16667"/>
                </a:avLst>
              </a:prstGeom>
              <a:gradFill rotWithShape="1">
                <a:gsLst>
                  <a:gs pos="0">
                    <a:srgbClr val="0000FF"/>
                  </a:gs>
                  <a:gs pos="100000">
                    <a:srgbClr val="0000FF">
                      <a:gamma/>
                      <a:shade val="66275"/>
                      <a:invGamma/>
                    </a:srgbClr>
                  </a:gs>
                </a:gsLst>
                <a:lin ang="0" scaled="1"/>
              </a:gradFill>
              <a:ln w="9525">
                <a:noFill/>
                <a:round/>
              </a:ln>
              <a:effectLst/>
              <a:scene3d>
                <a:camera prst="legacyPerspectiveBottom"/>
                <a:lightRig rig="legacyNormal3" dir="r"/>
              </a:scene3d>
              <a:sp3d extrusionH="430200" prstMaterial="legacyMatte">
                <a:bevelT w="13500" h="13500" prst="angle"/>
                <a:bevelB w="13500" h="13500" prst="angle"/>
                <a:extrusionClr>
                  <a:srgbClr val="0000FF"/>
                </a:extrusionClr>
              </a:sp3d>
            </p:spPr>
            <p:txBody>
              <a:bodyPr wrap="none" anchor="ctr">
                <a:flatTx/>
              </a:bodyPr>
              <a:lstStyle/>
              <a:p>
                <a:pPr defTabSz="685800" fontAlgn="base">
                  <a:spcBef>
                    <a:spcPct val="0"/>
                  </a:spcBef>
                  <a:spcAft>
                    <a:spcPct val="0"/>
                  </a:spcAft>
                  <a:defRPr/>
                </a:pPr>
                <a:endParaRPr lang="zh-CN" altLang="en-US" sz="1350" kern="0">
                  <a:solidFill>
                    <a:prstClr val="black"/>
                  </a:solidFill>
                  <a:latin typeface="Arial" panose="020B0604020202020204" pitchFamily="34" charset="0"/>
                  <a:ea typeface="宋体" panose="02010600030101010101" pitchFamily="2" charset="-122"/>
                </a:endParaRPr>
              </a:p>
            </p:txBody>
          </p:sp>
          <p:sp>
            <p:nvSpPr>
              <p:cNvPr id="9" name="Line 5"/>
              <p:cNvSpPr>
                <a:spLocks noChangeShapeType="1"/>
              </p:cNvSpPr>
              <p:nvPr/>
            </p:nvSpPr>
            <p:spPr bwMode="gray">
              <a:xfrm>
                <a:off x="1412" y="3111"/>
                <a:ext cx="2950" cy="0"/>
              </a:xfrm>
              <a:prstGeom prst="line">
                <a:avLst/>
              </a:prstGeom>
              <a:noFill/>
              <a:ln w="3175">
                <a:solidFill>
                  <a:srgbClr val="FFFFFF">
                    <a:alpha val="14999"/>
                  </a:srgbClr>
                </a:solidFill>
                <a:round/>
              </a:ln>
              <a:effectLst/>
            </p:spPr>
            <p:txBody>
              <a:bodyPr/>
              <a:lstStyle/>
              <a:p>
                <a:pPr defTabSz="685800" fontAlgn="base">
                  <a:spcBef>
                    <a:spcPct val="0"/>
                  </a:spcBef>
                  <a:spcAft>
                    <a:spcPct val="0"/>
                  </a:spcAft>
                  <a:defRPr/>
                </a:pPr>
                <a:endParaRPr lang="zh-CN" altLang="en-US" sz="1350" kern="0">
                  <a:solidFill>
                    <a:prstClr val="black"/>
                  </a:solidFill>
                  <a:latin typeface="Arial" panose="020B0604020202020204" pitchFamily="34" charset="0"/>
                  <a:ea typeface="宋体" panose="02010600030101010101" pitchFamily="2" charset="-122"/>
                </a:endParaRPr>
              </a:p>
            </p:txBody>
          </p:sp>
          <p:sp>
            <p:nvSpPr>
              <p:cNvPr id="10" name="Line 6"/>
              <p:cNvSpPr>
                <a:spLocks noChangeShapeType="1"/>
              </p:cNvSpPr>
              <p:nvPr/>
            </p:nvSpPr>
            <p:spPr bwMode="gray">
              <a:xfrm>
                <a:off x="1418" y="2532"/>
                <a:ext cx="2950" cy="0"/>
              </a:xfrm>
              <a:prstGeom prst="line">
                <a:avLst/>
              </a:prstGeom>
              <a:noFill/>
              <a:ln w="3175">
                <a:solidFill>
                  <a:srgbClr val="FFFFFF">
                    <a:alpha val="25000"/>
                  </a:srgbClr>
                </a:solidFill>
                <a:round/>
              </a:ln>
              <a:effectLst/>
            </p:spPr>
            <p:txBody>
              <a:bodyPr/>
              <a:lstStyle/>
              <a:p>
                <a:pPr defTabSz="685800" fontAlgn="base">
                  <a:spcBef>
                    <a:spcPct val="0"/>
                  </a:spcBef>
                  <a:spcAft>
                    <a:spcPct val="0"/>
                  </a:spcAft>
                  <a:defRPr/>
                </a:pPr>
                <a:endParaRPr lang="zh-CN" altLang="en-US" sz="1350" kern="0">
                  <a:solidFill>
                    <a:prstClr val="black"/>
                  </a:solidFill>
                  <a:latin typeface="Arial" panose="020B0604020202020204" pitchFamily="34" charset="0"/>
                  <a:ea typeface="宋体" panose="02010600030101010101" pitchFamily="2" charset="-122"/>
                </a:endParaRPr>
              </a:p>
            </p:txBody>
          </p:sp>
        </p:grpSp>
        <p:sp>
          <p:nvSpPr>
            <p:cNvPr id="7" name="矩形 6"/>
            <p:cNvSpPr/>
            <p:nvPr/>
          </p:nvSpPr>
          <p:spPr>
            <a:xfrm>
              <a:off x="3750090" y="3162295"/>
              <a:ext cx="6791058" cy="1061565"/>
            </a:xfrm>
            <a:prstGeom prst="rect">
              <a:avLst/>
            </a:prstGeom>
          </p:spPr>
          <p:txBody>
            <a:bodyPr wrap="square">
              <a:spAutoFit/>
            </a:bodyPr>
            <a:lstStyle/>
            <a:p>
              <a:pPr lvl="0" algn="just"/>
              <a:r>
                <a:rPr lang="zh-CN" altLang="zh-CN" sz="4500" kern="100" dirty="0">
                  <a:solidFill>
                    <a:srgbClr val="FFFF00"/>
                  </a:solidFill>
                  <a:latin typeface="等线" panose="02010600030101010101" pitchFamily="2" charset="-122"/>
                  <a:ea typeface="黑体" panose="02010609060101010101" pitchFamily="49" charset="-122"/>
                  <a:cs typeface="Times New Roman" panose="02020603050405020304" pitchFamily="18" charset="0"/>
                </a:rPr>
                <a:t>第</a:t>
              </a:r>
              <a:r>
                <a:rPr lang="en-US" altLang="zh-CN" sz="4500" kern="100" dirty="0">
                  <a:solidFill>
                    <a:srgbClr val="FFFF00"/>
                  </a:solidFill>
                  <a:latin typeface="等线" panose="02010600030101010101" pitchFamily="2" charset="-122"/>
                  <a:ea typeface="黑体" panose="02010609060101010101" pitchFamily="49" charset="-122"/>
                  <a:cs typeface="Times New Roman" panose="02020603050405020304" pitchFamily="18" charset="0"/>
                </a:rPr>
                <a:t>3</a:t>
              </a:r>
              <a:r>
                <a:rPr lang="zh-CN" altLang="en-US" sz="4500" kern="100" dirty="0">
                  <a:solidFill>
                    <a:srgbClr val="FFFF00"/>
                  </a:solidFill>
                  <a:latin typeface="等线" panose="02010600030101010101" pitchFamily="2" charset="-122"/>
                  <a:ea typeface="黑体" panose="02010609060101010101" pitchFamily="49" charset="-122"/>
                  <a:cs typeface="Times New Roman" panose="02020603050405020304" pitchFamily="18" charset="0"/>
                </a:rPr>
                <a:t>复杂问题的存储与管理</a:t>
              </a:r>
              <a:endParaRPr lang="en-US" altLang="zh-CN" sz="4500" kern="100" dirty="0">
                <a:solidFill>
                  <a:srgbClr val="FFFF00"/>
                </a:solidFill>
                <a:latin typeface="等线" panose="02010600030101010101" pitchFamily="2" charset="-122"/>
                <a:ea typeface="黑体" panose="02010609060101010101" pitchFamily="49"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39775" y="1139825"/>
            <a:ext cx="4024313"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矩形 150"/>
          <p:cNvSpPr>
            <a:spLocks noChangeArrowheads="1"/>
          </p:cNvSpPr>
          <p:nvPr/>
        </p:nvSpPr>
        <p:spPr bwMode="auto">
          <a:xfrm>
            <a:off x="684213" y="4060825"/>
            <a:ext cx="8189912"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spcBef>
                <a:spcPct val="0"/>
              </a:spcBef>
              <a:buFontTx/>
              <a:buNone/>
            </a:pPr>
            <a:r>
              <a:rPr lang="zh-CN" altLang="en-US" sz="2400" b="1">
                <a:latin typeface="Times New Roman" panose="02020603050405020304" pitchFamily="18" charset="0"/>
              </a:rPr>
              <a:t>操作</a:t>
            </a:r>
            <a:r>
              <a:rPr lang="zh-CN" altLang="en-US" sz="2400" b="1">
                <a:solidFill>
                  <a:srgbClr val="0500DE"/>
                </a:solidFill>
                <a:latin typeface="Times New Roman" panose="02020603050405020304" pitchFamily="18" charset="0"/>
              </a:rPr>
              <a:t>对象</a:t>
            </a:r>
            <a:r>
              <a:rPr lang="zh-CN" altLang="en-US" sz="2400" b="1">
                <a:latin typeface="Times New Roman" panose="02020603050405020304" pitchFamily="18" charset="0"/>
              </a:rPr>
              <a:t>：各种棋局状态，即描述棋局的格局信息</a:t>
            </a:r>
            <a:endParaRPr lang="zh-CN" altLang="en-US" sz="2400" b="1">
              <a:latin typeface="Times New Roman" panose="02020603050405020304" pitchFamily="18" charset="0"/>
            </a:endParaRPr>
          </a:p>
          <a:p>
            <a:pPr>
              <a:lnSpc>
                <a:spcPct val="130000"/>
              </a:lnSpc>
              <a:spcBef>
                <a:spcPct val="0"/>
              </a:spcBef>
              <a:buFontTx/>
              <a:buNone/>
            </a:pPr>
            <a:r>
              <a:rPr lang="zh-CN" altLang="en-US" sz="2400" b="1">
                <a:latin typeface="Times New Roman" panose="02020603050405020304" pitchFamily="18" charset="0"/>
              </a:rPr>
              <a:t>操作</a:t>
            </a:r>
            <a:r>
              <a:rPr lang="zh-CN" altLang="en-US" sz="2400" b="1">
                <a:solidFill>
                  <a:srgbClr val="0500DE"/>
                </a:solidFill>
                <a:latin typeface="Times New Roman" panose="02020603050405020304" pitchFamily="18" charset="0"/>
              </a:rPr>
              <a:t>算法</a:t>
            </a:r>
            <a:r>
              <a:rPr lang="zh-CN" altLang="en-US" sz="2400" b="1">
                <a:latin typeface="Times New Roman" panose="02020603050405020304" pitchFamily="18" charset="0"/>
              </a:rPr>
              <a:t>：走棋，即选择一种策略使棋局状态发生变化（由一种棋局派生出另一种格局）</a:t>
            </a:r>
            <a:endParaRPr lang="zh-CN" altLang="en-US" sz="2400" b="1">
              <a:latin typeface="Times New Roman" panose="02020603050405020304" pitchFamily="18" charset="0"/>
            </a:endParaRPr>
          </a:p>
          <a:p>
            <a:pPr>
              <a:lnSpc>
                <a:spcPct val="130000"/>
              </a:lnSpc>
              <a:spcBef>
                <a:spcPct val="0"/>
              </a:spcBef>
              <a:buFontTx/>
              <a:buNone/>
            </a:pPr>
            <a:r>
              <a:rPr lang="zh-CN" altLang="en-US" sz="2400" b="1">
                <a:latin typeface="Times New Roman" panose="02020603050405020304" pitchFamily="18" charset="0"/>
              </a:rPr>
              <a:t>操作对象间的</a:t>
            </a:r>
            <a:r>
              <a:rPr lang="zh-CN" altLang="en-US" sz="2400" b="1">
                <a:solidFill>
                  <a:srgbClr val="0500DE"/>
                </a:solidFill>
                <a:latin typeface="Times New Roman" panose="02020603050405020304" pitchFamily="18" charset="0"/>
              </a:rPr>
              <a:t>关系</a:t>
            </a:r>
            <a:r>
              <a:rPr lang="zh-CN" altLang="en-US" sz="2400" b="1">
                <a:latin typeface="Times New Roman" panose="02020603050405020304" pitchFamily="18" charset="0"/>
              </a:rPr>
              <a:t>：非线性关系、</a:t>
            </a:r>
            <a:r>
              <a:rPr lang="zh-CN" altLang="en-US" sz="2400" b="1">
                <a:solidFill>
                  <a:srgbClr val="FF0000"/>
                </a:solidFill>
                <a:latin typeface="Times New Roman" panose="02020603050405020304" pitchFamily="18" charset="0"/>
              </a:rPr>
              <a:t>树</a:t>
            </a:r>
            <a:endParaRPr lang="zh-CN" altLang="en-US" sz="2400" b="1">
              <a:solidFill>
                <a:srgbClr val="FF0000"/>
              </a:solidFill>
              <a:latin typeface="Times New Roman" panose="02020603050405020304" pitchFamily="18" charset="0"/>
            </a:endParaRPr>
          </a:p>
        </p:txBody>
      </p:sp>
      <p:sp>
        <p:nvSpPr>
          <p:cNvPr id="54276" name="矩形 151"/>
          <p:cNvSpPr>
            <a:spLocks noChangeArrowheads="1"/>
          </p:cNvSpPr>
          <p:nvPr/>
        </p:nvSpPr>
        <p:spPr bwMode="auto">
          <a:xfrm>
            <a:off x="5219700" y="1849438"/>
            <a:ext cx="3427413"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spcBef>
                <a:spcPct val="0"/>
              </a:spcBef>
              <a:buFontTx/>
              <a:buNone/>
            </a:pPr>
            <a:r>
              <a:rPr lang="zh-CN" altLang="en-US" sz="2400" b="1">
                <a:latin typeface="Times New Roman" panose="02020603050405020304" pitchFamily="18" charset="0"/>
              </a:rPr>
              <a:t>之所以能对弈，策略已经输入计算机，可以根据当前棋盘格局，来预测棋局发展的趋势，甚至最后结局。</a:t>
            </a:r>
            <a:endParaRPr lang="zh-CN" altLang="en-US" sz="2400" b="1">
              <a:latin typeface="Times New Roman" panose="02020603050405020304" pitchFamily="18" charset="0"/>
            </a:endParaRPr>
          </a:p>
        </p:txBody>
      </p:sp>
      <p:sp>
        <p:nvSpPr>
          <p:cNvPr id="7" name="Text Box 3"/>
          <p:cNvSpPr txBox="1">
            <a:spLocks noChangeArrowheads="1"/>
          </p:cNvSpPr>
          <p:nvPr/>
        </p:nvSpPr>
        <p:spPr bwMode="auto">
          <a:xfrm>
            <a:off x="1558925" y="323850"/>
            <a:ext cx="55451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eaLnBrk="1" hangingPunct="1">
              <a:spcBef>
                <a:spcPct val="50000"/>
              </a:spcBef>
              <a:buFontTx/>
              <a:buNone/>
            </a:pPr>
            <a:r>
              <a:rPr lang="zh-CN" altLang="en-US" sz="3200" b="1" kern="0" dirty="0">
                <a:latin typeface="黑体" panose="02010609060101010101" pitchFamily="49" charset="-122"/>
                <a:ea typeface="黑体" panose="02010609060101010101" pitchFamily="49" charset="-122"/>
              </a:rPr>
              <a:t>数据结构的研究内容</a:t>
            </a:r>
            <a:endParaRPr lang="zh-CN" altLang="en-US"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3"/>
          <p:cNvGrpSpPr/>
          <p:nvPr/>
        </p:nvGrpSpPr>
        <p:grpSpPr bwMode="auto">
          <a:xfrm>
            <a:off x="1695753" y="1733506"/>
            <a:ext cx="5324475" cy="4445000"/>
            <a:chOff x="925" y="843"/>
            <a:chExt cx="3354" cy="2800"/>
          </a:xfrm>
        </p:grpSpPr>
        <p:sp>
          <p:nvSpPr>
            <p:cNvPr id="56325" name="Text Box 4"/>
            <p:cNvSpPr txBox="1">
              <a:spLocks noChangeArrowheads="1"/>
            </p:cNvSpPr>
            <p:nvPr/>
          </p:nvSpPr>
          <p:spPr bwMode="auto">
            <a:xfrm>
              <a:off x="1073" y="843"/>
              <a:ext cx="277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zh-CN" altLang="en-US" sz="2000">
                  <a:latin typeface="楷体_GB2312" pitchFamily="49" charset="-122"/>
                </a:rPr>
                <a:t>课程代号     课程名称      先修课</a:t>
              </a:r>
              <a:endParaRPr lang="zh-CN" altLang="en-US" sz="2000">
                <a:latin typeface="楷体_GB2312" pitchFamily="49" charset="-122"/>
              </a:endParaRPr>
            </a:p>
          </p:txBody>
        </p:sp>
        <p:sp>
          <p:nvSpPr>
            <p:cNvPr id="56326" name="Text Box 5"/>
            <p:cNvSpPr txBox="1">
              <a:spLocks noChangeArrowheads="1"/>
            </p:cNvSpPr>
            <p:nvPr/>
          </p:nvSpPr>
          <p:spPr bwMode="auto">
            <a:xfrm>
              <a:off x="1222" y="1083"/>
              <a:ext cx="359" cy="2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000">
                  <a:latin typeface="黑体" panose="02010609060101010101" pitchFamily="49" charset="-122"/>
                  <a:ea typeface="黑体" panose="02010609060101010101" pitchFamily="49" charset="-122"/>
                </a:rPr>
                <a:t>C1</a:t>
              </a:r>
              <a:endParaRPr lang="en-US" altLang="zh-CN" sz="2000">
                <a:latin typeface="黑体" panose="02010609060101010101" pitchFamily="49" charset="-122"/>
                <a:ea typeface="黑体" panose="02010609060101010101" pitchFamily="49" charset="-122"/>
              </a:endParaRPr>
            </a:p>
            <a:p>
              <a:pPr eaLnBrk="1" hangingPunct="1">
                <a:spcBef>
                  <a:spcPct val="0"/>
                </a:spcBef>
                <a:buFontTx/>
                <a:buNone/>
              </a:pPr>
              <a:r>
                <a:rPr lang="en-US" altLang="zh-CN" sz="2000">
                  <a:latin typeface="黑体" panose="02010609060101010101" pitchFamily="49" charset="-122"/>
                  <a:ea typeface="黑体" panose="02010609060101010101" pitchFamily="49" charset="-122"/>
                </a:rPr>
                <a:t>C2</a:t>
              </a:r>
              <a:endParaRPr lang="en-US" altLang="zh-CN" sz="2000">
                <a:latin typeface="黑体" panose="02010609060101010101" pitchFamily="49" charset="-122"/>
                <a:ea typeface="黑体" panose="02010609060101010101" pitchFamily="49" charset="-122"/>
              </a:endParaRPr>
            </a:p>
            <a:p>
              <a:pPr eaLnBrk="1" hangingPunct="1">
                <a:spcBef>
                  <a:spcPct val="0"/>
                </a:spcBef>
                <a:buFontTx/>
                <a:buNone/>
              </a:pPr>
              <a:r>
                <a:rPr lang="en-US" altLang="zh-CN" sz="2000">
                  <a:latin typeface="黑体" panose="02010609060101010101" pitchFamily="49" charset="-122"/>
                  <a:ea typeface="黑体" panose="02010609060101010101" pitchFamily="49" charset="-122"/>
                </a:rPr>
                <a:t>C3</a:t>
              </a:r>
              <a:endParaRPr lang="en-US" altLang="zh-CN" sz="2000">
                <a:latin typeface="黑体" panose="02010609060101010101" pitchFamily="49" charset="-122"/>
                <a:ea typeface="黑体" panose="02010609060101010101" pitchFamily="49" charset="-122"/>
              </a:endParaRPr>
            </a:p>
            <a:p>
              <a:pPr eaLnBrk="1" hangingPunct="1">
                <a:spcBef>
                  <a:spcPct val="0"/>
                </a:spcBef>
                <a:buFontTx/>
                <a:buNone/>
              </a:pPr>
              <a:r>
                <a:rPr lang="en-US" altLang="zh-CN" sz="2000">
                  <a:latin typeface="黑体" panose="02010609060101010101" pitchFamily="49" charset="-122"/>
                  <a:ea typeface="黑体" panose="02010609060101010101" pitchFamily="49" charset="-122"/>
                </a:rPr>
                <a:t>C4</a:t>
              </a:r>
              <a:endParaRPr lang="en-US" altLang="zh-CN" sz="2000">
                <a:latin typeface="黑体" panose="02010609060101010101" pitchFamily="49" charset="-122"/>
                <a:ea typeface="黑体" panose="02010609060101010101" pitchFamily="49" charset="-122"/>
              </a:endParaRPr>
            </a:p>
            <a:p>
              <a:pPr eaLnBrk="1" hangingPunct="1">
                <a:spcBef>
                  <a:spcPct val="0"/>
                </a:spcBef>
                <a:buFontTx/>
                <a:buNone/>
              </a:pPr>
              <a:r>
                <a:rPr lang="en-US" altLang="zh-CN" sz="2000">
                  <a:latin typeface="黑体" panose="02010609060101010101" pitchFamily="49" charset="-122"/>
                  <a:ea typeface="黑体" panose="02010609060101010101" pitchFamily="49" charset="-122"/>
                </a:rPr>
                <a:t>C5</a:t>
              </a:r>
              <a:endParaRPr lang="en-US" altLang="zh-CN" sz="2000">
                <a:latin typeface="黑体" panose="02010609060101010101" pitchFamily="49" charset="-122"/>
                <a:ea typeface="黑体" panose="02010609060101010101" pitchFamily="49" charset="-122"/>
              </a:endParaRPr>
            </a:p>
            <a:p>
              <a:pPr eaLnBrk="1" hangingPunct="1">
                <a:spcBef>
                  <a:spcPct val="0"/>
                </a:spcBef>
                <a:buFontTx/>
                <a:buNone/>
              </a:pPr>
              <a:r>
                <a:rPr lang="en-US" altLang="zh-CN" sz="2000">
                  <a:latin typeface="黑体" panose="02010609060101010101" pitchFamily="49" charset="-122"/>
                  <a:ea typeface="黑体" panose="02010609060101010101" pitchFamily="49" charset="-122"/>
                </a:rPr>
                <a:t>C6</a:t>
              </a:r>
              <a:endParaRPr lang="en-US" altLang="zh-CN" sz="2000">
                <a:latin typeface="黑体" panose="02010609060101010101" pitchFamily="49" charset="-122"/>
                <a:ea typeface="黑体" panose="02010609060101010101" pitchFamily="49" charset="-122"/>
              </a:endParaRPr>
            </a:p>
            <a:p>
              <a:pPr eaLnBrk="1" hangingPunct="1">
                <a:spcBef>
                  <a:spcPct val="0"/>
                </a:spcBef>
                <a:buFontTx/>
                <a:buNone/>
              </a:pPr>
              <a:r>
                <a:rPr lang="en-US" altLang="zh-CN" sz="2000">
                  <a:latin typeface="黑体" panose="02010609060101010101" pitchFamily="49" charset="-122"/>
                  <a:ea typeface="黑体" panose="02010609060101010101" pitchFamily="49" charset="-122"/>
                </a:rPr>
                <a:t>C7</a:t>
              </a:r>
              <a:endParaRPr lang="en-US" altLang="zh-CN" sz="2000">
                <a:latin typeface="黑体" panose="02010609060101010101" pitchFamily="49" charset="-122"/>
                <a:ea typeface="黑体" panose="02010609060101010101" pitchFamily="49" charset="-122"/>
              </a:endParaRPr>
            </a:p>
            <a:p>
              <a:pPr eaLnBrk="1" hangingPunct="1">
                <a:spcBef>
                  <a:spcPct val="0"/>
                </a:spcBef>
                <a:buFontTx/>
                <a:buNone/>
              </a:pPr>
              <a:r>
                <a:rPr lang="en-US" altLang="zh-CN" sz="2000">
                  <a:latin typeface="黑体" panose="02010609060101010101" pitchFamily="49" charset="-122"/>
                  <a:ea typeface="黑体" panose="02010609060101010101" pitchFamily="49" charset="-122"/>
                </a:rPr>
                <a:t>C8</a:t>
              </a:r>
              <a:endParaRPr lang="en-US" altLang="zh-CN" sz="2000">
                <a:latin typeface="黑体" panose="02010609060101010101" pitchFamily="49" charset="-122"/>
                <a:ea typeface="黑体" panose="02010609060101010101" pitchFamily="49" charset="-122"/>
              </a:endParaRPr>
            </a:p>
            <a:p>
              <a:pPr eaLnBrk="1" hangingPunct="1">
                <a:spcBef>
                  <a:spcPct val="0"/>
                </a:spcBef>
                <a:buFontTx/>
                <a:buNone/>
              </a:pPr>
              <a:r>
                <a:rPr lang="en-US" altLang="zh-CN" sz="2000">
                  <a:latin typeface="黑体" panose="02010609060101010101" pitchFamily="49" charset="-122"/>
                  <a:ea typeface="黑体" panose="02010609060101010101" pitchFamily="49" charset="-122"/>
                </a:rPr>
                <a:t>C9</a:t>
              </a:r>
              <a:endParaRPr lang="en-US" altLang="zh-CN" sz="2000">
                <a:latin typeface="黑体" panose="02010609060101010101" pitchFamily="49" charset="-122"/>
                <a:ea typeface="黑体" panose="02010609060101010101" pitchFamily="49" charset="-122"/>
              </a:endParaRPr>
            </a:p>
            <a:p>
              <a:pPr eaLnBrk="1" hangingPunct="1">
                <a:spcBef>
                  <a:spcPct val="0"/>
                </a:spcBef>
                <a:buFontTx/>
                <a:buNone/>
              </a:pPr>
              <a:r>
                <a:rPr lang="en-US" altLang="zh-CN" sz="2000">
                  <a:latin typeface="黑体" panose="02010609060101010101" pitchFamily="49" charset="-122"/>
                  <a:ea typeface="黑体" panose="02010609060101010101" pitchFamily="49" charset="-122"/>
                </a:rPr>
                <a:t>C10</a:t>
              </a:r>
              <a:endParaRPr lang="en-US" altLang="zh-CN" sz="2000">
                <a:latin typeface="黑体" panose="02010609060101010101" pitchFamily="49" charset="-122"/>
                <a:ea typeface="黑体" panose="02010609060101010101" pitchFamily="49" charset="-122"/>
              </a:endParaRPr>
            </a:p>
            <a:p>
              <a:pPr eaLnBrk="1" hangingPunct="1">
                <a:spcBef>
                  <a:spcPct val="0"/>
                </a:spcBef>
                <a:buFontTx/>
                <a:buNone/>
              </a:pPr>
              <a:r>
                <a:rPr lang="en-US" altLang="zh-CN" sz="2000">
                  <a:latin typeface="黑体" panose="02010609060101010101" pitchFamily="49" charset="-122"/>
                  <a:ea typeface="黑体" panose="02010609060101010101" pitchFamily="49" charset="-122"/>
                </a:rPr>
                <a:t>C11</a:t>
              </a:r>
              <a:endParaRPr lang="en-US" altLang="zh-CN" sz="2000">
                <a:latin typeface="黑体" panose="02010609060101010101" pitchFamily="49" charset="-122"/>
                <a:ea typeface="黑体" panose="02010609060101010101" pitchFamily="49" charset="-122"/>
              </a:endParaRPr>
            </a:p>
            <a:p>
              <a:pPr eaLnBrk="1" hangingPunct="1">
                <a:spcBef>
                  <a:spcPct val="0"/>
                </a:spcBef>
                <a:buFontTx/>
                <a:buNone/>
              </a:pPr>
              <a:r>
                <a:rPr lang="en-US" altLang="zh-CN" sz="2000">
                  <a:latin typeface="黑体" panose="02010609060101010101" pitchFamily="49" charset="-122"/>
                  <a:ea typeface="黑体" panose="02010609060101010101" pitchFamily="49" charset="-122"/>
                </a:rPr>
                <a:t>C12</a:t>
              </a:r>
              <a:endParaRPr lang="en-US" altLang="zh-CN" sz="2000">
                <a:latin typeface="黑体" panose="02010609060101010101" pitchFamily="49" charset="-122"/>
                <a:ea typeface="黑体" panose="02010609060101010101" pitchFamily="49" charset="-122"/>
              </a:endParaRPr>
            </a:p>
            <a:p>
              <a:pPr eaLnBrk="1" hangingPunct="1">
                <a:spcBef>
                  <a:spcPct val="0"/>
                </a:spcBef>
                <a:buFontTx/>
                <a:buNone/>
              </a:pPr>
              <a:endParaRPr lang="zh-CN" altLang="en-US" sz="2000">
                <a:latin typeface="黑体" panose="02010609060101010101" pitchFamily="49" charset="-122"/>
                <a:ea typeface="黑体" panose="02010609060101010101" pitchFamily="49" charset="-122"/>
              </a:endParaRPr>
            </a:p>
          </p:txBody>
        </p:sp>
        <p:sp>
          <p:nvSpPr>
            <p:cNvPr id="56327" name="Rectangle 6"/>
            <p:cNvSpPr>
              <a:spLocks noChangeArrowheads="1"/>
            </p:cNvSpPr>
            <p:nvPr/>
          </p:nvSpPr>
          <p:spPr bwMode="auto">
            <a:xfrm>
              <a:off x="925" y="847"/>
              <a:ext cx="3337" cy="2622"/>
            </a:xfrm>
            <a:prstGeom prst="rect">
              <a:avLst/>
            </a:prstGeom>
            <a:noFill/>
            <a:ln w="2857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6328" name="Line 7"/>
            <p:cNvSpPr>
              <a:spLocks noChangeShapeType="1"/>
            </p:cNvSpPr>
            <p:nvPr/>
          </p:nvSpPr>
          <p:spPr bwMode="auto">
            <a:xfrm>
              <a:off x="941" y="1114"/>
              <a:ext cx="333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29" name="Line 8"/>
            <p:cNvSpPr>
              <a:spLocks noChangeShapeType="1"/>
            </p:cNvSpPr>
            <p:nvPr/>
          </p:nvSpPr>
          <p:spPr bwMode="auto">
            <a:xfrm>
              <a:off x="925" y="1314"/>
              <a:ext cx="333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30" name="Line 9"/>
            <p:cNvSpPr>
              <a:spLocks noChangeShapeType="1"/>
            </p:cNvSpPr>
            <p:nvPr/>
          </p:nvSpPr>
          <p:spPr bwMode="auto">
            <a:xfrm>
              <a:off x="925" y="1508"/>
              <a:ext cx="333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31" name="Line 10"/>
            <p:cNvSpPr>
              <a:spLocks noChangeShapeType="1"/>
            </p:cNvSpPr>
            <p:nvPr/>
          </p:nvSpPr>
          <p:spPr bwMode="auto">
            <a:xfrm>
              <a:off x="925" y="1703"/>
              <a:ext cx="333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32" name="Line 11"/>
            <p:cNvSpPr>
              <a:spLocks noChangeShapeType="1"/>
            </p:cNvSpPr>
            <p:nvPr/>
          </p:nvSpPr>
          <p:spPr bwMode="auto">
            <a:xfrm>
              <a:off x="925" y="1897"/>
              <a:ext cx="333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33" name="Line 12"/>
            <p:cNvSpPr>
              <a:spLocks noChangeShapeType="1"/>
            </p:cNvSpPr>
            <p:nvPr/>
          </p:nvSpPr>
          <p:spPr bwMode="auto">
            <a:xfrm>
              <a:off x="925" y="2092"/>
              <a:ext cx="333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34" name="Line 13"/>
            <p:cNvSpPr>
              <a:spLocks noChangeShapeType="1"/>
            </p:cNvSpPr>
            <p:nvPr/>
          </p:nvSpPr>
          <p:spPr bwMode="auto">
            <a:xfrm>
              <a:off x="925" y="2286"/>
              <a:ext cx="333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35" name="Line 14"/>
            <p:cNvSpPr>
              <a:spLocks noChangeShapeType="1"/>
            </p:cNvSpPr>
            <p:nvPr/>
          </p:nvSpPr>
          <p:spPr bwMode="auto">
            <a:xfrm>
              <a:off x="925" y="2481"/>
              <a:ext cx="333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36" name="Line 15"/>
            <p:cNvSpPr>
              <a:spLocks noChangeShapeType="1"/>
            </p:cNvSpPr>
            <p:nvPr/>
          </p:nvSpPr>
          <p:spPr bwMode="auto">
            <a:xfrm>
              <a:off x="925" y="2675"/>
              <a:ext cx="333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37" name="Line 16"/>
            <p:cNvSpPr>
              <a:spLocks noChangeShapeType="1"/>
            </p:cNvSpPr>
            <p:nvPr/>
          </p:nvSpPr>
          <p:spPr bwMode="auto">
            <a:xfrm>
              <a:off x="925" y="2870"/>
              <a:ext cx="333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38" name="Line 17"/>
            <p:cNvSpPr>
              <a:spLocks noChangeShapeType="1"/>
            </p:cNvSpPr>
            <p:nvPr/>
          </p:nvSpPr>
          <p:spPr bwMode="auto">
            <a:xfrm>
              <a:off x="925" y="3064"/>
              <a:ext cx="333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39" name="Line 18"/>
            <p:cNvSpPr>
              <a:spLocks noChangeShapeType="1"/>
            </p:cNvSpPr>
            <p:nvPr/>
          </p:nvSpPr>
          <p:spPr bwMode="auto">
            <a:xfrm>
              <a:off x="925" y="3259"/>
              <a:ext cx="333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40" name="Line 19"/>
            <p:cNvSpPr>
              <a:spLocks noChangeShapeType="1"/>
            </p:cNvSpPr>
            <p:nvPr/>
          </p:nvSpPr>
          <p:spPr bwMode="auto">
            <a:xfrm>
              <a:off x="1936" y="847"/>
              <a:ext cx="0" cy="262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41" name="Line 20"/>
            <p:cNvSpPr>
              <a:spLocks noChangeShapeType="1"/>
            </p:cNvSpPr>
            <p:nvPr/>
          </p:nvSpPr>
          <p:spPr bwMode="auto">
            <a:xfrm>
              <a:off x="3185" y="847"/>
              <a:ext cx="0" cy="262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42" name="Text Box 21"/>
            <p:cNvSpPr txBox="1">
              <a:spLocks noChangeArrowheads="1"/>
            </p:cNvSpPr>
            <p:nvPr/>
          </p:nvSpPr>
          <p:spPr bwMode="auto">
            <a:xfrm>
              <a:off x="3241" y="1089"/>
              <a:ext cx="845" cy="2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zh-CN" altLang="en-US" sz="2000">
                  <a:latin typeface="黑体" panose="02010609060101010101" pitchFamily="49" charset="-122"/>
                  <a:ea typeface="黑体" panose="02010609060101010101" pitchFamily="49" charset="-122"/>
                </a:rPr>
                <a:t>无</a:t>
              </a:r>
              <a:endParaRPr lang="zh-CN" altLang="en-US" sz="2000">
                <a:latin typeface="黑体" panose="02010609060101010101" pitchFamily="49" charset="-122"/>
                <a:ea typeface="黑体" panose="02010609060101010101" pitchFamily="49" charset="-122"/>
              </a:endParaRPr>
            </a:p>
            <a:p>
              <a:pPr algn="ctr" eaLnBrk="1" hangingPunct="1">
                <a:spcBef>
                  <a:spcPct val="0"/>
                </a:spcBef>
                <a:buFontTx/>
                <a:buNone/>
              </a:pPr>
              <a:r>
                <a:rPr lang="en-US" altLang="zh-CN" sz="2000">
                  <a:latin typeface="黑体" panose="02010609060101010101" pitchFamily="49" charset="-122"/>
                  <a:ea typeface="黑体" panose="02010609060101010101" pitchFamily="49" charset="-122"/>
                </a:rPr>
                <a:t>C1</a:t>
              </a:r>
              <a:endParaRPr lang="en-US" altLang="zh-CN" sz="2000">
                <a:latin typeface="黑体" panose="02010609060101010101" pitchFamily="49" charset="-122"/>
                <a:ea typeface="黑体" panose="02010609060101010101" pitchFamily="49" charset="-122"/>
              </a:endParaRPr>
            </a:p>
            <a:p>
              <a:pPr algn="ctr" eaLnBrk="1" hangingPunct="1">
                <a:spcBef>
                  <a:spcPct val="0"/>
                </a:spcBef>
                <a:buFontTx/>
                <a:buNone/>
              </a:pPr>
              <a:r>
                <a:rPr lang="en-US" altLang="zh-CN" sz="2000">
                  <a:latin typeface="黑体" panose="02010609060101010101" pitchFamily="49" charset="-122"/>
                  <a:ea typeface="黑体" panose="02010609060101010101" pitchFamily="49" charset="-122"/>
                </a:rPr>
                <a:t>C1,C2</a:t>
              </a:r>
              <a:endParaRPr lang="en-US" altLang="zh-CN" sz="2000">
                <a:latin typeface="黑体" panose="02010609060101010101" pitchFamily="49" charset="-122"/>
                <a:ea typeface="黑体" panose="02010609060101010101" pitchFamily="49" charset="-122"/>
              </a:endParaRPr>
            </a:p>
            <a:p>
              <a:pPr algn="ctr" eaLnBrk="1" hangingPunct="1">
                <a:spcBef>
                  <a:spcPct val="0"/>
                </a:spcBef>
                <a:buFontTx/>
                <a:buNone/>
              </a:pPr>
              <a:r>
                <a:rPr lang="en-US" altLang="zh-CN" sz="2000">
                  <a:latin typeface="黑体" panose="02010609060101010101" pitchFamily="49" charset="-122"/>
                  <a:ea typeface="黑体" panose="02010609060101010101" pitchFamily="49" charset="-122"/>
                </a:rPr>
                <a:t>C1</a:t>
              </a:r>
              <a:endParaRPr lang="en-US" altLang="zh-CN" sz="2000">
                <a:latin typeface="黑体" panose="02010609060101010101" pitchFamily="49" charset="-122"/>
                <a:ea typeface="黑体" panose="02010609060101010101" pitchFamily="49" charset="-122"/>
              </a:endParaRPr>
            </a:p>
            <a:p>
              <a:pPr algn="ctr" eaLnBrk="1" hangingPunct="1">
                <a:spcBef>
                  <a:spcPct val="0"/>
                </a:spcBef>
                <a:buFontTx/>
                <a:buNone/>
              </a:pPr>
              <a:r>
                <a:rPr lang="en-US" altLang="zh-CN" sz="2000">
                  <a:latin typeface="黑体" panose="02010609060101010101" pitchFamily="49" charset="-122"/>
                  <a:ea typeface="黑体" panose="02010609060101010101" pitchFamily="49" charset="-122"/>
                </a:rPr>
                <a:t>C3,C4</a:t>
              </a:r>
              <a:endParaRPr lang="en-US" altLang="zh-CN" sz="2000">
                <a:latin typeface="黑体" panose="02010609060101010101" pitchFamily="49" charset="-122"/>
                <a:ea typeface="黑体" panose="02010609060101010101" pitchFamily="49" charset="-122"/>
              </a:endParaRPr>
            </a:p>
            <a:p>
              <a:pPr algn="ctr" eaLnBrk="1" hangingPunct="1">
                <a:spcBef>
                  <a:spcPct val="0"/>
                </a:spcBef>
                <a:buFontTx/>
                <a:buNone/>
              </a:pPr>
              <a:r>
                <a:rPr lang="en-US" altLang="zh-CN" sz="2000">
                  <a:latin typeface="黑体" panose="02010609060101010101" pitchFamily="49" charset="-122"/>
                  <a:ea typeface="黑体" panose="02010609060101010101" pitchFamily="49" charset="-122"/>
                </a:rPr>
                <a:t>C11</a:t>
              </a:r>
              <a:endParaRPr lang="en-US" altLang="zh-CN" sz="2000">
                <a:latin typeface="黑体" panose="02010609060101010101" pitchFamily="49" charset="-122"/>
                <a:ea typeface="黑体" panose="02010609060101010101" pitchFamily="49" charset="-122"/>
              </a:endParaRPr>
            </a:p>
            <a:p>
              <a:pPr algn="ctr" eaLnBrk="1" hangingPunct="1">
                <a:spcBef>
                  <a:spcPct val="0"/>
                </a:spcBef>
                <a:buFontTx/>
                <a:buNone/>
              </a:pPr>
              <a:r>
                <a:rPr lang="en-US" altLang="zh-CN" sz="2000">
                  <a:latin typeface="黑体" panose="02010609060101010101" pitchFamily="49" charset="-122"/>
                  <a:ea typeface="黑体" panose="02010609060101010101" pitchFamily="49" charset="-122"/>
                </a:rPr>
                <a:t>C3.C5</a:t>
              </a:r>
              <a:endParaRPr lang="en-US" altLang="zh-CN" sz="2000">
                <a:latin typeface="黑体" panose="02010609060101010101" pitchFamily="49" charset="-122"/>
                <a:ea typeface="黑体" panose="02010609060101010101" pitchFamily="49" charset="-122"/>
              </a:endParaRPr>
            </a:p>
            <a:p>
              <a:pPr algn="ctr" eaLnBrk="1" hangingPunct="1">
                <a:spcBef>
                  <a:spcPct val="0"/>
                </a:spcBef>
                <a:buFontTx/>
                <a:buNone/>
              </a:pPr>
              <a:r>
                <a:rPr lang="en-US" altLang="zh-CN" sz="2000">
                  <a:latin typeface="黑体" panose="02010609060101010101" pitchFamily="49" charset="-122"/>
                  <a:ea typeface="黑体" panose="02010609060101010101" pitchFamily="49" charset="-122"/>
                </a:rPr>
                <a:t>C3,C6</a:t>
              </a:r>
              <a:endParaRPr lang="en-US" altLang="zh-CN" sz="2000">
                <a:latin typeface="黑体" panose="02010609060101010101" pitchFamily="49" charset="-122"/>
                <a:ea typeface="黑体" panose="02010609060101010101" pitchFamily="49" charset="-122"/>
              </a:endParaRPr>
            </a:p>
            <a:p>
              <a:pPr algn="ctr" eaLnBrk="1" hangingPunct="1">
                <a:spcBef>
                  <a:spcPct val="0"/>
                </a:spcBef>
                <a:buFontTx/>
                <a:buNone/>
              </a:pPr>
              <a:r>
                <a:rPr lang="zh-CN" altLang="zh-CN" sz="2000">
                  <a:latin typeface="黑体" panose="02010609060101010101" pitchFamily="49" charset="-122"/>
                  <a:ea typeface="黑体" panose="02010609060101010101" pitchFamily="49" charset="-122"/>
                </a:rPr>
                <a:t>无</a:t>
              </a:r>
              <a:endParaRPr lang="zh-CN" altLang="en-US" sz="2000">
                <a:latin typeface="黑体" panose="02010609060101010101" pitchFamily="49" charset="-122"/>
                <a:ea typeface="黑体" panose="02010609060101010101" pitchFamily="49" charset="-122"/>
              </a:endParaRPr>
            </a:p>
            <a:p>
              <a:pPr algn="ctr" eaLnBrk="1" hangingPunct="1">
                <a:spcBef>
                  <a:spcPct val="0"/>
                </a:spcBef>
                <a:buFontTx/>
                <a:buNone/>
              </a:pPr>
              <a:r>
                <a:rPr lang="en-US" altLang="zh-CN" sz="2000">
                  <a:latin typeface="黑体" panose="02010609060101010101" pitchFamily="49" charset="-122"/>
                  <a:ea typeface="黑体" panose="02010609060101010101" pitchFamily="49" charset="-122"/>
                </a:rPr>
                <a:t>C9</a:t>
              </a:r>
              <a:endParaRPr lang="en-US" altLang="zh-CN" sz="2000">
                <a:latin typeface="黑体" panose="02010609060101010101" pitchFamily="49" charset="-122"/>
                <a:ea typeface="黑体" panose="02010609060101010101" pitchFamily="49" charset="-122"/>
              </a:endParaRPr>
            </a:p>
            <a:p>
              <a:pPr algn="ctr" eaLnBrk="1" hangingPunct="1">
                <a:spcBef>
                  <a:spcPct val="0"/>
                </a:spcBef>
                <a:buFontTx/>
                <a:buNone/>
              </a:pPr>
              <a:r>
                <a:rPr lang="en-US" altLang="zh-CN" sz="2000">
                  <a:latin typeface="黑体" panose="02010609060101010101" pitchFamily="49" charset="-122"/>
                  <a:ea typeface="黑体" panose="02010609060101010101" pitchFamily="49" charset="-122"/>
                </a:rPr>
                <a:t>C9</a:t>
              </a:r>
              <a:endParaRPr lang="en-US" altLang="zh-CN" sz="2000">
                <a:latin typeface="黑体" panose="02010609060101010101" pitchFamily="49" charset="-122"/>
                <a:ea typeface="黑体" panose="02010609060101010101" pitchFamily="49" charset="-122"/>
              </a:endParaRPr>
            </a:p>
            <a:p>
              <a:pPr algn="ctr" eaLnBrk="1" hangingPunct="1">
                <a:spcBef>
                  <a:spcPct val="0"/>
                </a:spcBef>
                <a:buFontTx/>
                <a:buNone/>
              </a:pPr>
              <a:r>
                <a:rPr lang="en-US" altLang="zh-CN" sz="2000">
                  <a:latin typeface="黑体" panose="02010609060101010101" pitchFamily="49" charset="-122"/>
                  <a:ea typeface="黑体" panose="02010609060101010101" pitchFamily="49" charset="-122"/>
                </a:rPr>
                <a:t>C1,C9,C10</a:t>
              </a:r>
              <a:endParaRPr lang="en-US" altLang="zh-CN" sz="2000">
                <a:latin typeface="黑体" panose="02010609060101010101" pitchFamily="49" charset="-122"/>
                <a:ea typeface="黑体" panose="02010609060101010101" pitchFamily="49" charset="-122"/>
              </a:endParaRPr>
            </a:p>
            <a:p>
              <a:pPr algn="ctr" eaLnBrk="1" hangingPunct="1">
                <a:spcBef>
                  <a:spcPct val="0"/>
                </a:spcBef>
                <a:buFontTx/>
                <a:buNone/>
              </a:pPr>
              <a:endParaRPr lang="zh-CN" altLang="en-US" sz="2000">
                <a:latin typeface="黑体" panose="02010609060101010101" pitchFamily="49" charset="-122"/>
                <a:ea typeface="黑体" panose="02010609060101010101" pitchFamily="49" charset="-122"/>
              </a:endParaRPr>
            </a:p>
          </p:txBody>
        </p:sp>
        <p:sp>
          <p:nvSpPr>
            <p:cNvPr id="56343" name="Text Box 22"/>
            <p:cNvSpPr txBox="1">
              <a:spLocks noChangeArrowheads="1"/>
            </p:cNvSpPr>
            <p:nvPr/>
          </p:nvSpPr>
          <p:spPr bwMode="auto">
            <a:xfrm>
              <a:off x="1968" y="1067"/>
              <a:ext cx="1276" cy="2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lnSpc>
                  <a:spcPct val="103000"/>
                </a:lnSpc>
                <a:spcBef>
                  <a:spcPct val="0"/>
                </a:spcBef>
                <a:buFontTx/>
                <a:buNone/>
              </a:pPr>
              <a:r>
                <a:rPr lang="zh-CN" altLang="en-US" sz="2000">
                  <a:latin typeface="楷体_GB2312" pitchFamily="49" charset="-122"/>
                </a:rPr>
                <a:t>程序设计基础</a:t>
              </a:r>
              <a:endParaRPr lang="zh-CN" altLang="en-US" sz="2000">
                <a:latin typeface="楷体_GB2312" pitchFamily="49" charset="-122"/>
              </a:endParaRPr>
            </a:p>
            <a:p>
              <a:pPr algn="ctr" eaLnBrk="1" hangingPunct="1">
                <a:lnSpc>
                  <a:spcPct val="103000"/>
                </a:lnSpc>
                <a:spcBef>
                  <a:spcPct val="0"/>
                </a:spcBef>
                <a:buFontTx/>
                <a:buNone/>
              </a:pPr>
              <a:r>
                <a:rPr lang="zh-CN" altLang="en-US" sz="2000">
                  <a:latin typeface="楷体_GB2312" pitchFamily="49" charset="-122"/>
                </a:rPr>
                <a:t>离散数学</a:t>
              </a:r>
              <a:endParaRPr lang="zh-CN" altLang="en-US" sz="2000">
                <a:latin typeface="楷体_GB2312" pitchFamily="49" charset="-122"/>
              </a:endParaRPr>
            </a:p>
            <a:p>
              <a:pPr algn="ctr" eaLnBrk="1" hangingPunct="1">
                <a:lnSpc>
                  <a:spcPct val="103000"/>
                </a:lnSpc>
                <a:spcBef>
                  <a:spcPct val="0"/>
                </a:spcBef>
                <a:buFontTx/>
                <a:buNone/>
              </a:pPr>
              <a:r>
                <a:rPr lang="zh-CN" altLang="en-US" sz="2000">
                  <a:latin typeface="楷体_GB2312" pitchFamily="49" charset="-122"/>
                </a:rPr>
                <a:t>数据结构</a:t>
              </a:r>
              <a:endParaRPr lang="zh-CN" altLang="en-US" sz="2000">
                <a:latin typeface="楷体_GB2312" pitchFamily="49" charset="-122"/>
              </a:endParaRPr>
            </a:p>
            <a:p>
              <a:pPr algn="ctr" eaLnBrk="1" hangingPunct="1">
                <a:lnSpc>
                  <a:spcPct val="103000"/>
                </a:lnSpc>
                <a:spcBef>
                  <a:spcPct val="0"/>
                </a:spcBef>
                <a:buFontTx/>
                <a:buNone/>
              </a:pPr>
              <a:r>
                <a:rPr lang="zh-CN" altLang="en-US" sz="2000">
                  <a:latin typeface="楷体_GB2312" pitchFamily="49" charset="-122"/>
                </a:rPr>
                <a:t>汇编语言</a:t>
              </a:r>
              <a:endParaRPr lang="zh-CN" altLang="en-US" sz="2000">
                <a:latin typeface="楷体_GB2312" pitchFamily="49" charset="-122"/>
              </a:endParaRPr>
            </a:p>
            <a:p>
              <a:pPr algn="ctr" eaLnBrk="1" hangingPunct="1">
                <a:lnSpc>
                  <a:spcPct val="103000"/>
                </a:lnSpc>
                <a:spcBef>
                  <a:spcPct val="0"/>
                </a:spcBef>
                <a:buFontTx/>
                <a:buNone/>
              </a:pPr>
              <a:r>
                <a:rPr lang="zh-CN" altLang="en-US" sz="1800">
                  <a:latin typeface="楷体_GB2312" pitchFamily="49" charset="-122"/>
                </a:rPr>
                <a:t>语言的设计和分析</a:t>
              </a:r>
              <a:endParaRPr lang="zh-CN" altLang="en-US" sz="1800">
                <a:latin typeface="楷体_GB2312" pitchFamily="49" charset="-122"/>
              </a:endParaRPr>
            </a:p>
            <a:p>
              <a:pPr algn="ctr" eaLnBrk="1" hangingPunct="1">
                <a:lnSpc>
                  <a:spcPct val="103000"/>
                </a:lnSpc>
                <a:spcBef>
                  <a:spcPct val="0"/>
                </a:spcBef>
                <a:buFontTx/>
                <a:buNone/>
              </a:pPr>
              <a:r>
                <a:rPr lang="zh-CN" altLang="en-US" sz="2000">
                  <a:latin typeface="楷体_GB2312" pitchFamily="49" charset="-122"/>
                </a:rPr>
                <a:t>计算机原理</a:t>
              </a:r>
              <a:endParaRPr lang="zh-CN" altLang="en-US" sz="2000">
                <a:latin typeface="楷体_GB2312" pitchFamily="49" charset="-122"/>
              </a:endParaRPr>
            </a:p>
            <a:p>
              <a:pPr algn="ctr" eaLnBrk="1" hangingPunct="1">
                <a:lnSpc>
                  <a:spcPct val="103000"/>
                </a:lnSpc>
                <a:spcBef>
                  <a:spcPct val="0"/>
                </a:spcBef>
                <a:buFontTx/>
                <a:buNone/>
              </a:pPr>
              <a:r>
                <a:rPr lang="zh-CN" altLang="en-US" sz="2000">
                  <a:latin typeface="楷体_GB2312" pitchFamily="49" charset="-122"/>
                </a:rPr>
                <a:t>编译原理</a:t>
              </a:r>
              <a:endParaRPr lang="zh-CN" altLang="en-US" sz="2000">
                <a:latin typeface="楷体_GB2312" pitchFamily="49" charset="-122"/>
              </a:endParaRPr>
            </a:p>
            <a:p>
              <a:pPr algn="ctr" eaLnBrk="1" hangingPunct="1">
                <a:lnSpc>
                  <a:spcPct val="103000"/>
                </a:lnSpc>
                <a:spcBef>
                  <a:spcPct val="0"/>
                </a:spcBef>
                <a:buFontTx/>
                <a:buNone/>
              </a:pPr>
              <a:r>
                <a:rPr lang="zh-CN" altLang="en-US" sz="2000">
                  <a:latin typeface="楷体_GB2312" pitchFamily="49" charset="-122"/>
                </a:rPr>
                <a:t>操作系统</a:t>
              </a:r>
              <a:endParaRPr lang="zh-CN" altLang="en-US" sz="2000">
                <a:latin typeface="楷体_GB2312" pitchFamily="49" charset="-122"/>
              </a:endParaRPr>
            </a:p>
            <a:p>
              <a:pPr algn="ctr" eaLnBrk="1" hangingPunct="1">
                <a:lnSpc>
                  <a:spcPct val="103000"/>
                </a:lnSpc>
                <a:spcBef>
                  <a:spcPct val="0"/>
                </a:spcBef>
                <a:buFontTx/>
                <a:buNone/>
              </a:pPr>
              <a:r>
                <a:rPr lang="zh-CN" altLang="en-US" sz="2000">
                  <a:latin typeface="楷体_GB2312" pitchFamily="49" charset="-122"/>
                </a:rPr>
                <a:t>高等数学</a:t>
              </a:r>
              <a:endParaRPr lang="zh-CN" altLang="en-US" sz="2000">
                <a:latin typeface="楷体_GB2312" pitchFamily="49" charset="-122"/>
              </a:endParaRPr>
            </a:p>
            <a:p>
              <a:pPr algn="ctr" eaLnBrk="1" hangingPunct="1">
                <a:lnSpc>
                  <a:spcPct val="103000"/>
                </a:lnSpc>
                <a:spcBef>
                  <a:spcPct val="0"/>
                </a:spcBef>
                <a:buFontTx/>
                <a:buNone/>
              </a:pPr>
              <a:r>
                <a:rPr lang="zh-CN" altLang="en-US" sz="2000">
                  <a:latin typeface="楷体_GB2312" pitchFamily="49" charset="-122"/>
                </a:rPr>
                <a:t>线性代数</a:t>
              </a:r>
              <a:endParaRPr lang="zh-CN" altLang="en-US" sz="2000">
                <a:latin typeface="楷体_GB2312" pitchFamily="49" charset="-122"/>
              </a:endParaRPr>
            </a:p>
            <a:p>
              <a:pPr algn="ctr" eaLnBrk="1" hangingPunct="1">
                <a:lnSpc>
                  <a:spcPct val="103000"/>
                </a:lnSpc>
                <a:spcBef>
                  <a:spcPct val="0"/>
                </a:spcBef>
                <a:buFontTx/>
                <a:buNone/>
              </a:pPr>
              <a:r>
                <a:rPr lang="zh-CN" altLang="en-US" sz="2000">
                  <a:latin typeface="楷体_GB2312" pitchFamily="49" charset="-122"/>
                </a:rPr>
                <a:t>普通物理</a:t>
              </a:r>
              <a:endParaRPr lang="zh-CN" altLang="en-US" sz="2000">
                <a:latin typeface="楷体_GB2312" pitchFamily="49" charset="-122"/>
              </a:endParaRPr>
            </a:p>
            <a:p>
              <a:pPr algn="ctr" eaLnBrk="1" hangingPunct="1">
                <a:lnSpc>
                  <a:spcPct val="103000"/>
                </a:lnSpc>
                <a:spcBef>
                  <a:spcPct val="0"/>
                </a:spcBef>
                <a:buFontTx/>
                <a:buNone/>
              </a:pPr>
              <a:r>
                <a:rPr lang="zh-CN" altLang="en-US" sz="2000">
                  <a:latin typeface="楷体_GB2312" pitchFamily="49" charset="-122"/>
                </a:rPr>
                <a:t>数值分析</a:t>
              </a:r>
              <a:endParaRPr lang="zh-CN" altLang="en-US" sz="2000">
                <a:latin typeface="楷体_GB2312" pitchFamily="49" charset="-122"/>
              </a:endParaRPr>
            </a:p>
          </p:txBody>
        </p:sp>
      </p:grpSp>
      <p:sp>
        <p:nvSpPr>
          <p:cNvPr id="56324" name="Rectangle 25"/>
          <p:cNvSpPr>
            <a:spLocks noGrp="1" noChangeArrowheads="1"/>
          </p:cNvSpPr>
          <p:nvPr>
            <p:ph type="title"/>
          </p:nvPr>
        </p:nvSpPr>
        <p:spPr>
          <a:xfrm>
            <a:off x="243191" y="156369"/>
            <a:ext cx="8229600" cy="1143000"/>
          </a:xfrm>
          <a:noFill/>
        </p:spPr>
        <p:txBody>
          <a:bodyPr/>
          <a:lstStyle/>
          <a:p>
            <a:r>
              <a:rPr lang="zh-CN" altLang="en-US" b="1" dirty="0" smtClean="0"/>
              <a:t>例</a:t>
            </a:r>
            <a:r>
              <a:rPr lang="en-US" altLang="zh-CN" b="1" dirty="0" smtClean="0"/>
              <a:t>3</a:t>
            </a:r>
            <a:r>
              <a:rPr lang="zh-CN" altLang="en-US" b="1" dirty="0" smtClean="0"/>
              <a:t>：课程顺序的管理</a:t>
            </a:r>
            <a:endParaRPr lang="zh-CN" altLang="en-US" b="1"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58370" name="Group 3"/>
          <p:cNvGrpSpPr/>
          <p:nvPr/>
        </p:nvGrpSpPr>
        <p:grpSpPr bwMode="auto">
          <a:xfrm>
            <a:off x="468313" y="2422525"/>
            <a:ext cx="3960812" cy="3162300"/>
            <a:chOff x="1156" y="274"/>
            <a:chExt cx="2717" cy="2655"/>
          </a:xfrm>
        </p:grpSpPr>
        <p:sp>
          <p:nvSpPr>
            <p:cNvPr id="58374" name="Oval 4"/>
            <p:cNvSpPr>
              <a:spLocks noChangeArrowheads="1"/>
            </p:cNvSpPr>
            <p:nvPr/>
          </p:nvSpPr>
          <p:spPr bwMode="auto">
            <a:xfrm>
              <a:off x="1156" y="1155"/>
              <a:ext cx="310" cy="279"/>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b="1">
                  <a:latin typeface="Times New Roman" panose="02020603050405020304" pitchFamily="18" charset="0"/>
                  <a:ea typeface="宋体" panose="02010600030101010101" pitchFamily="2" charset="-122"/>
                </a:rPr>
                <a:t>C1</a:t>
              </a:r>
              <a:endParaRPr lang="en-US" altLang="zh-CN" sz="1600" b="1">
                <a:latin typeface="Times New Roman" panose="02020603050405020304" pitchFamily="18" charset="0"/>
                <a:ea typeface="宋体" panose="02010600030101010101" pitchFamily="2" charset="-122"/>
              </a:endParaRPr>
            </a:p>
          </p:txBody>
        </p:sp>
        <p:sp>
          <p:nvSpPr>
            <p:cNvPr id="58375" name="Oval 5"/>
            <p:cNvSpPr>
              <a:spLocks noChangeArrowheads="1"/>
            </p:cNvSpPr>
            <p:nvPr/>
          </p:nvSpPr>
          <p:spPr bwMode="auto">
            <a:xfrm>
              <a:off x="1797" y="728"/>
              <a:ext cx="310" cy="279"/>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b="1">
                  <a:latin typeface="Times New Roman" panose="02020603050405020304" pitchFamily="18" charset="0"/>
                  <a:ea typeface="宋体" panose="02010600030101010101" pitchFamily="2" charset="-122"/>
                </a:rPr>
                <a:t>C2</a:t>
              </a:r>
              <a:endParaRPr lang="en-US" altLang="zh-CN" sz="1600" b="1">
                <a:latin typeface="Times New Roman" panose="02020603050405020304" pitchFamily="18" charset="0"/>
                <a:ea typeface="宋体" panose="02010600030101010101" pitchFamily="2" charset="-122"/>
              </a:endParaRPr>
            </a:p>
          </p:txBody>
        </p:sp>
        <p:sp>
          <p:nvSpPr>
            <p:cNvPr id="58376" name="Oval 6"/>
            <p:cNvSpPr>
              <a:spLocks noChangeArrowheads="1"/>
            </p:cNvSpPr>
            <p:nvPr/>
          </p:nvSpPr>
          <p:spPr bwMode="auto">
            <a:xfrm>
              <a:off x="2475" y="1155"/>
              <a:ext cx="310" cy="279"/>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b="1">
                  <a:latin typeface="Times New Roman" panose="02020603050405020304" pitchFamily="18" charset="0"/>
                  <a:ea typeface="宋体" panose="02010600030101010101" pitchFamily="2" charset="-122"/>
                </a:rPr>
                <a:t>C3</a:t>
              </a:r>
              <a:endParaRPr lang="en-US" altLang="zh-CN" sz="1600" b="1">
                <a:latin typeface="Times New Roman" panose="02020603050405020304" pitchFamily="18" charset="0"/>
                <a:ea typeface="宋体" panose="02010600030101010101" pitchFamily="2" charset="-122"/>
              </a:endParaRPr>
            </a:p>
          </p:txBody>
        </p:sp>
        <p:sp>
          <p:nvSpPr>
            <p:cNvPr id="58377" name="Oval 7"/>
            <p:cNvSpPr>
              <a:spLocks noChangeArrowheads="1"/>
            </p:cNvSpPr>
            <p:nvPr/>
          </p:nvSpPr>
          <p:spPr bwMode="auto">
            <a:xfrm>
              <a:off x="1841" y="274"/>
              <a:ext cx="310" cy="279"/>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b="1">
                  <a:latin typeface="Times New Roman" panose="02020603050405020304" pitchFamily="18" charset="0"/>
                  <a:ea typeface="宋体" panose="02010600030101010101" pitchFamily="2" charset="-122"/>
                </a:rPr>
                <a:t>C4</a:t>
              </a:r>
              <a:endParaRPr lang="en-US" altLang="zh-CN" sz="1600" b="1">
                <a:latin typeface="Times New Roman" panose="02020603050405020304" pitchFamily="18" charset="0"/>
                <a:ea typeface="宋体" panose="02010600030101010101" pitchFamily="2" charset="-122"/>
              </a:endParaRPr>
            </a:p>
          </p:txBody>
        </p:sp>
        <p:sp>
          <p:nvSpPr>
            <p:cNvPr id="58378" name="Oval 8"/>
            <p:cNvSpPr>
              <a:spLocks noChangeArrowheads="1"/>
            </p:cNvSpPr>
            <p:nvPr/>
          </p:nvSpPr>
          <p:spPr bwMode="auto">
            <a:xfrm>
              <a:off x="3152" y="283"/>
              <a:ext cx="310" cy="279"/>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b="1">
                  <a:latin typeface="Times New Roman" panose="02020603050405020304" pitchFamily="18" charset="0"/>
                  <a:ea typeface="宋体" panose="02010600030101010101" pitchFamily="2" charset="-122"/>
                </a:rPr>
                <a:t>C5</a:t>
              </a:r>
              <a:endParaRPr lang="en-US" altLang="zh-CN" sz="1600" b="1">
                <a:latin typeface="Times New Roman" panose="02020603050405020304" pitchFamily="18" charset="0"/>
                <a:ea typeface="宋体" panose="02010600030101010101" pitchFamily="2" charset="-122"/>
              </a:endParaRPr>
            </a:p>
          </p:txBody>
        </p:sp>
        <p:sp>
          <p:nvSpPr>
            <p:cNvPr id="58379" name="Oval 9"/>
            <p:cNvSpPr>
              <a:spLocks noChangeArrowheads="1"/>
            </p:cNvSpPr>
            <p:nvPr/>
          </p:nvSpPr>
          <p:spPr bwMode="auto">
            <a:xfrm>
              <a:off x="2919" y="2195"/>
              <a:ext cx="310" cy="279"/>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b="1">
                  <a:latin typeface="Times New Roman" panose="02020603050405020304" pitchFamily="18" charset="0"/>
                  <a:ea typeface="宋体" panose="02010600030101010101" pitchFamily="2" charset="-122"/>
                </a:rPr>
                <a:t>C6</a:t>
              </a:r>
              <a:endParaRPr lang="en-US" altLang="zh-CN" sz="1600" b="1">
                <a:latin typeface="Times New Roman" panose="02020603050405020304" pitchFamily="18" charset="0"/>
                <a:ea typeface="宋体" panose="02010600030101010101" pitchFamily="2" charset="-122"/>
              </a:endParaRPr>
            </a:p>
          </p:txBody>
        </p:sp>
        <p:sp>
          <p:nvSpPr>
            <p:cNvPr id="58380" name="Oval 10"/>
            <p:cNvSpPr>
              <a:spLocks noChangeArrowheads="1"/>
            </p:cNvSpPr>
            <p:nvPr/>
          </p:nvSpPr>
          <p:spPr bwMode="auto">
            <a:xfrm>
              <a:off x="3541" y="1173"/>
              <a:ext cx="310" cy="257"/>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b="1">
                  <a:latin typeface="Times New Roman" panose="02020603050405020304" pitchFamily="18" charset="0"/>
                  <a:ea typeface="宋体" panose="02010600030101010101" pitchFamily="2" charset="-122"/>
                </a:rPr>
                <a:t>C7</a:t>
              </a:r>
              <a:endParaRPr lang="en-US" altLang="zh-CN" sz="1600" b="1">
                <a:latin typeface="Times New Roman" panose="02020603050405020304" pitchFamily="18" charset="0"/>
                <a:ea typeface="宋体" panose="02010600030101010101" pitchFamily="2" charset="-122"/>
              </a:endParaRPr>
            </a:p>
          </p:txBody>
        </p:sp>
        <p:sp>
          <p:nvSpPr>
            <p:cNvPr id="58381" name="Oval 11"/>
            <p:cNvSpPr>
              <a:spLocks noChangeArrowheads="1"/>
            </p:cNvSpPr>
            <p:nvPr/>
          </p:nvSpPr>
          <p:spPr bwMode="auto">
            <a:xfrm>
              <a:off x="3563" y="1761"/>
              <a:ext cx="310" cy="279"/>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b="1">
                  <a:latin typeface="Times New Roman" panose="02020603050405020304" pitchFamily="18" charset="0"/>
                  <a:ea typeface="宋体" panose="02010600030101010101" pitchFamily="2" charset="-122"/>
                </a:rPr>
                <a:t>C8</a:t>
              </a:r>
              <a:endParaRPr lang="en-US" altLang="zh-CN" sz="1600" b="1">
                <a:latin typeface="Times New Roman" panose="02020603050405020304" pitchFamily="18" charset="0"/>
                <a:ea typeface="宋体" panose="02010600030101010101" pitchFamily="2" charset="-122"/>
              </a:endParaRPr>
            </a:p>
          </p:txBody>
        </p:sp>
        <p:sp>
          <p:nvSpPr>
            <p:cNvPr id="58382" name="Oval 12"/>
            <p:cNvSpPr>
              <a:spLocks noChangeArrowheads="1"/>
            </p:cNvSpPr>
            <p:nvPr/>
          </p:nvSpPr>
          <p:spPr bwMode="auto">
            <a:xfrm>
              <a:off x="1164" y="2173"/>
              <a:ext cx="310" cy="279"/>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b="1">
                  <a:latin typeface="Times New Roman" panose="02020603050405020304" pitchFamily="18" charset="0"/>
                  <a:ea typeface="宋体" panose="02010600030101010101" pitchFamily="2" charset="-122"/>
                </a:rPr>
                <a:t>C9</a:t>
              </a:r>
              <a:endParaRPr lang="en-US" altLang="zh-CN" sz="1600" b="1">
                <a:latin typeface="Times New Roman" panose="02020603050405020304" pitchFamily="18" charset="0"/>
                <a:ea typeface="宋体" panose="02010600030101010101" pitchFamily="2" charset="-122"/>
              </a:endParaRPr>
            </a:p>
          </p:txBody>
        </p:sp>
        <p:sp>
          <p:nvSpPr>
            <p:cNvPr id="58383" name="Oval 13"/>
            <p:cNvSpPr>
              <a:spLocks noChangeArrowheads="1"/>
            </p:cNvSpPr>
            <p:nvPr/>
          </p:nvSpPr>
          <p:spPr bwMode="auto">
            <a:xfrm>
              <a:off x="1807" y="2152"/>
              <a:ext cx="310" cy="279"/>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b="1">
                  <a:latin typeface="Times New Roman" panose="02020603050405020304" pitchFamily="18" charset="0"/>
                  <a:ea typeface="宋体" panose="02010600030101010101" pitchFamily="2" charset="-122"/>
                </a:rPr>
                <a:t>C10</a:t>
              </a:r>
              <a:endParaRPr lang="en-US" altLang="zh-CN" sz="1600" b="1">
                <a:latin typeface="Times New Roman" panose="02020603050405020304" pitchFamily="18" charset="0"/>
                <a:ea typeface="宋体" panose="02010600030101010101" pitchFamily="2" charset="-122"/>
              </a:endParaRPr>
            </a:p>
          </p:txBody>
        </p:sp>
        <p:sp>
          <p:nvSpPr>
            <p:cNvPr id="58384" name="Oval 14"/>
            <p:cNvSpPr>
              <a:spLocks noChangeArrowheads="1"/>
            </p:cNvSpPr>
            <p:nvPr/>
          </p:nvSpPr>
          <p:spPr bwMode="auto">
            <a:xfrm>
              <a:off x="1819" y="2650"/>
              <a:ext cx="310" cy="279"/>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b="1">
                  <a:latin typeface="Times New Roman" panose="02020603050405020304" pitchFamily="18" charset="0"/>
                  <a:ea typeface="宋体" panose="02010600030101010101" pitchFamily="2" charset="-122"/>
                </a:rPr>
                <a:t>C11</a:t>
              </a:r>
              <a:endParaRPr lang="en-US" altLang="zh-CN" sz="1600" b="1">
                <a:latin typeface="Times New Roman" panose="02020603050405020304" pitchFamily="18" charset="0"/>
                <a:ea typeface="宋体" panose="02010600030101010101" pitchFamily="2" charset="-122"/>
              </a:endParaRPr>
            </a:p>
          </p:txBody>
        </p:sp>
        <p:sp>
          <p:nvSpPr>
            <p:cNvPr id="58385" name="Oval 15"/>
            <p:cNvSpPr>
              <a:spLocks noChangeArrowheads="1"/>
            </p:cNvSpPr>
            <p:nvPr/>
          </p:nvSpPr>
          <p:spPr bwMode="auto">
            <a:xfrm>
              <a:off x="1797" y="1551"/>
              <a:ext cx="310" cy="279"/>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b="1">
                  <a:latin typeface="Times New Roman" panose="02020603050405020304" pitchFamily="18" charset="0"/>
                  <a:ea typeface="宋体" panose="02010600030101010101" pitchFamily="2" charset="-122"/>
                </a:rPr>
                <a:t>C12</a:t>
              </a:r>
              <a:endParaRPr lang="en-US" altLang="zh-CN" sz="1600" b="1">
                <a:latin typeface="Times New Roman" panose="02020603050405020304" pitchFamily="18" charset="0"/>
                <a:ea typeface="宋体" panose="02010600030101010101" pitchFamily="2" charset="-122"/>
              </a:endParaRPr>
            </a:p>
          </p:txBody>
        </p:sp>
        <p:sp>
          <p:nvSpPr>
            <p:cNvPr id="58386" name="Line 16"/>
            <p:cNvSpPr>
              <a:spLocks noChangeShapeType="1"/>
            </p:cNvSpPr>
            <p:nvPr/>
          </p:nvSpPr>
          <p:spPr bwMode="auto">
            <a:xfrm>
              <a:off x="1466" y="1298"/>
              <a:ext cx="102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p>
          </p:txBody>
        </p:sp>
        <p:sp>
          <p:nvSpPr>
            <p:cNvPr id="58387" name="Line 17"/>
            <p:cNvSpPr>
              <a:spLocks noChangeShapeType="1"/>
            </p:cNvSpPr>
            <p:nvPr/>
          </p:nvSpPr>
          <p:spPr bwMode="auto">
            <a:xfrm flipV="1">
              <a:off x="1434" y="978"/>
              <a:ext cx="411" cy="24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p>
          </p:txBody>
        </p:sp>
        <p:sp>
          <p:nvSpPr>
            <p:cNvPr id="58388" name="Line 18"/>
            <p:cNvSpPr>
              <a:spLocks noChangeShapeType="1"/>
            </p:cNvSpPr>
            <p:nvPr/>
          </p:nvSpPr>
          <p:spPr bwMode="auto">
            <a:xfrm>
              <a:off x="2089" y="933"/>
              <a:ext cx="434" cy="289"/>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p>
          </p:txBody>
        </p:sp>
        <p:sp>
          <p:nvSpPr>
            <p:cNvPr id="58389" name="Line 19"/>
            <p:cNvSpPr>
              <a:spLocks noChangeShapeType="1"/>
            </p:cNvSpPr>
            <p:nvPr/>
          </p:nvSpPr>
          <p:spPr bwMode="auto">
            <a:xfrm flipV="1">
              <a:off x="1378" y="500"/>
              <a:ext cx="522" cy="667"/>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p>
          </p:txBody>
        </p:sp>
        <p:sp>
          <p:nvSpPr>
            <p:cNvPr id="58390" name="Line 20"/>
            <p:cNvSpPr>
              <a:spLocks noChangeShapeType="1"/>
            </p:cNvSpPr>
            <p:nvPr/>
          </p:nvSpPr>
          <p:spPr bwMode="auto">
            <a:xfrm>
              <a:off x="2167" y="411"/>
              <a:ext cx="989"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p>
          </p:txBody>
        </p:sp>
        <p:sp>
          <p:nvSpPr>
            <p:cNvPr id="58391" name="Line 21"/>
            <p:cNvSpPr>
              <a:spLocks noChangeShapeType="1"/>
            </p:cNvSpPr>
            <p:nvPr/>
          </p:nvSpPr>
          <p:spPr bwMode="auto">
            <a:xfrm flipV="1">
              <a:off x="2734" y="544"/>
              <a:ext cx="489" cy="656"/>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p>
          </p:txBody>
        </p:sp>
        <p:sp>
          <p:nvSpPr>
            <p:cNvPr id="58392" name="Line 22"/>
            <p:cNvSpPr>
              <a:spLocks noChangeShapeType="1"/>
            </p:cNvSpPr>
            <p:nvPr/>
          </p:nvSpPr>
          <p:spPr bwMode="auto">
            <a:xfrm>
              <a:off x="2789" y="1289"/>
              <a:ext cx="756"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p>
          </p:txBody>
        </p:sp>
        <p:sp>
          <p:nvSpPr>
            <p:cNvPr id="58393" name="Line 23"/>
            <p:cNvSpPr>
              <a:spLocks noChangeShapeType="1"/>
            </p:cNvSpPr>
            <p:nvPr/>
          </p:nvSpPr>
          <p:spPr bwMode="auto">
            <a:xfrm>
              <a:off x="3400" y="544"/>
              <a:ext cx="267" cy="645"/>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p>
          </p:txBody>
        </p:sp>
        <p:sp>
          <p:nvSpPr>
            <p:cNvPr id="58394" name="Line 24"/>
            <p:cNvSpPr>
              <a:spLocks noChangeShapeType="1"/>
            </p:cNvSpPr>
            <p:nvPr/>
          </p:nvSpPr>
          <p:spPr bwMode="auto">
            <a:xfrm>
              <a:off x="1422" y="1389"/>
              <a:ext cx="378" cy="24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p>
          </p:txBody>
        </p:sp>
        <p:sp>
          <p:nvSpPr>
            <p:cNvPr id="58395" name="Line 25"/>
            <p:cNvSpPr>
              <a:spLocks noChangeShapeType="1"/>
            </p:cNvSpPr>
            <p:nvPr/>
          </p:nvSpPr>
          <p:spPr bwMode="auto">
            <a:xfrm flipV="1">
              <a:off x="1434" y="1767"/>
              <a:ext cx="388" cy="455"/>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p>
          </p:txBody>
        </p:sp>
        <p:sp>
          <p:nvSpPr>
            <p:cNvPr id="58396" name="Line 26"/>
            <p:cNvSpPr>
              <a:spLocks noChangeShapeType="1"/>
            </p:cNvSpPr>
            <p:nvPr/>
          </p:nvSpPr>
          <p:spPr bwMode="auto">
            <a:xfrm>
              <a:off x="1478" y="2300"/>
              <a:ext cx="333"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p>
          </p:txBody>
        </p:sp>
        <p:sp>
          <p:nvSpPr>
            <p:cNvPr id="58397" name="Line 27"/>
            <p:cNvSpPr>
              <a:spLocks noChangeShapeType="1"/>
            </p:cNvSpPr>
            <p:nvPr/>
          </p:nvSpPr>
          <p:spPr bwMode="auto">
            <a:xfrm flipV="1">
              <a:off x="1956" y="1822"/>
              <a:ext cx="0" cy="333"/>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p>
          </p:txBody>
        </p:sp>
        <p:sp>
          <p:nvSpPr>
            <p:cNvPr id="58398" name="Line 28"/>
            <p:cNvSpPr>
              <a:spLocks noChangeShapeType="1"/>
            </p:cNvSpPr>
            <p:nvPr/>
          </p:nvSpPr>
          <p:spPr bwMode="auto">
            <a:xfrm>
              <a:off x="1400" y="2411"/>
              <a:ext cx="434" cy="333"/>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p>
          </p:txBody>
        </p:sp>
        <p:sp>
          <p:nvSpPr>
            <p:cNvPr id="58399" name="Line 29"/>
            <p:cNvSpPr>
              <a:spLocks noChangeShapeType="1"/>
            </p:cNvSpPr>
            <p:nvPr/>
          </p:nvSpPr>
          <p:spPr bwMode="auto">
            <a:xfrm flipV="1">
              <a:off x="2122" y="2333"/>
              <a:ext cx="789" cy="411"/>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p>
          </p:txBody>
        </p:sp>
        <p:sp>
          <p:nvSpPr>
            <p:cNvPr id="58400" name="Line 30"/>
            <p:cNvSpPr>
              <a:spLocks noChangeShapeType="1"/>
            </p:cNvSpPr>
            <p:nvPr/>
          </p:nvSpPr>
          <p:spPr bwMode="auto">
            <a:xfrm flipV="1">
              <a:off x="3212" y="2033"/>
              <a:ext cx="411" cy="22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p>
          </p:txBody>
        </p:sp>
        <p:sp>
          <p:nvSpPr>
            <p:cNvPr id="58401" name="Line 31"/>
            <p:cNvSpPr>
              <a:spLocks noChangeShapeType="1"/>
            </p:cNvSpPr>
            <p:nvPr/>
          </p:nvSpPr>
          <p:spPr bwMode="auto">
            <a:xfrm>
              <a:off x="2756" y="1389"/>
              <a:ext cx="822" cy="466"/>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p>
          </p:txBody>
        </p:sp>
      </p:grpSp>
      <p:sp>
        <p:nvSpPr>
          <p:cNvPr id="58371" name="Rectangle 33"/>
          <p:cNvSpPr>
            <a:spLocks noGrp="1" noChangeArrowheads="1"/>
          </p:cNvSpPr>
          <p:nvPr>
            <p:ph type="body" idx="1"/>
          </p:nvPr>
        </p:nvSpPr>
        <p:spPr>
          <a:xfrm>
            <a:off x="650875" y="1531938"/>
            <a:ext cx="8229600" cy="417512"/>
          </a:xfrm>
        </p:spPr>
        <p:txBody>
          <a:bodyPr/>
          <a:lstStyle/>
          <a:p>
            <a:r>
              <a:rPr lang="zh-CN" altLang="en-US" b="1" dirty="0" smtClean="0"/>
              <a:t>课程的先后顺序组成一个图形数据结构</a:t>
            </a:r>
            <a:endParaRPr lang="zh-CN" altLang="en-US" b="1" dirty="0" smtClean="0"/>
          </a:p>
        </p:txBody>
      </p:sp>
      <p:sp>
        <p:nvSpPr>
          <p:cNvPr id="58372" name="矩形 1"/>
          <p:cNvSpPr>
            <a:spLocks noChangeArrowheads="1"/>
          </p:cNvSpPr>
          <p:nvPr/>
        </p:nvSpPr>
        <p:spPr bwMode="auto">
          <a:xfrm>
            <a:off x="4510088" y="2387600"/>
            <a:ext cx="443230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spcBef>
                <a:spcPct val="0"/>
              </a:spcBef>
              <a:buFontTx/>
              <a:buNone/>
            </a:pPr>
            <a:r>
              <a:rPr lang="zh-CN" altLang="en-US" sz="2400" b="1">
                <a:latin typeface="Times New Roman" panose="02020603050405020304" pitchFamily="18" charset="0"/>
              </a:rPr>
              <a:t>操作</a:t>
            </a:r>
            <a:r>
              <a:rPr lang="zh-CN" altLang="en-US" sz="2400" b="1">
                <a:solidFill>
                  <a:srgbClr val="0500DE"/>
                </a:solidFill>
                <a:latin typeface="Times New Roman" panose="02020603050405020304" pitchFamily="18" charset="0"/>
              </a:rPr>
              <a:t>对象</a:t>
            </a:r>
            <a:r>
              <a:rPr lang="zh-CN" altLang="en-US" sz="2400" b="1">
                <a:latin typeface="Times New Roman" panose="02020603050405020304" pitchFamily="18" charset="0"/>
              </a:rPr>
              <a:t>：课程</a:t>
            </a:r>
            <a:endParaRPr lang="en-US" altLang="zh-CN" sz="2400" b="1">
              <a:latin typeface="Times New Roman" panose="02020603050405020304" pitchFamily="18" charset="0"/>
            </a:endParaRPr>
          </a:p>
          <a:p>
            <a:pPr>
              <a:lnSpc>
                <a:spcPct val="130000"/>
              </a:lnSpc>
              <a:spcBef>
                <a:spcPct val="0"/>
              </a:spcBef>
              <a:buFontTx/>
              <a:buNone/>
            </a:pPr>
            <a:r>
              <a:rPr lang="zh-CN" altLang="en-US" sz="2400" b="1">
                <a:latin typeface="Times New Roman" panose="02020603050405020304" pitchFamily="18" charset="0"/>
              </a:rPr>
              <a:t>操作</a:t>
            </a:r>
            <a:r>
              <a:rPr lang="zh-CN" altLang="en-US" sz="2400" b="1">
                <a:solidFill>
                  <a:srgbClr val="0500DE"/>
                </a:solidFill>
                <a:latin typeface="Times New Roman" panose="02020603050405020304" pitchFamily="18" charset="0"/>
              </a:rPr>
              <a:t>算法</a:t>
            </a:r>
            <a:r>
              <a:rPr lang="zh-CN" altLang="en-US" sz="2400" b="1">
                <a:latin typeface="Times New Roman" panose="02020603050405020304" pitchFamily="18" charset="0"/>
              </a:rPr>
              <a:t>：插入、修改、删除、拓扑排序</a:t>
            </a:r>
            <a:endParaRPr lang="en-US" altLang="zh-CN" sz="2400" b="1">
              <a:latin typeface="Times New Roman" panose="02020603050405020304" pitchFamily="18" charset="0"/>
            </a:endParaRPr>
          </a:p>
          <a:p>
            <a:pPr>
              <a:lnSpc>
                <a:spcPct val="130000"/>
              </a:lnSpc>
              <a:spcBef>
                <a:spcPct val="0"/>
              </a:spcBef>
              <a:buFontTx/>
              <a:buNone/>
            </a:pPr>
            <a:r>
              <a:rPr lang="zh-CN" altLang="en-US" sz="2400" b="1">
                <a:latin typeface="Times New Roman" panose="02020603050405020304" pitchFamily="18" charset="0"/>
              </a:rPr>
              <a:t>对象间的</a:t>
            </a:r>
            <a:r>
              <a:rPr lang="zh-CN" altLang="en-US" sz="2400" b="1">
                <a:solidFill>
                  <a:srgbClr val="0500DE"/>
                </a:solidFill>
                <a:latin typeface="Times New Roman" panose="02020603050405020304" pitchFamily="18" charset="0"/>
              </a:rPr>
              <a:t>关系</a:t>
            </a:r>
            <a:r>
              <a:rPr lang="zh-CN" altLang="en-US" sz="2400" b="1">
                <a:latin typeface="Times New Roman" panose="02020603050405020304" pitchFamily="18" charset="0"/>
              </a:rPr>
              <a:t>：非线性关系、网状结构、</a:t>
            </a:r>
            <a:r>
              <a:rPr lang="zh-CN" altLang="en-US" sz="2400" b="1">
                <a:solidFill>
                  <a:srgbClr val="FF0000"/>
                </a:solidFill>
                <a:latin typeface="Times New Roman" panose="02020603050405020304" pitchFamily="18" charset="0"/>
              </a:rPr>
              <a:t>图结构</a:t>
            </a:r>
            <a:endParaRPr lang="zh-CN" altLang="en-US" sz="2400" b="1">
              <a:solidFill>
                <a:srgbClr val="FF0000"/>
              </a:solidFill>
              <a:latin typeface="Times New Roman" panose="02020603050405020304" pitchFamily="18" charset="0"/>
            </a:endParaRPr>
          </a:p>
        </p:txBody>
      </p:sp>
      <p:sp>
        <p:nvSpPr>
          <p:cNvPr id="34" name="Text Box 3"/>
          <p:cNvSpPr txBox="1">
            <a:spLocks noChangeArrowheads="1"/>
          </p:cNvSpPr>
          <p:nvPr/>
        </p:nvSpPr>
        <p:spPr bwMode="auto">
          <a:xfrm>
            <a:off x="1558925" y="323850"/>
            <a:ext cx="55451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eaLnBrk="1" hangingPunct="1">
              <a:spcBef>
                <a:spcPct val="50000"/>
              </a:spcBef>
              <a:buFontTx/>
              <a:buNone/>
            </a:pPr>
            <a:r>
              <a:rPr lang="zh-CN" altLang="en-US" sz="3200" b="1" kern="0" dirty="0">
                <a:latin typeface="黑体" panose="02010609060101010101" pitchFamily="49" charset="-122"/>
                <a:ea typeface="黑体" panose="02010609060101010101" pitchFamily="49" charset="-122"/>
              </a:rPr>
              <a:t>数据结构的研究内容</a:t>
            </a:r>
            <a:endParaRPr lang="zh-CN" altLang="en-US"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idx="1"/>
          </p:nvPr>
        </p:nvSpPr>
        <p:spPr>
          <a:xfrm>
            <a:off x="527138" y="1414364"/>
            <a:ext cx="8208963" cy="4614370"/>
          </a:xfrm>
        </p:spPr>
        <p:txBody>
          <a:bodyPr/>
          <a:lstStyle/>
          <a:p>
            <a:pPr marL="0" indent="0">
              <a:lnSpc>
                <a:spcPct val="130000"/>
              </a:lnSpc>
              <a:spcBef>
                <a:spcPts val="1200"/>
              </a:spcBef>
              <a:buFontTx/>
              <a:buNone/>
              <a:defRPr/>
            </a:pPr>
            <a:r>
              <a:rPr kumimoji="1" lang="zh-CN" altLang="en-US" sz="2400" b="1" kern="1200" dirty="0">
                <a:latin typeface="Times New Roman" panose="02020603050405020304" pitchFamily="18" charset="0"/>
              </a:rPr>
              <a:t>综上所述：</a:t>
            </a:r>
            <a:endParaRPr kumimoji="1" lang="en-US" altLang="zh-CN" sz="2400" b="1" kern="1200" dirty="0">
              <a:latin typeface="Times New Roman" panose="02020603050405020304" pitchFamily="18" charset="0"/>
            </a:endParaRPr>
          </a:p>
          <a:p>
            <a:pPr>
              <a:lnSpc>
                <a:spcPct val="130000"/>
              </a:lnSpc>
              <a:spcBef>
                <a:spcPts val="1200"/>
              </a:spcBef>
              <a:buFont typeface="Wingdings" panose="05000000000000000000" pitchFamily="2" charset="2"/>
              <a:buChar char="n"/>
              <a:defRPr/>
            </a:pPr>
            <a:r>
              <a:rPr kumimoji="1" lang="zh-CN" altLang="en-US" sz="2400" b="1" kern="1200" dirty="0">
                <a:latin typeface="Times New Roman" panose="02020603050405020304" pitchFamily="18" charset="0"/>
              </a:rPr>
              <a:t>这些问题的共性是都无法用数学的公式或方程来描述，是一些“非数值计算”的程序设计问题。</a:t>
            </a:r>
            <a:endParaRPr kumimoji="1" lang="en-US" altLang="zh-CN" sz="2400" b="1" kern="1200" dirty="0">
              <a:latin typeface="Times New Roman" panose="02020603050405020304" pitchFamily="18" charset="0"/>
            </a:endParaRPr>
          </a:p>
          <a:p>
            <a:pPr>
              <a:lnSpc>
                <a:spcPct val="130000"/>
              </a:lnSpc>
              <a:spcBef>
                <a:spcPts val="1200"/>
              </a:spcBef>
              <a:buFont typeface="Wingdings" panose="05000000000000000000" pitchFamily="2" charset="2"/>
              <a:buChar char="n"/>
              <a:defRPr/>
            </a:pPr>
            <a:r>
              <a:rPr kumimoji="1" lang="zh-CN" altLang="en-US" sz="2400" b="1" kern="1200" dirty="0">
                <a:latin typeface="Times New Roman" panose="02020603050405020304" pitchFamily="18" charset="0"/>
              </a:rPr>
              <a:t>描述非数值计算问题的数学模型不是数学方程，而是诸如表、树和图之类的具有逻辑关系的数据。</a:t>
            </a:r>
            <a:endParaRPr kumimoji="1" lang="zh-CN" altLang="en-US" sz="2400" b="1" kern="1200" dirty="0">
              <a:latin typeface="Times New Roman" panose="02020603050405020304" pitchFamily="18" charset="0"/>
            </a:endParaRPr>
          </a:p>
          <a:p>
            <a:pPr algn="just">
              <a:lnSpc>
                <a:spcPct val="130000"/>
              </a:lnSpc>
              <a:spcBef>
                <a:spcPts val="1200"/>
              </a:spcBef>
              <a:buFont typeface="Wingdings" panose="05000000000000000000" pitchFamily="2" charset="2"/>
              <a:buChar char="n"/>
              <a:defRPr/>
            </a:pPr>
            <a:r>
              <a:rPr kumimoji="1" lang="zh-CN" altLang="en-US" sz="2400" b="1" kern="1200" dirty="0">
                <a:latin typeface="Times New Roman" panose="02020603050405020304" pitchFamily="18" charset="0"/>
              </a:rPr>
              <a:t>数据结构是一门研究</a:t>
            </a:r>
            <a:r>
              <a:rPr kumimoji="1" lang="zh-CN" altLang="en-US" sz="2400" b="1" kern="1200" dirty="0">
                <a:solidFill>
                  <a:srgbClr val="FF0000"/>
                </a:solidFill>
                <a:latin typeface="Times New Roman" panose="02020603050405020304" pitchFamily="18" charset="0"/>
              </a:rPr>
              <a:t>非数值</a:t>
            </a:r>
            <a:r>
              <a:rPr kumimoji="1" lang="zh-CN" altLang="en-US" sz="2400" b="1" kern="1200" dirty="0">
                <a:latin typeface="Times New Roman" panose="02020603050405020304" pitchFamily="18" charset="0"/>
              </a:rPr>
              <a:t>计算的程序设计中计算机的</a:t>
            </a:r>
            <a:r>
              <a:rPr kumimoji="1" lang="zh-CN" altLang="en-US" sz="2400" b="1" kern="1200" dirty="0">
                <a:solidFill>
                  <a:srgbClr val="FF0000"/>
                </a:solidFill>
                <a:latin typeface="Times New Roman" panose="02020603050405020304" pitchFamily="18" charset="0"/>
              </a:rPr>
              <a:t>操作对象</a:t>
            </a:r>
            <a:r>
              <a:rPr kumimoji="1" lang="zh-CN" altLang="en-US" sz="2400" b="1" kern="1200" dirty="0">
                <a:latin typeface="Times New Roman" panose="02020603050405020304" pitchFamily="18" charset="0"/>
              </a:rPr>
              <a:t>以及它们之间的</a:t>
            </a:r>
            <a:r>
              <a:rPr kumimoji="1" lang="zh-CN" altLang="en-US" sz="2400" b="1" kern="1200" dirty="0">
                <a:solidFill>
                  <a:srgbClr val="FF0000"/>
                </a:solidFill>
                <a:latin typeface="Times New Roman" panose="02020603050405020304" pitchFamily="18" charset="0"/>
              </a:rPr>
              <a:t>关系</a:t>
            </a:r>
            <a:r>
              <a:rPr kumimoji="1" lang="zh-CN" altLang="en-US" sz="2400" b="1" kern="1200" dirty="0">
                <a:latin typeface="Times New Roman" panose="02020603050405020304" pitchFamily="18" charset="0"/>
              </a:rPr>
              <a:t>和</a:t>
            </a:r>
            <a:r>
              <a:rPr kumimoji="1" lang="zh-CN" altLang="en-US" sz="2400" b="1" kern="1200" dirty="0">
                <a:solidFill>
                  <a:srgbClr val="FF0000"/>
                </a:solidFill>
                <a:latin typeface="Times New Roman" panose="02020603050405020304" pitchFamily="18" charset="0"/>
              </a:rPr>
              <a:t>操作</a:t>
            </a:r>
            <a:r>
              <a:rPr kumimoji="1" lang="zh-CN" altLang="en-US" sz="2400" b="1" kern="1200" dirty="0">
                <a:latin typeface="Times New Roman" panose="02020603050405020304" pitchFamily="18" charset="0"/>
              </a:rPr>
              <a:t>的学科。</a:t>
            </a:r>
            <a:endParaRPr kumimoji="1" lang="en-US" altLang="zh-CN" sz="2400" b="1" kern="1200" dirty="0">
              <a:latin typeface="Times New Roman" panose="02020603050405020304" pitchFamily="18" charset="0"/>
            </a:endParaRPr>
          </a:p>
          <a:p>
            <a:pPr>
              <a:lnSpc>
                <a:spcPct val="130000"/>
              </a:lnSpc>
              <a:spcBef>
                <a:spcPts val="1200"/>
              </a:spcBef>
              <a:buFont typeface="Wingdings" panose="05000000000000000000" pitchFamily="2" charset="2"/>
              <a:buChar char="n"/>
              <a:defRPr/>
            </a:pPr>
            <a:r>
              <a:rPr kumimoji="1" lang="zh-CN" altLang="en-US" sz="2400" b="1" kern="1200" dirty="0">
                <a:latin typeface="Times New Roman" panose="02020603050405020304" pitchFamily="18" charset="0"/>
              </a:rPr>
              <a:t>要想有效地使用计算机，必须学习数据结构。    </a:t>
            </a:r>
            <a:endParaRPr kumimoji="1" lang="zh-CN" altLang="en-US" sz="2400" b="1" kern="1200" dirty="0">
              <a:latin typeface="Times New Roman" panose="02020603050405020304" pitchFamily="18" charset="0"/>
            </a:endParaRPr>
          </a:p>
        </p:txBody>
      </p:sp>
      <p:sp>
        <p:nvSpPr>
          <p:cNvPr id="4" name="Text Box 3"/>
          <p:cNvSpPr txBox="1">
            <a:spLocks noChangeArrowheads="1"/>
          </p:cNvSpPr>
          <p:nvPr/>
        </p:nvSpPr>
        <p:spPr bwMode="auto">
          <a:xfrm>
            <a:off x="1558925" y="323850"/>
            <a:ext cx="55451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eaLnBrk="1" hangingPunct="1">
              <a:spcBef>
                <a:spcPct val="50000"/>
              </a:spcBef>
              <a:buFontTx/>
              <a:buNone/>
            </a:pPr>
            <a:r>
              <a:rPr lang="zh-CN" altLang="en-US" sz="3200" b="1" kern="0" dirty="0">
                <a:latin typeface="黑体" panose="02010609060101010101" pitchFamily="49" charset="-122"/>
                <a:ea typeface="黑体" panose="02010609060101010101" pitchFamily="49" charset="-122"/>
              </a:rPr>
              <a:t>数据结构的研究内容</a:t>
            </a:r>
            <a:endParaRPr lang="zh-CN" altLang="en-US" sz="3200" b="1" kern="0" dirty="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5" descr="花岗岩"/>
          <p:cNvSpPr txBox="1">
            <a:spLocks noChangeArrowheads="1"/>
          </p:cNvSpPr>
          <p:nvPr/>
        </p:nvSpPr>
        <p:spPr bwMode="auto">
          <a:xfrm>
            <a:off x="598677" y="4856934"/>
            <a:ext cx="3445329" cy="415498"/>
          </a:xfrm>
          <a:prstGeom prst="rect">
            <a:avLst/>
          </a:prstGeom>
          <a:noFill/>
          <a:ln>
            <a:noFill/>
          </a:ln>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kumimoji="1" lang="zh-CN" altLang="en-US" sz="2100" b="1" dirty="0">
                <a:solidFill>
                  <a:srgbClr val="FF0000"/>
                </a:solidFill>
                <a:latin typeface="+mn-ea"/>
              </a:rPr>
              <a:t>数据元素亦称</a:t>
            </a:r>
            <a:r>
              <a:rPr kumimoji="1" lang="zh-CN" altLang="en-US" sz="2100" b="1" u="sng" dirty="0">
                <a:solidFill>
                  <a:srgbClr val="FF0000"/>
                </a:solidFill>
                <a:latin typeface="+mn-ea"/>
              </a:rPr>
              <a:t>结点</a:t>
            </a:r>
            <a:r>
              <a:rPr kumimoji="1" lang="zh-CN" altLang="en-US" sz="2100" b="1" dirty="0">
                <a:solidFill>
                  <a:srgbClr val="FF0000"/>
                </a:solidFill>
                <a:latin typeface="+mn-ea"/>
              </a:rPr>
              <a:t>或</a:t>
            </a:r>
            <a:r>
              <a:rPr kumimoji="1" lang="zh-CN" altLang="en-US" sz="2100" b="1" u="sng" dirty="0">
                <a:solidFill>
                  <a:srgbClr val="FF0000"/>
                </a:solidFill>
                <a:latin typeface="+mn-ea"/>
              </a:rPr>
              <a:t>记录</a:t>
            </a:r>
            <a:r>
              <a:rPr kumimoji="1" lang="zh-CN" altLang="en-US" sz="2100" b="1" dirty="0">
                <a:solidFill>
                  <a:srgbClr val="FF0000"/>
                </a:solidFill>
                <a:latin typeface="+mn-ea"/>
              </a:rPr>
              <a:t>。</a:t>
            </a:r>
            <a:endParaRPr kumimoji="1" lang="zh-CN" altLang="en-US" sz="2100" b="1" dirty="0">
              <a:solidFill>
                <a:srgbClr val="FF0000"/>
              </a:solidFill>
              <a:latin typeface="+mn-ea"/>
            </a:endParaRPr>
          </a:p>
        </p:txBody>
      </p:sp>
      <p:grpSp>
        <p:nvGrpSpPr>
          <p:cNvPr id="2" name="组合 1"/>
          <p:cNvGrpSpPr/>
          <p:nvPr/>
        </p:nvGrpSpPr>
        <p:grpSpPr>
          <a:xfrm>
            <a:off x="1763785" y="5505152"/>
            <a:ext cx="5411189" cy="1171712"/>
            <a:chOff x="2743598" y="4520803"/>
            <a:chExt cx="7214918" cy="1562282"/>
          </a:xfrm>
        </p:grpSpPr>
        <p:pic>
          <p:nvPicPr>
            <p:cNvPr id="9" name="Picture 4"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8183" y="4598850"/>
              <a:ext cx="4593772" cy="51994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p:cNvSpPr/>
            <p:nvPr/>
          </p:nvSpPr>
          <p:spPr>
            <a:xfrm>
              <a:off x="2743598" y="4520803"/>
              <a:ext cx="5262942" cy="676035"/>
            </a:xfrm>
            <a:prstGeom prst="roundRect">
              <a:avLst/>
            </a:prstGeom>
            <a:solidFill>
              <a:schemeClr val="lt1">
                <a:alpha val="0"/>
              </a:schemeClr>
            </a:solidFill>
            <a:ln w="3810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dirty="0"/>
            </a:p>
          </p:txBody>
        </p:sp>
        <p:sp>
          <p:nvSpPr>
            <p:cNvPr id="6" name="AutoShape 6"/>
            <p:cNvSpPr>
              <a:spLocks noChangeArrowheads="1"/>
            </p:cNvSpPr>
            <p:nvPr/>
          </p:nvSpPr>
          <p:spPr bwMode="auto">
            <a:xfrm>
              <a:off x="8341125" y="4695535"/>
              <a:ext cx="1617391" cy="676035"/>
            </a:xfrm>
            <a:prstGeom prst="wedgeRoundRectCallout">
              <a:avLst>
                <a:gd name="adj1" fmla="val -69460"/>
                <a:gd name="adj2" fmla="val -49877"/>
                <a:gd name="adj3" fmla="val 16667"/>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0" fontAlgn="ctr" hangingPunct="0">
                <a:spcBef>
                  <a:spcPts val="0"/>
                </a:spcBef>
                <a:buClr>
                  <a:srgbClr val="FF0000"/>
                </a:buClr>
                <a:buSzPct val="70000"/>
                <a:buNone/>
              </a:pPr>
              <a:r>
                <a:rPr lang="zh-CN" altLang="en-US" sz="1800" b="1" dirty="0">
                  <a:solidFill>
                    <a:schemeClr val="bg1"/>
                  </a:solidFill>
                  <a:latin typeface="微软雅黑" panose="020B0503020204020204" charset="-122"/>
                  <a:ea typeface="微软雅黑" panose="020B0503020204020204" charset="-122"/>
                </a:rPr>
                <a:t>数据元素</a:t>
              </a:r>
              <a:endParaRPr lang="zh-CN" altLang="en-US" sz="1800" b="1" dirty="0">
                <a:solidFill>
                  <a:schemeClr val="bg1"/>
                </a:solidFill>
                <a:latin typeface="微软雅黑" panose="020B0503020204020204" charset="-122"/>
                <a:ea typeface="微软雅黑" panose="020B0503020204020204" charset="-122"/>
              </a:endParaRPr>
            </a:p>
          </p:txBody>
        </p:sp>
        <p:sp>
          <p:nvSpPr>
            <p:cNvPr id="7" name="AutoShape 6"/>
            <p:cNvSpPr>
              <a:spLocks noChangeArrowheads="1"/>
            </p:cNvSpPr>
            <p:nvPr/>
          </p:nvSpPr>
          <p:spPr bwMode="auto">
            <a:xfrm>
              <a:off x="4779881" y="5407050"/>
              <a:ext cx="1617391" cy="676035"/>
            </a:xfrm>
            <a:prstGeom prst="wedgeRoundRectCallout">
              <a:avLst>
                <a:gd name="adj1" fmla="val -40519"/>
                <a:gd name="adj2" fmla="val -115896"/>
                <a:gd name="adj3" fmla="val 16667"/>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0" fontAlgn="ctr" hangingPunct="0">
                <a:spcBef>
                  <a:spcPts val="0"/>
                </a:spcBef>
                <a:buClr>
                  <a:srgbClr val="FF0000"/>
                </a:buClr>
                <a:buSzPct val="70000"/>
                <a:buNone/>
              </a:pPr>
              <a:r>
                <a:rPr lang="zh-CN" altLang="en-US" sz="1800" b="1" dirty="0">
                  <a:solidFill>
                    <a:schemeClr val="bg1"/>
                  </a:solidFill>
                  <a:latin typeface="微软雅黑" panose="020B0503020204020204" charset="-122"/>
                  <a:ea typeface="微软雅黑" panose="020B0503020204020204" charset="-122"/>
                </a:rPr>
                <a:t>数据项</a:t>
              </a:r>
              <a:endParaRPr lang="zh-CN" altLang="en-US" sz="1800" b="1" dirty="0">
                <a:solidFill>
                  <a:schemeClr val="bg1"/>
                </a:solidFill>
                <a:latin typeface="微软雅黑" panose="020B0503020204020204" charset="-122"/>
                <a:ea typeface="微软雅黑" panose="020B0503020204020204" charset="-122"/>
              </a:endParaRPr>
            </a:p>
          </p:txBody>
        </p:sp>
      </p:grpSp>
      <p:sp>
        <p:nvSpPr>
          <p:cNvPr id="11" name="矩形 10"/>
          <p:cNvSpPr/>
          <p:nvPr/>
        </p:nvSpPr>
        <p:spPr>
          <a:xfrm>
            <a:off x="1252922" y="254128"/>
            <a:ext cx="327685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a:t>
            </a:r>
            <a:r>
              <a:rPr lang="zh-CN" altLang="en-US" sz="3200" b="1" kern="0" dirty="0">
                <a:latin typeface="黑体" panose="02010609060101010101" pitchFamily="49" charset="-122"/>
                <a:ea typeface="黑体" panose="02010609060101010101" pitchFamily="49" charset="-122"/>
              </a:rPr>
              <a:t>数据结构概述</a:t>
            </a:r>
            <a:endParaRPr lang="en-US" altLang="zh-CN" sz="3200" b="1" kern="0" dirty="0">
              <a:latin typeface="黑体" panose="02010609060101010101" pitchFamily="49" charset="-122"/>
              <a:ea typeface="黑体" panose="02010609060101010101" pitchFamily="49" charset="-122"/>
            </a:endParaRPr>
          </a:p>
        </p:txBody>
      </p:sp>
      <p:sp>
        <p:nvSpPr>
          <p:cNvPr id="3" name="矩形 2"/>
          <p:cNvSpPr/>
          <p:nvPr/>
        </p:nvSpPr>
        <p:spPr>
          <a:xfrm>
            <a:off x="598677" y="1252176"/>
            <a:ext cx="8161602" cy="3447098"/>
          </a:xfrm>
          <a:prstGeom prst="rect">
            <a:avLst/>
          </a:prstGeom>
        </p:spPr>
        <p:txBody>
          <a:bodyPr wrap="square">
            <a:spAutoFit/>
          </a:bodyPr>
          <a:lstStyle/>
          <a:p>
            <a:pPr algn="just">
              <a:lnSpc>
                <a:spcPct val="110000"/>
              </a:lnSpc>
              <a:spcBef>
                <a:spcPct val="20000"/>
              </a:spcBef>
              <a:spcAft>
                <a:spcPts val="600"/>
              </a:spcAft>
              <a:buClr>
                <a:srgbClr val="C00000"/>
              </a:buClr>
              <a:buFont typeface="Wingdings" panose="05000000000000000000" pitchFamily="2" charset="2"/>
              <a:buChar char="n"/>
            </a:pPr>
            <a:r>
              <a:rPr lang="zh-CN" altLang="en-US" sz="2000" b="1" dirty="0">
                <a:solidFill>
                  <a:srgbClr val="0216AE"/>
                </a:solidFill>
              </a:rPr>
              <a:t>数据</a:t>
            </a:r>
            <a:r>
              <a:rPr lang="zh-CN" altLang="en-US" sz="2000" b="1" dirty="0"/>
              <a:t>：所有能输入到计算机中并能被计算机程序识别和处理的符号集合。</a:t>
            </a:r>
            <a:endParaRPr lang="en-US" altLang="zh-CN" sz="2000" b="1" dirty="0">
              <a:solidFill>
                <a:srgbClr val="0216AE"/>
              </a:solidFill>
              <a:latin typeface="Century Gothic" panose="020B0502020202020204" pitchFamily="34" charset="0"/>
            </a:endParaRPr>
          </a:p>
          <a:p>
            <a:pPr algn="just">
              <a:lnSpc>
                <a:spcPct val="110000"/>
              </a:lnSpc>
              <a:spcBef>
                <a:spcPct val="20000"/>
              </a:spcBef>
              <a:spcAft>
                <a:spcPts val="600"/>
              </a:spcAft>
              <a:buClr>
                <a:srgbClr val="C00000"/>
              </a:buClr>
              <a:buFont typeface="Wingdings" panose="05000000000000000000" pitchFamily="2" charset="2"/>
              <a:buChar char="n"/>
            </a:pPr>
            <a:r>
              <a:rPr lang="zh-CN" altLang="en-US" sz="2000" b="1" dirty="0">
                <a:solidFill>
                  <a:srgbClr val="0216AE"/>
                </a:solidFill>
                <a:latin typeface="Century Gothic" panose="020B0502020202020204" pitchFamily="34" charset="0"/>
              </a:rPr>
              <a:t>数据元素</a:t>
            </a:r>
            <a:r>
              <a:rPr lang="zh-CN" altLang="en-US" sz="2000" b="1" dirty="0">
                <a:solidFill>
                  <a:srgbClr val="000000"/>
                </a:solidFill>
                <a:latin typeface="Century Gothic" panose="020B0502020202020204" pitchFamily="34" charset="0"/>
              </a:rPr>
              <a:t>：数据的基本单位，在计算机程序中通常作为一个整体进行考虑和</a:t>
            </a:r>
            <a:r>
              <a:rPr lang="zh-CN" altLang="en-US" sz="2000" b="1" dirty="0" smtClean="0">
                <a:solidFill>
                  <a:srgbClr val="000000"/>
                </a:solidFill>
                <a:latin typeface="Century Gothic" panose="020B0502020202020204" pitchFamily="34" charset="0"/>
              </a:rPr>
              <a:t>处理，</a:t>
            </a:r>
            <a:r>
              <a:rPr lang="zh-CN" altLang="en-US" sz="2000" b="1" dirty="0">
                <a:solidFill>
                  <a:srgbClr val="000000"/>
                </a:solidFill>
                <a:latin typeface="Century Gothic" panose="020B0502020202020204" pitchFamily="34" charset="0"/>
              </a:rPr>
              <a:t>如</a:t>
            </a:r>
            <a:r>
              <a:rPr lang="zh-CN" altLang="en-US" sz="2000" b="1" dirty="0" smtClean="0">
                <a:solidFill>
                  <a:srgbClr val="000000"/>
                </a:solidFill>
                <a:latin typeface="Century Gothic" panose="020B0502020202020204" pitchFamily="34" charset="0"/>
              </a:rPr>
              <a:t>学生</a:t>
            </a:r>
            <a:r>
              <a:rPr lang="zh-CN" altLang="en-US" sz="2000" b="1" dirty="0">
                <a:solidFill>
                  <a:srgbClr val="000000"/>
                </a:solidFill>
                <a:latin typeface="Century Gothic" panose="020B0502020202020204" pitchFamily="34" charset="0"/>
              </a:rPr>
              <a:t>、</a:t>
            </a:r>
            <a:r>
              <a:rPr lang="zh-CN" altLang="en-US" sz="2000" b="1" dirty="0" smtClean="0">
                <a:solidFill>
                  <a:srgbClr val="000000"/>
                </a:solidFill>
                <a:latin typeface="Century Gothic" panose="020B0502020202020204" pitchFamily="34" charset="0"/>
              </a:rPr>
              <a:t>棋局</a:t>
            </a:r>
            <a:r>
              <a:rPr lang="zh-CN" altLang="en-US" sz="2000" b="1" dirty="0">
                <a:solidFill>
                  <a:srgbClr val="000000"/>
                </a:solidFill>
                <a:latin typeface="Century Gothic" panose="020B0502020202020204" pitchFamily="34" charset="0"/>
              </a:rPr>
              <a:t>、</a:t>
            </a:r>
            <a:r>
              <a:rPr lang="zh-CN" altLang="en-US" sz="2000" b="1" dirty="0" smtClean="0">
                <a:solidFill>
                  <a:srgbClr val="000000"/>
                </a:solidFill>
                <a:latin typeface="Century Gothic" panose="020B0502020202020204" pitchFamily="34" charset="0"/>
              </a:rPr>
              <a:t>课程、书籍</a:t>
            </a:r>
            <a:r>
              <a:rPr lang="en-US" altLang="zh-CN" sz="2000" b="1" dirty="0" smtClean="0">
                <a:solidFill>
                  <a:srgbClr val="000000"/>
                </a:solidFill>
                <a:latin typeface="Century Gothic" panose="020B0502020202020204" pitchFamily="34" charset="0"/>
              </a:rPr>
              <a:t>…….</a:t>
            </a:r>
            <a:r>
              <a:rPr lang="zh-CN" altLang="en-US" sz="2000" b="1" dirty="0" smtClean="0">
                <a:solidFill>
                  <a:srgbClr val="000000"/>
                </a:solidFill>
                <a:latin typeface="Century Gothic" panose="020B0502020202020204" pitchFamily="34" charset="0"/>
              </a:rPr>
              <a:t>。</a:t>
            </a:r>
            <a:endParaRPr lang="en-US" altLang="zh-CN" sz="2000" b="1" dirty="0">
              <a:solidFill>
                <a:srgbClr val="000000"/>
              </a:solidFill>
              <a:latin typeface="Century Gothic" panose="020B0502020202020204" pitchFamily="34" charset="0"/>
            </a:endParaRPr>
          </a:p>
          <a:p>
            <a:pPr algn="just">
              <a:lnSpc>
                <a:spcPct val="110000"/>
              </a:lnSpc>
              <a:spcBef>
                <a:spcPct val="20000"/>
              </a:spcBef>
              <a:spcAft>
                <a:spcPts val="600"/>
              </a:spcAft>
              <a:buClr>
                <a:srgbClr val="C00000"/>
              </a:buClr>
              <a:buFont typeface="Wingdings" panose="05000000000000000000" pitchFamily="2" charset="2"/>
              <a:buChar char="n"/>
            </a:pPr>
            <a:r>
              <a:rPr kumimoji="1" lang="zh-CN" altLang="en-US" sz="2000" b="1" dirty="0">
                <a:latin typeface="+mn-ea"/>
              </a:rPr>
              <a:t>一个数据元素可由若干</a:t>
            </a:r>
            <a:r>
              <a:rPr kumimoji="1" lang="zh-CN" altLang="en-US" sz="2000" b="1" dirty="0">
                <a:solidFill>
                  <a:srgbClr val="0000FF"/>
                </a:solidFill>
                <a:latin typeface="+mn-ea"/>
              </a:rPr>
              <a:t>数据项</a:t>
            </a:r>
            <a:r>
              <a:rPr kumimoji="1" lang="zh-CN" altLang="en-US" sz="2000" b="1" dirty="0">
                <a:latin typeface="+mn-ea"/>
              </a:rPr>
              <a:t>组成。</a:t>
            </a:r>
            <a:r>
              <a:rPr kumimoji="1" lang="zh-CN" altLang="en-US" sz="2000" b="1" dirty="0">
                <a:solidFill>
                  <a:srgbClr val="FF0000"/>
                </a:solidFill>
                <a:latin typeface="+mn-ea"/>
              </a:rPr>
              <a:t>数据项</a:t>
            </a:r>
            <a:r>
              <a:rPr kumimoji="1" lang="zh-CN" altLang="en-US" sz="2000" b="1" dirty="0">
                <a:latin typeface="+mn-ea"/>
              </a:rPr>
              <a:t>是数据的最小单位。</a:t>
            </a:r>
            <a:endParaRPr lang="en-US" altLang="zh-CN" sz="2000" b="1" dirty="0">
              <a:solidFill>
                <a:srgbClr val="000000"/>
              </a:solidFill>
              <a:latin typeface="+mn-ea"/>
            </a:endParaRPr>
          </a:p>
          <a:p>
            <a:pPr algn="just">
              <a:lnSpc>
                <a:spcPct val="110000"/>
              </a:lnSpc>
              <a:spcBef>
                <a:spcPct val="20000"/>
              </a:spcBef>
              <a:spcAft>
                <a:spcPts val="600"/>
              </a:spcAft>
              <a:buClr>
                <a:srgbClr val="C00000"/>
              </a:buClr>
              <a:buFont typeface="Wingdings" panose="05000000000000000000" pitchFamily="2" charset="2"/>
              <a:buChar char="n"/>
            </a:pPr>
            <a:r>
              <a:rPr lang="zh-CN" altLang="en-US" sz="2000" b="1" dirty="0">
                <a:solidFill>
                  <a:srgbClr val="0216AE"/>
                </a:solidFill>
                <a:latin typeface="Century Gothic" panose="020B0502020202020204" pitchFamily="34" charset="0"/>
              </a:rPr>
              <a:t>数据结构</a:t>
            </a:r>
            <a:r>
              <a:rPr lang="zh-CN" altLang="en-US" sz="2000" b="1" dirty="0">
                <a:solidFill>
                  <a:srgbClr val="000000"/>
                </a:solidFill>
                <a:latin typeface="Century Gothic" panose="020B0502020202020204" pitchFamily="34" charset="0"/>
              </a:rPr>
              <a:t>：相互之间存在一定</a:t>
            </a:r>
            <a:r>
              <a:rPr lang="zh-CN" altLang="en-US" sz="2000" b="1" dirty="0" smtClean="0">
                <a:solidFill>
                  <a:srgbClr val="FF0000"/>
                </a:solidFill>
                <a:latin typeface="Century Gothic" panose="020B0502020202020204" pitchFamily="34" charset="0"/>
              </a:rPr>
              <a:t>关系</a:t>
            </a:r>
            <a:r>
              <a:rPr lang="zh-CN" altLang="en-US" sz="2000" b="1" dirty="0" smtClean="0">
                <a:solidFill>
                  <a:srgbClr val="000000"/>
                </a:solidFill>
                <a:latin typeface="Century Gothic" panose="020B0502020202020204" pitchFamily="34" charset="0"/>
              </a:rPr>
              <a:t>、</a:t>
            </a:r>
            <a:r>
              <a:rPr lang="zh-CN" altLang="en-US" sz="2000" b="1" dirty="0" smtClean="0">
                <a:solidFill>
                  <a:srgbClr val="FF0000"/>
                </a:solidFill>
                <a:latin typeface="Century Gothic" panose="020B0502020202020204" pitchFamily="34" charset="0"/>
              </a:rPr>
              <a:t>性质相同</a:t>
            </a:r>
            <a:r>
              <a:rPr lang="zh-CN" altLang="en-US" sz="2000" b="1" dirty="0" smtClean="0">
                <a:solidFill>
                  <a:srgbClr val="000000"/>
                </a:solidFill>
                <a:latin typeface="Century Gothic" panose="020B0502020202020204" pitchFamily="34" charset="0"/>
              </a:rPr>
              <a:t>的</a:t>
            </a:r>
            <a:r>
              <a:rPr lang="zh-CN" altLang="en-US" sz="2000" b="1" dirty="0" smtClean="0">
                <a:solidFill>
                  <a:srgbClr val="FF0000"/>
                </a:solidFill>
                <a:latin typeface="Century Gothic" panose="020B0502020202020204" pitchFamily="34" charset="0"/>
              </a:rPr>
              <a:t>数据</a:t>
            </a:r>
            <a:r>
              <a:rPr lang="zh-CN" altLang="en-US" sz="2000" b="1" dirty="0">
                <a:solidFill>
                  <a:srgbClr val="FF0000"/>
                </a:solidFill>
                <a:latin typeface="Century Gothic" panose="020B0502020202020204" pitchFamily="34" charset="0"/>
              </a:rPr>
              <a:t>元素的集合</a:t>
            </a:r>
            <a:r>
              <a:rPr lang="zh-CN" altLang="en-US" sz="2000" b="1" dirty="0">
                <a:solidFill>
                  <a:srgbClr val="000000"/>
                </a:solidFill>
                <a:latin typeface="Century Gothic" panose="020B0502020202020204" pitchFamily="34" charset="0"/>
              </a:rPr>
              <a:t>。</a:t>
            </a:r>
            <a:endParaRPr lang="en-US" altLang="zh-CN" sz="2000" b="1" dirty="0">
              <a:solidFill>
                <a:srgbClr val="000000"/>
              </a:solidFill>
              <a:latin typeface="Century Gothic" panose="020B0502020202020204" pitchFamily="34" charset="0"/>
            </a:endParaRPr>
          </a:p>
          <a:p>
            <a:pPr lvl="1" algn="just">
              <a:lnSpc>
                <a:spcPct val="110000"/>
              </a:lnSpc>
              <a:spcBef>
                <a:spcPts val="600"/>
              </a:spcBef>
              <a:buClr>
                <a:srgbClr val="C00000"/>
              </a:buClr>
              <a:buFont typeface="Wingdings" panose="05000000000000000000" pitchFamily="2" charset="2"/>
              <a:buChar char="Ø"/>
            </a:pPr>
            <a:r>
              <a:rPr lang="zh-CN" altLang="en-US" sz="2000" b="1" dirty="0">
                <a:solidFill>
                  <a:srgbClr val="000000"/>
                </a:solidFill>
                <a:latin typeface="Century Gothic" panose="020B0502020202020204" pitchFamily="34" charset="0"/>
              </a:rPr>
              <a:t>数据的</a:t>
            </a:r>
            <a:r>
              <a:rPr lang="zh-CN" altLang="en-US" sz="2000" b="1" dirty="0">
                <a:solidFill>
                  <a:srgbClr val="FF0000"/>
                </a:solidFill>
                <a:latin typeface="Century Gothic" panose="020B0502020202020204" pitchFamily="34" charset="0"/>
              </a:rPr>
              <a:t>逻辑结构</a:t>
            </a:r>
            <a:r>
              <a:rPr lang="zh-CN" altLang="en-US" sz="2000" b="1" dirty="0">
                <a:solidFill>
                  <a:srgbClr val="000000"/>
                </a:solidFill>
                <a:latin typeface="Century Gothic" panose="020B0502020202020204" pitchFamily="34" charset="0"/>
              </a:rPr>
              <a:t>：</a:t>
            </a:r>
            <a:r>
              <a:rPr lang="zh-CN" altLang="en-US" sz="2000" b="1" dirty="0">
                <a:solidFill>
                  <a:srgbClr val="FF0000"/>
                </a:solidFill>
                <a:latin typeface="Century Gothic" panose="020B0502020202020204" pitchFamily="34" charset="0"/>
              </a:rPr>
              <a:t>线性、树、图</a:t>
            </a:r>
            <a:r>
              <a:rPr lang="en-US" altLang="zh-CN" sz="2000" b="1" dirty="0">
                <a:solidFill>
                  <a:srgbClr val="000000"/>
                </a:solidFill>
                <a:latin typeface="Century Gothic" panose="020B0502020202020204" pitchFamily="34" charset="0"/>
              </a:rPr>
              <a:t>……</a:t>
            </a:r>
            <a:endParaRPr lang="en-US" altLang="zh-CN" sz="2000" b="1" dirty="0">
              <a:solidFill>
                <a:srgbClr val="000000"/>
              </a:solidFill>
              <a:latin typeface="Century Gothic" panose="020B0502020202020204" pitchFamily="34" charset="0"/>
            </a:endParaRPr>
          </a:p>
          <a:p>
            <a:pPr lvl="1" algn="just">
              <a:lnSpc>
                <a:spcPct val="110000"/>
              </a:lnSpc>
              <a:spcBef>
                <a:spcPts val="600"/>
              </a:spcBef>
              <a:buClr>
                <a:srgbClr val="C00000"/>
              </a:buClr>
              <a:buFont typeface="Wingdings" panose="05000000000000000000" pitchFamily="2" charset="2"/>
              <a:buChar char="Ø"/>
            </a:pPr>
            <a:r>
              <a:rPr lang="zh-CN" altLang="en-US" sz="2000" b="1" dirty="0">
                <a:solidFill>
                  <a:srgbClr val="000000"/>
                </a:solidFill>
                <a:latin typeface="Century Gothic" panose="020B0502020202020204" pitchFamily="34" charset="0"/>
              </a:rPr>
              <a:t>数据的</a:t>
            </a:r>
            <a:r>
              <a:rPr lang="zh-CN" altLang="en-US" sz="2000" b="1" dirty="0">
                <a:solidFill>
                  <a:srgbClr val="0000FF"/>
                </a:solidFill>
                <a:latin typeface="Century Gothic" panose="020B0502020202020204" pitchFamily="34" charset="0"/>
              </a:rPr>
              <a:t>存储结构</a:t>
            </a:r>
            <a:r>
              <a:rPr lang="zh-CN" altLang="en-US" sz="2000" b="1" dirty="0">
                <a:solidFill>
                  <a:srgbClr val="000000"/>
                </a:solidFill>
                <a:latin typeface="Century Gothic" panose="020B0502020202020204" pitchFamily="34" charset="0"/>
              </a:rPr>
              <a:t>：</a:t>
            </a:r>
            <a:r>
              <a:rPr lang="zh-CN" altLang="en-US" sz="2000" b="1" dirty="0">
                <a:solidFill>
                  <a:srgbClr val="0000FF"/>
                </a:solidFill>
                <a:latin typeface="Century Gothic" panose="020B0502020202020204" pitchFamily="34" charset="0"/>
              </a:rPr>
              <a:t>顺序结构、链式结构</a:t>
            </a:r>
            <a:r>
              <a:rPr lang="en-US" altLang="zh-CN" sz="2000" b="1" dirty="0">
                <a:solidFill>
                  <a:srgbClr val="000000"/>
                </a:solidFill>
                <a:latin typeface="Century Gothic" panose="020B0502020202020204" pitchFamily="34" charset="0"/>
              </a:rPr>
              <a:t>……</a:t>
            </a:r>
            <a:endParaRPr lang="zh-CN" altLang="en-US" sz="2000" b="1" dirty="0">
              <a:solidFill>
                <a:srgbClr val="000000"/>
              </a:solidFill>
              <a:latin typeface="Century Gothic" panose="020B050202020202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0055" y="2339161"/>
            <a:ext cx="8461238" cy="3661589"/>
            <a:chOff x="304800" y="1752600"/>
            <a:chExt cx="8607425" cy="4362450"/>
          </a:xfrm>
        </p:grpSpPr>
        <p:sp>
          <p:nvSpPr>
            <p:cNvPr id="3" name="Freeform 4"/>
            <p:cNvSpPr/>
            <p:nvPr/>
          </p:nvSpPr>
          <p:spPr bwMode="gray">
            <a:xfrm flipV="1">
              <a:off x="1208088" y="3938588"/>
              <a:ext cx="1608137" cy="1876425"/>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gradFill rotWithShape="1">
              <a:gsLst>
                <a:gs pos="0">
                  <a:srgbClr val="DDDDDD"/>
                </a:gs>
                <a:gs pos="100000">
                  <a:srgbClr val="DDDDDD">
                    <a:gamma/>
                    <a:shade val="0"/>
                    <a:invGamma/>
                    <a:alpha val="30000"/>
                  </a:srgbClr>
                </a:gs>
              </a:gsLst>
              <a:lin ang="0" scaled="1"/>
            </a:gradFill>
            <a:ln w="9525" cap="flat" cmpd="sng">
              <a:noFill/>
              <a:prstDash val="solid"/>
              <a:round/>
              <a:headEnd type="none" w="med" len="med"/>
              <a:tailEnd type="none" w="med" len="med"/>
            </a:ln>
            <a:effectLst/>
          </p:spPr>
          <p:txBody>
            <a:bodyPr wrap="none" anchor="ctr"/>
            <a:lstStyle/>
            <a:p>
              <a:endParaRPr lang="zh-CN" altLang="en-US" sz="2100"/>
            </a:p>
          </p:txBody>
        </p:sp>
        <p:sp>
          <p:nvSpPr>
            <p:cNvPr id="4" name="Freeform 5"/>
            <p:cNvSpPr/>
            <p:nvPr/>
          </p:nvSpPr>
          <p:spPr bwMode="gray">
            <a:xfrm rot="16200000">
              <a:off x="1631950" y="3006725"/>
              <a:ext cx="477838" cy="1912938"/>
            </a:xfrm>
            <a:custGeom>
              <a:avLst/>
              <a:gdLst/>
              <a:ahLst/>
              <a:cxnLst>
                <a:cxn ang="0">
                  <a:pos x="37" y="1"/>
                </a:cxn>
                <a:cxn ang="0">
                  <a:pos x="45" y="472"/>
                </a:cxn>
                <a:cxn ang="0">
                  <a:pos x="0" y="474"/>
                </a:cxn>
                <a:cxn ang="0">
                  <a:pos x="72" y="604"/>
                </a:cxn>
                <a:cxn ang="0">
                  <a:pos x="142" y="474"/>
                </a:cxn>
                <a:cxn ang="0">
                  <a:pos x="100" y="474"/>
                </a:cxn>
                <a:cxn ang="0">
                  <a:pos x="99" y="0"/>
                </a:cxn>
                <a:cxn ang="0">
                  <a:pos x="37" y="1"/>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rgbClr val="FEFFFF"/>
                </a:gs>
                <a:gs pos="100000">
                  <a:srgbClr val="FEFFFF">
                    <a:gamma/>
                    <a:shade val="0"/>
                    <a:invGamma/>
                    <a:alpha val="30000"/>
                  </a:srgbClr>
                </a:gs>
              </a:gsLst>
              <a:lin ang="5400000" scaled="1"/>
            </a:gradFill>
            <a:ln w="9525" cap="flat" cmpd="sng">
              <a:noFill/>
              <a:prstDash val="solid"/>
              <a:round/>
              <a:headEnd type="none" w="med" len="med"/>
              <a:tailEnd type="none" w="med" len="med"/>
            </a:ln>
            <a:effectLst/>
          </p:spPr>
          <p:txBody>
            <a:bodyPr wrap="none" anchor="ctr"/>
            <a:lstStyle/>
            <a:p>
              <a:endParaRPr lang="zh-CN" altLang="en-US" sz="2100"/>
            </a:p>
          </p:txBody>
        </p:sp>
        <p:sp>
          <p:nvSpPr>
            <p:cNvPr id="5" name="Freeform 6"/>
            <p:cNvSpPr/>
            <p:nvPr/>
          </p:nvSpPr>
          <p:spPr bwMode="gray">
            <a:xfrm>
              <a:off x="1196975" y="2209800"/>
              <a:ext cx="1609725" cy="1876425"/>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gradFill rotWithShape="1">
              <a:gsLst>
                <a:gs pos="0">
                  <a:srgbClr val="FEFFFF"/>
                </a:gs>
                <a:gs pos="100000">
                  <a:srgbClr val="FEFFFF">
                    <a:gamma/>
                    <a:shade val="6275"/>
                    <a:invGamma/>
                    <a:alpha val="20000"/>
                  </a:srgbClr>
                </a:gs>
              </a:gsLst>
              <a:lin ang="0" scaled="1"/>
            </a:gradFill>
            <a:ln w="9525" cap="flat" cmpd="sng">
              <a:noFill/>
              <a:prstDash val="solid"/>
              <a:round/>
              <a:headEnd type="none" w="med" len="med"/>
              <a:tailEnd type="none" w="med" len="med"/>
            </a:ln>
            <a:effectLst/>
          </p:spPr>
          <p:txBody>
            <a:bodyPr wrap="none" anchor="ctr"/>
            <a:lstStyle/>
            <a:p>
              <a:endParaRPr lang="zh-CN" altLang="en-US" sz="2100"/>
            </a:p>
          </p:txBody>
        </p:sp>
        <p:sp>
          <p:nvSpPr>
            <p:cNvPr id="6" name="AutoShape 7"/>
            <p:cNvSpPr>
              <a:spLocks noChangeArrowheads="1"/>
            </p:cNvSpPr>
            <p:nvPr/>
          </p:nvSpPr>
          <p:spPr bwMode="ltGray">
            <a:xfrm>
              <a:off x="3454400" y="3263900"/>
              <a:ext cx="5457825" cy="1304925"/>
            </a:xfrm>
            <a:prstGeom prst="roundRect">
              <a:avLst>
                <a:gd name="adj" fmla="val 11505"/>
              </a:avLst>
            </a:prstGeom>
            <a:solidFill>
              <a:schemeClr val="hlink">
                <a:alpha val="30000"/>
              </a:schemeClr>
            </a:solidFill>
            <a:ln w="6350" algn="ctr">
              <a:noFill/>
              <a:prstDash val="sysDot"/>
              <a:round/>
            </a:ln>
            <a:effectLst/>
          </p:spPr>
          <p:txBody>
            <a:bodyPr wrap="none" anchor="ctr"/>
            <a:lstStyle/>
            <a:p>
              <a:endParaRPr lang="zh-CN" altLang="en-US" sz="2100"/>
            </a:p>
          </p:txBody>
        </p:sp>
        <p:sp>
          <p:nvSpPr>
            <p:cNvPr id="7" name="AutoShape 8"/>
            <p:cNvSpPr>
              <a:spLocks noChangeArrowheads="1"/>
            </p:cNvSpPr>
            <p:nvPr/>
          </p:nvSpPr>
          <p:spPr bwMode="gray">
            <a:xfrm>
              <a:off x="4424363" y="3709988"/>
              <a:ext cx="376237" cy="344487"/>
            </a:xfrm>
            <a:prstGeom prst="rightArrow">
              <a:avLst>
                <a:gd name="adj1" fmla="val 50000"/>
                <a:gd name="adj2" fmla="val 45507"/>
              </a:avLst>
            </a:prstGeom>
            <a:solidFill>
              <a:schemeClr val="tx1"/>
            </a:solidFill>
            <a:ln w="9525">
              <a:noFill/>
              <a:miter lim="800000"/>
            </a:ln>
            <a:effectLst/>
          </p:spPr>
          <p:txBody>
            <a:bodyPr wrap="none" anchor="ctr"/>
            <a:lstStyle/>
            <a:p>
              <a:endParaRPr lang="zh-CN" altLang="en-US" sz="2100"/>
            </a:p>
          </p:txBody>
        </p:sp>
        <p:sp>
          <p:nvSpPr>
            <p:cNvPr id="8" name="AutoShape 9"/>
            <p:cNvSpPr>
              <a:spLocks noChangeArrowheads="1"/>
            </p:cNvSpPr>
            <p:nvPr/>
          </p:nvSpPr>
          <p:spPr bwMode="ltGray">
            <a:xfrm>
              <a:off x="3481388" y="4800600"/>
              <a:ext cx="5422900" cy="1314450"/>
            </a:xfrm>
            <a:prstGeom prst="roundRect">
              <a:avLst>
                <a:gd name="adj" fmla="val 11505"/>
              </a:avLst>
            </a:prstGeom>
            <a:solidFill>
              <a:schemeClr val="accent2">
                <a:alpha val="30000"/>
              </a:schemeClr>
            </a:solidFill>
            <a:ln w="6350" algn="ctr">
              <a:noFill/>
              <a:prstDash val="sysDot"/>
              <a:round/>
            </a:ln>
            <a:effectLst/>
          </p:spPr>
          <p:txBody>
            <a:bodyPr wrap="none" anchor="ctr"/>
            <a:lstStyle/>
            <a:p>
              <a:endParaRPr lang="zh-CN" altLang="en-US" sz="2100"/>
            </a:p>
          </p:txBody>
        </p:sp>
        <p:sp>
          <p:nvSpPr>
            <p:cNvPr id="9" name="AutoShape 10"/>
            <p:cNvSpPr>
              <a:spLocks noChangeArrowheads="1"/>
            </p:cNvSpPr>
            <p:nvPr/>
          </p:nvSpPr>
          <p:spPr bwMode="gray">
            <a:xfrm>
              <a:off x="4397375" y="5251450"/>
              <a:ext cx="376238" cy="347663"/>
            </a:xfrm>
            <a:prstGeom prst="rightArrow">
              <a:avLst>
                <a:gd name="adj1" fmla="val 50000"/>
                <a:gd name="adj2" fmla="val 45091"/>
              </a:avLst>
            </a:prstGeom>
            <a:solidFill>
              <a:schemeClr val="tx1"/>
            </a:solidFill>
            <a:ln w="9525">
              <a:noFill/>
              <a:miter lim="800000"/>
            </a:ln>
            <a:effectLst/>
          </p:spPr>
          <p:txBody>
            <a:bodyPr wrap="none" anchor="ctr"/>
            <a:lstStyle/>
            <a:p>
              <a:endParaRPr lang="zh-CN" altLang="en-US" sz="2100"/>
            </a:p>
          </p:txBody>
        </p:sp>
        <p:sp>
          <p:nvSpPr>
            <p:cNvPr id="10" name="AutoShape 11"/>
            <p:cNvSpPr>
              <a:spLocks noChangeArrowheads="1"/>
            </p:cNvSpPr>
            <p:nvPr/>
          </p:nvSpPr>
          <p:spPr bwMode="ltGray">
            <a:xfrm>
              <a:off x="3454400" y="1768475"/>
              <a:ext cx="5457825" cy="1304925"/>
            </a:xfrm>
            <a:prstGeom prst="roundRect">
              <a:avLst>
                <a:gd name="adj" fmla="val 11505"/>
              </a:avLst>
            </a:prstGeom>
            <a:solidFill>
              <a:schemeClr val="folHlink">
                <a:alpha val="30000"/>
              </a:schemeClr>
            </a:solidFill>
            <a:ln w="6350" algn="ctr">
              <a:noFill/>
              <a:prstDash val="sysDot"/>
              <a:round/>
            </a:ln>
            <a:effectLst/>
          </p:spPr>
          <p:txBody>
            <a:bodyPr wrap="none" anchor="ctr"/>
            <a:lstStyle/>
            <a:p>
              <a:endParaRPr lang="zh-CN" altLang="en-US" sz="2100"/>
            </a:p>
          </p:txBody>
        </p:sp>
        <p:sp>
          <p:nvSpPr>
            <p:cNvPr id="11" name="AutoShape 12"/>
            <p:cNvSpPr>
              <a:spLocks noChangeArrowheads="1"/>
            </p:cNvSpPr>
            <p:nvPr/>
          </p:nvSpPr>
          <p:spPr bwMode="gray">
            <a:xfrm>
              <a:off x="4405313" y="2214563"/>
              <a:ext cx="376237" cy="344487"/>
            </a:xfrm>
            <a:prstGeom prst="rightArrow">
              <a:avLst>
                <a:gd name="adj1" fmla="val 50000"/>
                <a:gd name="adj2" fmla="val 45507"/>
              </a:avLst>
            </a:prstGeom>
            <a:solidFill>
              <a:schemeClr val="tx1"/>
            </a:solidFill>
            <a:ln w="9525">
              <a:noFill/>
              <a:miter lim="800000"/>
            </a:ln>
            <a:effectLst/>
          </p:spPr>
          <p:txBody>
            <a:bodyPr wrap="none" anchor="ctr"/>
            <a:lstStyle/>
            <a:p>
              <a:endParaRPr lang="zh-CN" altLang="en-US" sz="2100"/>
            </a:p>
          </p:txBody>
        </p:sp>
        <p:sp>
          <p:nvSpPr>
            <p:cNvPr id="12" name="AutoShape 13"/>
            <p:cNvSpPr>
              <a:spLocks noChangeArrowheads="1"/>
            </p:cNvSpPr>
            <p:nvPr/>
          </p:nvSpPr>
          <p:spPr bwMode="ltGray">
            <a:xfrm>
              <a:off x="2871788" y="1752600"/>
              <a:ext cx="1628775" cy="1298575"/>
            </a:xfrm>
            <a:prstGeom prst="roundRect">
              <a:avLst>
                <a:gd name="adj" fmla="val 11921"/>
              </a:avLst>
            </a:prstGeom>
            <a:gradFill rotWithShape="1">
              <a:gsLst>
                <a:gs pos="0">
                  <a:schemeClr val="folHlink"/>
                </a:gs>
                <a:gs pos="100000">
                  <a:schemeClr val="folHlink">
                    <a:gamma/>
                    <a:shade val="69804"/>
                    <a:invGamma/>
                  </a:schemeClr>
                </a:gs>
              </a:gsLst>
              <a:lin ang="5400000" scaled="1"/>
            </a:gradFill>
            <a:ln w="25400">
              <a:solidFill>
                <a:srgbClr val="FEFFFF"/>
              </a:solidFill>
              <a:round/>
            </a:ln>
            <a:effectLst>
              <a:outerShdw dist="53882" dir="2700000" algn="ctr" rotWithShape="0">
                <a:srgbClr val="000000">
                  <a:alpha val="50000"/>
                </a:srgbClr>
              </a:outerShdw>
            </a:effectLst>
          </p:spPr>
          <p:txBody>
            <a:bodyPr wrap="none" anchor="ctr"/>
            <a:lstStyle/>
            <a:p>
              <a:endParaRPr lang="zh-CN" altLang="en-US" sz="2100"/>
            </a:p>
          </p:txBody>
        </p:sp>
        <p:sp>
          <p:nvSpPr>
            <p:cNvPr id="13" name="Freeform 14"/>
            <p:cNvSpPr/>
            <p:nvPr/>
          </p:nvSpPr>
          <p:spPr bwMode="gray">
            <a:xfrm>
              <a:off x="2935288" y="1817688"/>
              <a:ext cx="811212" cy="64928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folHlink">
                    <a:gamma/>
                    <a:tint val="48627"/>
                    <a:invGamma/>
                  </a:schemeClr>
                </a:gs>
                <a:gs pos="50000">
                  <a:schemeClr val="folHlink">
                    <a:alpha val="0"/>
                  </a:schemeClr>
                </a:gs>
                <a:gs pos="100000">
                  <a:schemeClr val="folHlink">
                    <a:gamma/>
                    <a:tint val="48627"/>
                    <a:invGamma/>
                  </a:schemeClr>
                </a:gs>
              </a:gsLst>
              <a:lin ang="2700000" scaled="1"/>
            </a:gradFill>
            <a:ln w="0">
              <a:noFill/>
              <a:prstDash val="solid"/>
              <a:round/>
            </a:ln>
          </p:spPr>
          <p:txBody>
            <a:bodyPr/>
            <a:lstStyle/>
            <a:p>
              <a:endParaRPr lang="zh-CN" altLang="en-US" sz="2100"/>
            </a:p>
          </p:txBody>
        </p:sp>
        <p:sp>
          <p:nvSpPr>
            <p:cNvPr id="14" name="AutoShape 15"/>
            <p:cNvSpPr>
              <a:spLocks noChangeArrowheads="1"/>
            </p:cNvSpPr>
            <p:nvPr/>
          </p:nvSpPr>
          <p:spPr bwMode="ltGray">
            <a:xfrm>
              <a:off x="2884488" y="3254375"/>
              <a:ext cx="1628775" cy="1298575"/>
            </a:xfrm>
            <a:prstGeom prst="roundRect">
              <a:avLst>
                <a:gd name="adj" fmla="val 11921"/>
              </a:avLst>
            </a:prstGeom>
            <a:gradFill rotWithShape="1">
              <a:gsLst>
                <a:gs pos="0">
                  <a:schemeClr val="hlink"/>
                </a:gs>
                <a:gs pos="100000">
                  <a:schemeClr val="hlink">
                    <a:gamma/>
                    <a:shade val="69804"/>
                    <a:invGamma/>
                  </a:schemeClr>
                </a:gs>
              </a:gsLst>
              <a:lin ang="5400000" scaled="1"/>
            </a:gradFill>
            <a:ln w="25400">
              <a:solidFill>
                <a:srgbClr val="FEFFFF"/>
              </a:solidFill>
              <a:round/>
            </a:ln>
            <a:effectLst>
              <a:outerShdw dist="53882" dir="2700000" algn="ctr" rotWithShape="0">
                <a:srgbClr val="000000">
                  <a:alpha val="50000"/>
                </a:srgbClr>
              </a:outerShdw>
            </a:effectLst>
          </p:spPr>
          <p:txBody>
            <a:bodyPr wrap="none" anchor="ctr"/>
            <a:lstStyle/>
            <a:p>
              <a:endParaRPr lang="zh-CN" altLang="en-US" sz="2100"/>
            </a:p>
          </p:txBody>
        </p:sp>
        <p:sp>
          <p:nvSpPr>
            <p:cNvPr id="15" name="Freeform 16"/>
            <p:cNvSpPr/>
            <p:nvPr/>
          </p:nvSpPr>
          <p:spPr bwMode="gray">
            <a:xfrm>
              <a:off x="2938463" y="3319463"/>
              <a:ext cx="811212" cy="64928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8627"/>
                    <a:invGamma/>
                  </a:schemeClr>
                </a:gs>
                <a:gs pos="50000">
                  <a:schemeClr val="hlink">
                    <a:alpha val="0"/>
                  </a:schemeClr>
                </a:gs>
                <a:gs pos="100000">
                  <a:schemeClr val="hlink">
                    <a:gamma/>
                    <a:tint val="48627"/>
                    <a:invGamma/>
                  </a:schemeClr>
                </a:gs>
              </a:gsLst>
              <a:lin ang="2700000" scaled="1"/>
            </a:gradFill>
            <a:ln w="0">
              <a:noFill/>
              <a:prstDash val="solid"/>
              <a:round/>
            </a:ln>
          </p:spPr>
          <p:txBody>
            <a:bodyPr/>
            <a:lstStyle/>
            <a:p>
              <a:endParaRPr lang="zh-CN" altLang="en-US" sz="2100"/>
            </a:p>
          </p:txBody>
        </p:sp>
        <p:sp>
          <p:nvSpPr>
            <p:cNvPr id="16" name="AutoShape 17"/>
            <p:cNvSpPr>
              <a:spLocks noChangeArrowheads="1"/>
            </p:cNvSpPr>
            <p:nvPr/>
          </p:nvSpPr>
          <p:spPr bwMode="ltGray">
            <a:xfrm>
              <a:off x="2865438" y="4776788"/>
              <a:ext cx="1628775" cy="1298575"/>
            </a:xfrm>
            <a:prstGeom prst="roundRect">
              <a:avLst>
                <a:gd name="adj" fmla="val 11921"/>
              </a:avLst>
            </a:prstGeom>
            <a:gradFill rotWithShape="1">
              <a:gsLst>
                <a:gs pos="0">
                  <a:schemeClr val="accent2"/>
                </a:gs>
                <a:gs pos="100000">
                  <a:schemeClr val="accent2">
                    <a:gamma/>
                    <a:shade val="69804"/>
                    <a:invGamma/>
                  </a:schemeClr>
                </a:gs>
              </a:gsLst>
              <a:lin ang="5400000" scaled="1"/>
            </a:gradFill>
            <a:ln w="25400">
              <a:solidFill>
                <a:srgbClr val="FEFFFF"/>
              </a:solidFill>
              <a:round/>
            </a:ln>
            <a:effectLst>
              <a:outerShdw dist="53882" dir="2700000" algn="ctr" rotWithShape="0">
                <a:srgbClr val="000000">
                  <a:alpha val="50000"/>
                </a:srgbClr>
              </a:outerShdw>
            </a:effectLst>
          </p:spPr>
          <p:txBody>
            <a:bodyPr wrap="none" anchor="ctr"/>
            <a:lstStyle/>
            <a:p>
              <a:endParaRPr lang="zh-CN" altLang="en-US" sz="2100"/>
            </a:p>
          </p:txBody>
        </p:sp>
        <p:sp>
          <p:nvSpPr>
            <p:cNvPr id="17" name="Freeform 18"/>
            <p:cNvSpPr/>
            <p:nvPr/>
          </p:nvSpPr>
          <p:spPr bwMode="gray">
            <a:xfrm>
              <a:off x="2919413" y="4832350"/>
              <a:ext cx="811212" cy="64928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gamma/>
                    <a:tint val="48627"/>
                    <a:invGamma/>
                  </a:schemeClr>
                </a:gs>
                <a:gs pos="50000">
                  <a:schemeClr val="accent2">
                    <a:alpha val="0"/>
                  </a:schemeClr>
                </a:gs>
                <a:gs pos="100000">
                  <a:schemeClr val="accent2">
                    <a:gamma/>
                    <a:tint val="48627"/>
                    <a:invGamma/>
                  </a:schemeClr>
                </a:gs>
              </a:gsLst>
              <a:lin ang="2700000" scaled="1"/>
            </a:gradFill>
            <a:ln w="0">
              <a:noFill/>
              <a:prstDash val="solid"/>
              <a:round/>
            </a:ln>
          </p:spPr>
          <p:txBody>
            <a:bodyPr/>
            <a:lstStyle/>
            <a:p>
              <a:endParaRPr lang="zh-CN" altLang="en-US" sz="2100"/>
            </a:p>
          </p:txBody>
        </p:sp>
        <p:pic>
          <p:nvPicPr>
            <p:cNvPr id="18" name="Picture 19" descr="YG_circle001"/>
            <p:cNvPicPr>
              <a:picLocks noChangeAspect="1" noChangeArrowheads="1"/>
            </p:cNvPicPr>
            <p:nvPr/>
          </p:nvPicPr>
          <p:blipFill>
            <a:blip r:embed="rId1"/>
            <a:srcRect/>
            <a:stretch>
              <a:fillRect/>
            </a:stretch>
          </p:blipFill>
          <p:spPr bwMode="auto">
            <a:xfrm>
              <a:off x="304800" y="2928938"/>
              <a:ext cx="1882775" cy="1879600"/>
            </a:xfrm>
            <a:prstGeom prst="rect">
              <a:avLst/>
            </a:prstGeom>
            <a:noFill/>
          </p:spPr>
        </p:pic>
        <p:sp>
          <p:nvSpPr>
            <p:cNvPr id="19" name="Text Box 20"/>
            <p:cNvSpPr txBox="1">
              <a:spLocks noChangeArrowheads="1"/>
            </p:cNvSpPr>
            <p:nvPr/>
          </p:nvSpPr>
          <p:spPr bwMode="black">
            <a:xfrm>
              <a:off x="4830763" y="1981200"/>
              <a:ext cx="4081462" cy="880051"/>
            </a:xfrm>
            <a:prstGeom prst="rect">
              <a:avLst/>
            </a:prstGeom>
            <a:noFill/>
            <a:ln w="9525" algn="ctr">
              <a:noFill/>
              <a:miter lim="800000"/>
            </a:ln>
            <a:effectLst/>
          </p:spPr>
          <p:txBody>
            <a:bodyPr wrap="square">
              <a:spAutoFit/>
            </a:bodyPr>
            <a:lstStyle/>
            <a:p>
              <a:pPr eaLnBrk="0" hangingPunct="0"/>
              <a:r>
                <a:rPr lang="zh-CN" altLang="en-US" sz="2100" b="1" dirty="0">
                  <a:solidFill>
                    <a:srgbClr val="000000"/>
                  </a:solidFill>
                  <a:ea typeface="宋体" panose="02010600030101010101" pitchFamily="2" charset="-122"/>
                </a:rPr>
                <a:t>问题的抽象：基本构成（元素），以及它们之间的关系。</a:t>
              </a:r>
              <a:endParaRPr lang="en-US" altLang="zh-CN" sz="2100" dirty="0">
                <a:solidFill>
                  <a:srgbClr val="000000"/>
                </a:solidFill>
                <a:ea typeface="宋体" panose="02010600030101010101" pitchFamily="2" charset="-122"/>
              </a:endParaRPr>
            </a:p>
          </p:txBody>
        </p:sp>
        <p:sp>
          <p:nvSpPr>
            <p:cNvPr id="20" name="Text Box 21"/>
            <p:cNvSpPr txBox="1">
              <a:spLocks noChangeArrowheads="1"/>
            </p:cNvSpPr>
            <p:nvPr/>
          </p:nvSpPr>
          <p:spPr bwMode="black">
            <a:xfrm>
              <a:off x="4830763" y="3476625"/>
              <a:ext cx="4081462" cy="880051"/>
            </a:xfrm>
            <a:prstGeom prst="rect">
              <a:avLst/>
            </a:prstGeom>
            <a:noFill/>
            <a:ln w="9525" algn="ctr">
              <a:noFill/>
              <a:miter lim="800000"/>
            </a:ln>
            <a:effectLst/>
          </p:spPr>
          <p:txBody>
            <a:bodyPr wrap="square">
              <a:spAutoFit/>
            </a:bodyPr>
            <a:lstStyle/>
            <a:p>
              <a:pPr eaLnBrk="0" hangingPunct="0"/>
              <a:r>
                <a:rPr lang="zh-CN" altLang="en-US" sz="2100" b="1" dirty="0">
                  <a:solidFill>
                    <a:srgbClr val="000000"/>
                  </a:solidFill>
                  <a:ea typeface="宋体" panose="02010600030101010101" pitchFamily="2" charset="-122"/>
                </a:rPr>
                <a:t>逻辑结构在计算机中的存储：存储元素以及元素之间的关系。</a:t>
              </a:r>
              <a:endParaRPr lang="en-US" altLang="zh-CN" sz="2100" dirty="0">
                <a:solidFill>
                  <a:srgbClr val="000000"/>
                </a:solidFill>
                <a:ea typeface="宋体" panose="02010600030101010101" pitchFamily="2" charset="-122"/>
              </a:endParaRPr>
            </a:p>
          </p:txBody>
        </p:sp>
        <p:sp>
          <p:nvSpPr>
            <p:cNvPr id="21" name="Text Box 22"/>
            <p:cNvSpPr txBox="1">
              <a:spLocks noChangeArrowheads="1"/>
            </p:cNvSpPr>
            <p:nvPr/>
          </p:nvSpPr>
          <p:spPr bwMode="black">
            <a:xfrm>
              <a:off x="4798220" y="5224061"/>
              <a:ext cx="4081462" cy="495028"/>
            </a:xfrm>
            <a:prstGeom prst="rect">
              <a:avLst/>
            </a:prstGeom>
            <a:noFill/>
            <a:ln w="9525" algn="ctr">
              <a:noFill/>
              <a:miter lim="800000"/>
            </a:ln>
            <a:effectLst/>
          </p:spPr>
          <p:txBody>
            <a:bodyPr wrap="square">
              <a:spAutoFit/>
            </a:bodyPr>
            <a:lstStyle/>
            <a:p>
              <a:pPr eaLnBrk="0" hangingPunct="0"/>
              <a:r>
                <a:rPr lang="zh-CN" altLang="en-US" sz="2100" b="1" dirty="0">
                  <a:solidFill>
                    <a:srgbClr val="000000"/>
                  </a:solidFill>
                  <a:ea typeface="宋体" panose="02010600030101010101" pitchFamily="2" charset="-122"/>
                </a:rPr>
                <a:t>如何解决问题，满足管理需求。</a:t>
              </a:r>
              <a:endParaRPr lang="en-US" altLang="zh-CN" sz="2100" dirty="0">
                <a:solidFill>
                  <a:srgbClr val="000000"/>
                </a:solidFill>
                <a:ea typeface="宋体" panose="02010600030101010101" pitchFamily="2" charset="-122"/>
              </a:endParaRPr>
            </a:p>
          </p:txBody>
        </p:sp>
        <p:sp>
          <p:nvSpPr>
            <p:cNvPr id="22" name="Text Box 23"/>
            <p:cNvSpPr txBox="1">
              <a:spLocks noChangeArrowheads="1"/>
            </p:cNvSpPr>
            <p:nvPr/>
          </p:nvSpPr>
          <p:spPr bwMode="gray">
            <a:xfrm>
              <a:off x="462609" y="3405157"/>
              <a:ext cx="1573212" cy="880051"/>
            </a:xfrm>
            <a:prstGeom prst="rect">
              <a:avLst/>
            </a:prstGeom>
            <a:noFill/>
            <a:ln w="9525" algn="ctr">
              <a:noFill/>
              <a:miter lim="800000"/>
            </a:ln>
            <a:effectLst/>
          </p:spPr>
          <p:txBody>
            <a:bodyPr>
              <a:spAutoFit/>
            </a:bodyPr>
            <a:lstStyle/>
            <a:p>
              <a:pPr algn="ctr" eaLnBrk="0" hangingPunct="0"/>
              <a:r>
                <a:rPr lang="zh-CN" altLang="en-US" sz="2100" b="1" dirty="0">
                  <a:solidFill>
                    <a:srgbClr val="080808"/>
                  </a:solidFill>
                  <a:ea typeface="宋体" panose="02010600030101010101" pitchFamily="2" charset="-122"/>
                </a:rPr>
                <a:t>研究</a:t>
              </a:r>
              <a:endParaRPr lang="en-US" altLang="zh-CN" sz="2100" b="1" dirty="0">
                <a:solidFill>
                  <a:srgbClr val="080808"/>
                </a:solidFill>
                <a:ea typeface="宋体" panose="02010600030101010101" pitchFamily="2" charset="-122"/>
              </a:endParaRPr>
            </a:p>
            <a:p>
              <a:pPr algn="ctr" eaLnBrk="0" hangingPunct="0"/>
              <a:r>
                <a:rPr lang="zh-CN" altLang="en-US" sz="2100" b="1" dirty="0">
                  <a:solidFill>
                    <a:srgbClr val="080808"/>
                  </a:solidFill>
                  <a:ea typeface="宋体" panose="02010600030101010101" pitchFamily="2" charset="-122"/>
                </a:rPr>
                <a:t>三个问题</a:t>
              </a:r>
              <a:endParaRPr lang="en-US" altLang="zh-CN" sz="2100" b="1" dirty="0">
                <a:solidFill>
                  <a:srgbClr val="080808"/>
                </a:solidFill>
                <a:ea typeface="宋体" panose="02010600030101010101" pitchFamily="2" charset="-122"/>
              </a:endParaRPr>
            </a:p>
          </p:txBody>
        </p:sp>
        <p:sp>
          <p:nvSpPr>
            <p:cNvPr id="23" name="Text Box 24"/>
            <p:cNvSpPr txBox="1">
              <a:spLocks noChangeArrowheads="1"/>
            </p:cNvSpPr>
            <p:nvPr/>
          </p:nvSpPr>
          <p:spPr bwMode="black">
            <a:xfrm>
              <a:off x="2843212" y="2178569"/>
              <a:ext cx="1673225" cy="495028"/>
            </a:xfrm>
            <a:prstGeom prst="rect">
              <a:avLst/>
            </a:prstGeom>
            <a:noFill/>
            <a:ln w="9525" algn="ctr">
              <a:noFill/>
              <a:miter lim="800000"/>
            </a:ln>
            <a:effectLst/>
          </p:spPr>
          <p:txBody>
            <a:bodyPr>
              <a:spAutoFit/>
            </a:bodyPr>
            <a:lstStyle/>
            <a:p>
              <a:pPr algn="ctr">
                <a:spcBef>
                  <a:spcPct val="50000"/>
                </a:spcBef>
              </a:pPr>
              <a:r>
                <a:rPr lang="en-US" altLang="zh-CN" sz="2100" b="1" dirty="0">
                  <a:ea typeface="宋体" panose="02010600030101010101" pitchFamily="2" charset="-122"/>
                </a:rPr>
                <a:t> </a:t>
              </a:r>
              <a:r>
                <a:rPr lang="zh-CN" altLang="en-US" sz="2100" b="1" dirty="0">
                  <a:solidFill>
                    <a:schemeClr val="bg1"/>
                  </a:solidFill>
                  <a:ea typeface="宋体" panose="02010600030101010101" pitchFamily="2" charset="-122"/>
                </a:rPr>
                <a:t>逻辑结构</a:t>
              </a:r>
              <a:endParaRPr lang="en-US" altLang="zh-CN" sz="2100" b="1" dirty="0">
                <a:solidFill>
                  <a:schemeClr val="bg1"/>
                </a:solidFill>
                <a:ea typeface="宋体" panose="02010600030101010101" pitchFamily="2" charset="-122"/>
              </a:endParaRPr>
            </a:p>
          </p:txBody>
        </p:sp>
        <p:sp>
          <p:nvSpPr>
            <p:cNvPr id="24" name="Text Box 25"/>
            <p:cNvSpPr txBox="1">
              <a:spLocks noChangeArrowheads="1"/>
            </p:cNvSpPr>
            <p:nvPr/>
          </p:nvSpPr>
          <p:spPr bwMode="black">
            <a:xfrm>
              <a:off x="2852442" y="3707719"/>
              <a:ext cx="1673225" cy="495028"/>
            </a:xfrm>
            <a:prstGeom prst="rect">
              <a:avLst/>
            </a:prstGeom>
            <a:noFill/>
            <a:ln w="9525" algn="ctr">
              <a:noFill/>
              <a:miter lim="800000"/>
            </a:ln>
            <a:effectLst/>
          </p:spPr>
          <p:txBody>
            <a:bodyPr>
              <a:spAutoFit/>
            </a:bodyPr>
            <a:lstStyle/>
            <a:p>
              <a:pPr algn="ctr">
                <a:spcBef>
                  <a:spcPct val="50000"/>
                </a:spcBef>
              </a:pPr>
              <a:r>
                <a:rPr lang="en-US" altLang="zh-CN" sz="2100" b="1" dirty="0">
                  <a:ea typeface="宋体" panose="02010600030101010101" pitchFamily="2" charset="-122"/>
                </a:rPr>
                <a:t> </a:t>
              </a:r>
              <a:r>
                <a:rPr lang="zh-CN" altLang="en-US" sz="2100" b="1" dirty="0">
                  <a:solidFill>
                    <a:schemeClr val="bg1"/>
                  </a:solidFill>
                  <a:ea typeface="宋体" panose="02010600030101010101" pitchFamily="2" charset="-122"/>
                </a:rPr>
                <a:t>存储结构</a:t>
              </a:r>
              <a:endParaRPr lang="en-US" altLang="zh-CN" sz="2100" b="1" dirty="0">
                <a:solidFill>
                  <a:schemeClr val="bg1"/>
                </a:solidFill>
                <a:ea typeface="宋体" panose="02010600030101010101" pitchFamily="2" charset="-122"/>
              </a:endParaRPr>
            </a:p>
          </p:txBody>
        </p:sp>
        <p:sp>
          <p:nvSpPr>
            <p:cNvPr id="25" name="Text Box 26"/>
            <p:cNvSpPr txBox="1">
              <a:spLocks noChangeArrowheads="1"/>
            </p:cNvSpPr>
            <p:nvPr/>
          </p:nvSpPr>
          <p:spPr bwMode="black">
            <a:xfrm>
              <a:off x="2849563" y="5283727"/>
              <a:ext cx="1673225" cy="495028"/>
            </a:xfrm>
            <a:prstGeom prst="rect">
              <a:avLst/>
            </a:prstGeom>
            <a:noFill/>
            <a:ln w="9525" algn="ctr">
              <a:noFill/>
              <a:miter lim="800000"/>
            </a:ln>
            <a:effectLst/>
          </p:spPr>
          <p:txBody>
            <a:bodyPr>
              <a:spAutoFit/>
            </a:bodyPr>
            <a:lstStyle/>
            <a:p>
              <a:pPr algn="ctr">
                <a:spcBef>
                  <a:spcPct val="50000"/>
                </a:spcBef>
              </a:pPr>
              <a:r>
                <a:rPr lang="en-US" altLang="zh-CN" sz="2100" b="1" dirty="0">
                  <a:ea typeface="宋体" panose="02010600030101010101" pitchFamily="2" charset="-122"/>
                </a:rPr>
                <a:t> </a:t>
              </a:r>
              <a:r>
                <a:rPr lang="zh-CN" altLang="en-US" sz="2100" b="1" dirty="0">
                  <a:solidFill>
                    <a:schemeClr val="bg1"/>
                  </a:solidFill>
                  <a:ea typeface="宋体" panose="02010600030101010101" pitchFamily="2" charset="-122"/>
                </a:rPr>
                <a:t>运算</a:t>
              </a:r>
              <a:endParaRPr lang="en-US" altLang="zh-CN" sz="2100" b="1" dirty="0">
                <a:solidFill>
                  <a:schemeClr val="bg1"/>
                </a:solidFill>
                <a:ea typeface="宋体" panose="02010600030101010101" pitchFamily="2" charset="-122"/>
              </a:endParaRPr>
            </a:p>
          </p:txBody>
        </p:sp>
      </p:grpSp>
      <p:sp>
        <p:nvSpPr>
          <p:cNvPr id="26" name="AutoShape 4"/>
          <p:cNvSpPr>
            <a:spLocks noChangeArrowheads="1"/>
          </p:cNvSpPr>
          <p:nvPr/>
        </p:nvSpPr>
        <p:spPr bwMode="gray">
          <a:xfrm>
            <a:off x="160218" y="1454452"/>
            <a:ext cx="2731133" cy="498256"/>
          </a:xfrm>
          <a:prstGeom prst="roundRect">
            <a:avLst>
              <a:gd name="adj" fmla="val 50000"/>
            </a:avLst>
          </a:prstGeom>
          <a:gradFill rotWithShape="1">
            <a:gsLst>
              <a:gs pos="0">
                <a:schemeClr val="accent1">
                  <a:gamma/>
                  <a:shade val="45490"/>
                  <a:invGamma/>
                </a:schemeClr>
              </a:gs>
              <a:gs pos="50000">
                <a:schemeClr val="accent1"/>
              </a:gs>
              <a:gs pos="100000">
                <a:schemeClr val="accent1">
                  <a:gamma/>
                  <a:shade val="45490"/>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eaLnBrk="0" hangingPunct="0"/>
            <a:r>
              <a:rPr lang="zh-CN" altLang="en-US" sz="2100" b="1" dirty="0">
                <a:solidFill>
                  <a:schemeClr val="bg1"/>
                </a:solidFill>
                <a:latin typeface="仿宋_GB2312" pitchFamily="49" charset="-122"/>
                <a:ea typeface="仿宋_GB2312" pitchFamily="49" charset="-122"/>
              </a:rPr>
              <a:t>数据结构的研究内容</a:t>
            </a:r>
            <a:endParaRPr lang="en-US" altLang="zh-CN" sz="2100" dirty="0">
              <a:solidFill>
                <a:schemeClr val="bg1"/>
              </a:solidFill>
              <a:effectLst>
                <a:outerShdw blurRad="38100" dist="38100" dir="2700000" algn="tl">
                  <a:srgbClr val="000000"/>
                </a:outerShdw>
              </a:effectLst>
              <a:latin typeface="Verdana" panose="020B0604030504040204" pitchFamily="34" charset="0"/>
              <a:ea typeface="宋体" panose="02010600030101010101" pitchFamily="2" charset="-122"/>
            </a:endParaRPr>
          </a:p>
        </p:txBody>
      </p:sp>
      <p:sp>
        <p:nvSpPr>
          <p:cNvPr id="27" name="矩形 26"/>
          <p:cNvSpPr/>
          <p:nvPr/>
        </p:nvSpPr>
        <p:spPr>
          <a:xfrm>
            <a:off x="1252922" y="254128"/>
            <a:ext cx="327685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a:t>
            </a:r>
            <a:r>
              <a:rPr lang="zh-CN" altLang="en-US" sz="3200" b="1" kern="0" dirty="0">
                <a:latin typeface="黑体" panose="02010609060101010101" pitchFamily="49" charset="-122"/>
                <a:ea typeface="黑体" panose="02010609060101010101" pitchFamily="49" charset="-122"/>
              </a:rPr>
              <a:t>数据结构概述</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4047" y="3329091"/>
            <a:ext cx="7971496" cy="2108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1475" indent="-371475">
              <a:lnSpc>
                <a:spcPct val="120000"/>
              </a:lnSpc>
              <a:buNone/>
            </a:pPr>
            <a:r>
              <a:rPr lang="zh-CN" altLang="en-US" sz="2100" b="1" dirty="0"/>
              <a:t>数据的逻辑结构是指反映数据元素之间逻辑关系的数据结构。</a:t>
            </a:r>
            <a:endParaRPr lang="zh-CN" altLang="en-US" sz="2100" b="1" dirty="0"/>
          </a:p>
          <a:p>
            <a:pPr marL="371475" indent="-371475">
              <a:lnSpc>
                <a:spcPct val="120000"/>
              </a:lnSpc>
              <a:buNone/>
            </a:pPr>
            <a:r>
              <a:rPr lang="zh-CN" altLang="en-US" sz="2100" b="1" dirty="0">
                <a:solidFill>
                  <a:srgbClr val="0066FF"/>
                </a:solidFill>
              </a:rPr>
              <a:t>数据的逻辑结构包含：</a:t>
            </a:r>
            <a:endParaRPr lang="en-US" altLang="zh-CN" sz="2100" b="1" dirty="0">
              <a:solidFill>
                <a:srgbClr val="0066FF"/>
              </a:solidFill>
            </a:endParaRPr>
          </a:p>
          <a:p>
            <a:pPr marL="371475" indent="-371475">
              <a:lnSpc>
                <a:spcPct val="120000"/>
              </a:lnSpc>
              <a:buNone/>
            </a:pPr>
            <a:r>
              <a:rPr lang="zh-CN" altLang="en-US" sz="2100" b="1" dirty="0">
                <a:solidFill>
                  <a:srgbClr val="0066FF"/>
                </a:solidFill>
              </a:rPr>
              <a:t>（</a:t>
            </a:r>
            <a:r>
              <a:rPr lang="en-US" altLang="zh-CN" sz="2100" b="1" dirty="0">
                <a:solidFill>
                  <a:srgbClr val="0066FF"/>
                </a:solidFill>
              </a:rPr>
              <a:t>1</a:t>
            </a:r>
            <a:r>
              <a:rPr lang="zh-CN" altLang="en-US" sz="2100" b="1" dirty="0">
                <a:solidFill>
                  <a:srgbClr val="0066FF"/>
                </a:solidFill>
              </a:rPr>
              <a:t>）表示数据元素的信息；</a:t>
            </a:r>
            <a:endParaRPr lang="zh-CN" altLang="en-US" sz="2100" b="1" dirty="0">
              <a:solidFill>
                <a:srgbClr val="0066FF"/>
              </a:solidFill>
            </a:endParaRPr>
          </a:p>
          <a:p>
            <a:pPr marL="371475" indent="-371475">
              <a:lnSpc>
                <a:spcPct val="120000"/>
              </a:lnSpc>
              <a:buNone/>
            </a:pPr>
            <a:r>
              <a:rPr lang="zh-CN" altLang="en-US" sz="2100" b="1" dirty="0">
                <a:solidFill>
                  <a:srgbClr val="0066FF"/>
                </a:solidFill>
              </a:rPr>
              <a:t>（</a:t>
            </a:r>
            <a:r>
              <a:rPr lang="en-US" altLang="zh-CN" sz="2100" b="1" dirty="0">
                <a:solidFill>
                  <a:srgbClr val="0066FF"/>
                </a:solidFill>
              </a:rPr>
              <a:t>2</a:t>
            </a:r>
            <a:r>
              <a:rPr lang="zh-CN" altLang="en-US" sz="2100" b="1" dirty="0">
                <a:solidFill>
                  <a:srgbClr val="0066FF"/>
                </a:solidFill>
              </a:rPr>
              <a:t>）表示各数据元素之间的关系。</a:t>
            </a:r>
            <a:endParaRPr lang="zh-CN" altLang="en-US" sz="2100" b="1" dirty="0">
              <a:solidFill>
                <a:srgbClr val="0066FF"/>
              </a:solidFill>
            </a:endParaRPr>
          </a:p>
          <a:p>
            <a:pPr marL="371475" indent="-371475">
              <a:buNone/>
            </a:pPr>
            <a:endParaRPr lang="en-US" altLang="zh-CN" sz="2100" b="1" dirty="0"/>
          </a:p>
        </p:txBody>
      </p:sp>
      <p:sp>
        <p:nvSpPr>
          <p:cNvPr id="6" name="AutoShape 23"/>
          <p:cNvSpPr>
            <a:spLocks noChangeArrowheads="1"/>
          </p:cNvSpPr>
          <p:nvPr/>
        </p:nvSpPr>
        <p:spPr bwMode="auto">
          <a:xfrm>
            <a:off x="295925" y="1671205"/>
            <a:ext cx="1748072" cy="515957"/>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spAutoFit/>
          </a:bodyPr>
          <a:lstStyle/>
          <a:p>
            <a:pPr algn="ctr">
              <a:buClr>
                <a:schemeClr val="hlink"/>
              </a:buClr>
              <a:buSzPct val="75000"/>
              <a:defRPr/>
            </a:pPr>
            <a:r>
              <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逻辑结构</a:t>
            </a:r>
            <a:endPar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7" name="AutoShape 4"/>
          <p:cNvSpPr>
            <a:spLocks noChangeArrowheads="1"/>
          </p:cNvSpPr>
          <p:nvPr/>
        </p:nvSpPr>
        <p:spPr bwMode="gray">
          <a:xfrm>
            <a:off x="295925" y="2343150"/>
            <a:ext cx="2551349" cy="584038"/>
          </a:xfrm>
          <a:prstGeom prst="roundRect">
            <a:avLst>
              <a:gd name="adj" fmla="val 50000"/>
            </a:avLst>
          </a:prstGeom>
          <a:gradFill rotWithShape="1">
            <a:gsLst>
              <a:gs pos="0">
                <a:schemeClr val="accent1">
                  <a:gamma/>
                  <a:shade val="45490"/>
                  <a:invGamma/>
                </a:schemeClr>
              </a:gs>
              <a:gs pos="50000">
                <a:schemeClr val="accent1"/>
              </a:gs>
              <a:gs pos="100000">
                <a:schemeClr val="accent1">
                  <a:gamma/>
                  <a:shade val="45490"/>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eaLnBrk="0" hangingPunct="0"/>
            <a:r>
              <a:rPr lang="zh-CN" altLang="en-US" sz="2100" b="1" dirty="0">
                <a:solidFill>
                  <a:schemeClr val="bg1"/>
                </a:solidFill>
                <a:latin typeface="仿宋_GB2312" pitchFamily="49" charset="-122"/>
                <a:ea typeface="仿宋_GB2312" pitchFamily="49" charset="-122"/>
              </a:rPr>
              <a:t>逻辑结构的概念</a:t>
            </a:r>
            <a:endParaRPr lang="en-US" altLang="zh-CN" sz="2100" dirty="0">
              <a:solidFill>
                <a:schemeClr val="bg1"/>
              </a:solidFill>
              <a:effectLst>
                <a:outerShdw blurRad="38100" dist="38100" dir="2700000" algn="tl">
                  <a:srgbClr val="000000"/>
                </a:outerShdw>
              </a:effectLst>
              <a:latin typeface="Verdana" panose="020B0604030504040204" pitchFamily="34" charset="0"/>
              <a:ea typeface="宋体" panose="02010600030101010101" pitchFamily="2" charset="-122"/>
            </a:endParaRPr>
          </a:p>
        </p:txBody>
      </p:sp>
      <p:sp>
        <p:nvSpPr>
          <p:cNvPr id="5" name="矩形 4"/>
          <p:cNvSpPr/>
          <p:nvPr/>
        </p:nvSpPr>
        <p:spPr>
          <a:xfrm>
            <a:off x="1252922" y="254128"/>
            <a:ext cx="327685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a:t>
            </a:r>
            <a:r>
              <a:rPr lang="zh-CN" altLang="en-US" sz="3200" b="1" kern="0" dirty="0">
                <a:latin typeface="黑体" panose="02010609060101010101" pitchFamily="49" charset="-122"/>
                <a:ea typeface="黑体" panose="02010609060101010101" pitchFamily="49" charset="-122"/>
              </a:rPr>
              <a:t>数据结构概述</a:t>
            </a:r>
            <a:endParaRPr lang="en-US" altLang="zh-CN" sz="3200" b="1" kern="0" dirty="0">
              <a:latin typeface="黑体" panose="02010609060101010101" pitchFamily="49" charset="-122"/>
              <a:ea typeface="黑体" panose="02010609060101010101" pitchFamily="49" charset="-122"/>
            </a:endParaRPr>
          </a:p>
        </p:txBody>
      </p:sp>
      <p:sp>
        <p:nvSpPr>
          <p:cNvPr id="8" name="Text Box 2" descr="花岗岩"/>
          <p:cNvSpPr txBox="1">
            <a:spLocks noChangeArrowheads="1"/>
          </p:cNvSpPr>
          <p:nvPr/>
        </p:nvSpPr>
        <p:spPr bwMode="auto">
          <a:xfrm>
            <a:off x="4060201" y="3850769"/>
            <a:ext cx="4598334" cy="415498"/>
          </a:xfrm>
          <a:prstGeom prst="rect">
            <a:avLst/>
          </a:prstGeom>
          <a:noFill/>
          <a:ln>
            <a:noFill/>
          </a:ln>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kumimoji="1" lang="zh-CN" altLang="en-US" sz="2100" b="1" dirty="0">
                <a:solidFill>
                  <a:srgbClr val="FF0000"/>
                </a:solidFill>
                <a:latin typeface="+mn-ea"/>
              </a:rPr>
              <a:t>数据结构可描述为： </a:t>
            </a:r>
            <a:r>
              <a:rPr kumimoji="1" lang="en-US" altLang="zh-CN" sz="2100" b="1" dirty="0">
                <a:solidFill>
                  <a:srgbClr val="FF0000"/>
                </a:solidFill>
                <a:latin typeface="+mn-ea"/>
              </a:rPr>
              <a:t>Group=</a:t>
            </a:r>
            <a:r>
              <a:rPr kumimoji="1" lang="zh-CN" altLang="en-US" sz="2100" b="1" dirty="0">
                <a:solidFill>
                  <a:srgbClr val="FF0000"/>
                </a:solidFill>
                <a:latin typeface="+mn-ea"/>
              </a:rPr>
              <a:t>（</a:t>
            </a:r>
            <a:r>
              <a:rPr kumimoji="1" lang="en-US" altLang="zh-CN" sz="2100" b="1" dirty="0">
                <a:solidFill>
                  <a:srgbClr val="FF0000"/>
                </a:solidFill>
                <a:latin typeface="+mn-ea"/>
              </a:rPr>
              <a:t>D</a:t>
            </a:r>
            <a:r>
              <a:rPr kumimoji="1" lang="zh-CN" altLang="en-US" sz="2100" b="1" dirty="0">
                <a:solidFill>
                  <a:srgbClr val="FF0000"/>
                </a:solidFill>
                <a:latin typeface="+mn-ea"/>
              </a:rPr>
              <a:t>，</a:t>
            </a:r>
            <a:r>
              <a:rPr kumimoji="1" lang="en-US" altLang="zh-CN" sz="2100" b="1" dirty="0">
                <a:solidFill>
                  <a:srgbClr val="FF0000"/>
                </a:solidFill>
                <a:latin typeface="+mn-ea"/>
              </a:rPr>
              <a:t>R</a:t>
            </a:r>
            <a:r>
              <a:rPr kumimoji="1" lang="zh-CN" altLang="en-US" sz="2100" b="1" dirty="0">
                <a:solidFill>
                  <a:srgbClr val="FF0000"/>
                </a:solidFill>
                <a:latin typeface="+mn-ea"/>
              </a:rPr>
              <a:t>）</a:t>
            </a:r>
            <a:endParaRPr kumimoji="1" lang="zh-CN" altLang="en-US" sz="2100" b="1" dirty="0">
              <a:solidFill>
                <a:srgbClr val="FF0000"/>
              </a:solidFill>
              <a:latin typeface="+mn-ea"/>
            </a:endParaRPr>
          </a:p>
        </p:txBody>
      </p:sp>
      <p:sp>
        <p:nvSpPr>
          <p:cNvPr id="3" name="矩形 2"/>
          <p:cNvSpPr/>
          <p:nvPr/>
        </p:nvSpPr>
        <p:spPr>
          <a:xfrm>
            <a:off x="5158302" y="4277138"/>
            <a:ext cx="3177473" cy="415498"/>
          </a:xfrm>
          <a:prstGeom prst="rect">
            <a:avLst/>
          </a:prstGeom>
        </p:spPr>
        <p:txBody>
          <a:bodyPr wrap="none">
            <a:spAutoFit/>
          </a:bodyPr>
          <a:lstStyle/>
          <a:p>
            <a:r>
              <a:rPr lang="en-US" altLang="zh-CN" sz="2100" b="1" dirty="0" smtClean="0">
                <a:solidFill>
                  <a:srgbClr val="FF0000"/>
                </a:solidFill>
                <a:latin typeface="+mn-ea"/>
              </a:rPr>
              <a:t>D:</a:t>
            </a:r>
            <a:r>
              <a:rPr lang="zh-CN" altLang="en-US" sz="2100" b="1" dirty="0" smtClean="0">
                <a:solidFill>
                  <a:srgbClr val="FF0000"/>
                </a:solidFill>
                <a:latin typeface="+mn-ea"/>
              </a:rPr>
              <a:t>有限</a:t>
            </a:r>
            <a:r>
              <a:rPr lang="zh-CN" altLang="en-US" sz="2100" b="1" dirty="0">
                <a:solidFill>
                  <a:srgbClr val="FF0000"/>
                </a:solidFill>
                <a:latin typeface="+mn-ea"/>
              </a:rPr>
              <a:t>个数据元素的集合</a:t>
            </a:r>
            <a:endParaRPr lang="zh-CN" altLang="en-US" sz="2100" b="1" dirty="0">
              <a:solidFill>
                <a:srgbClr val="FF0000"/>
              </a:solidFill>
              <a:latin typeface="+mn-ea"/>
            </a:endParaRPr>
          </a:p>
        </p:txBody>
      </p:sp>
      <p:sp>
        <p:nvSpPr>
          <p:cNvPr id="22" name="矩形 21"/>
          <p:cNvSpPr/>
          <p:nvPr/>
        </p:nvSpPr>
        <p:spPr>
          <a:xfrm>
            <a:off x="5158302" y="4886790"/>
            <a:ext cx="3448380" cy="415498"/>
          </a:xfrm>
          <a:prstGeom prst="rect">
            <a:avLst/>
          </a:prstGeom>
        </p:spPr>
        <p:txBody>
          <a:bodyPr wrap="none">
            <a:spAutoFit/>
          </a:bodyPr>
          <a:lstStyle/>
          <a:p>
            <a:r>
              <a:rPr lang="en-US" altLang="zh-CN" sz="2100" b="1" dirty="0" smtClean="0">
                <a:solidFill>
                  <a:srgbClr val="FF0000"/>
                </a:solidFill>
                <a:latin typeface="+mn-ea"/>
              </a:rPr>
              <a:t>R:</a:t>
            </a:r>
            <a:r>
              <a:rPr lang="zh-CN" altLang="en-US" sz="2100" b="1" dirty="0" smtClean="0">
                <a:solidFill>
                  <a:srgbClr val="FF0000"/>
                </a:solidFill>
                <a:latin typeface="+mn-ea"/>
              </a:rPr>
              <a:t>数据</a:t>
            </a:r>
            <a:r>
              <a:rPr lang="zh-CN" altLang="en-US" sz="2100" b="1" dirty="0">
                <a:solidFill>
                  <a:srgbClr val="FF0000"/>
                </a:solidFill>
                <a:latin typeface="+mn-ea"/>
              </a:rPr>
              <a:t>元素之间关系的集合</a:t>
            </a:r>
            <a:endParaRPr lang="zh-CN" altLang="en-US" sz="2100" b="1" dirty="0">
              <a:solidFill>
                <a:srgbClr val="FF0000"/>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684213" y="2319338"/>
          <a:ext cx="6096000" cy="1854200"/>
        </p:xfrm>
        <a:graphic>
          <a:graphicData uri="http://schemas.openxmlformats.org/drawingml/2006/table">
            <a:tbl>
              <a:tblPr firstRow="1" bandRow="1">
                <a:tableStyleId>{5940675A-B579-460E-94D1-54222C63F5DA}</a:tableStyleId>
              </a:tblPr>
              <a:tblGrid>
                <a:gridCol w="1219200"/>
                <a:gridCol w="1219200"/>
                <a:gridCol w="1219200"/>
                <a:gridCol w="1219200"/>
                <a:gridCol w="1219200"/>
              </a:tblGrid>
              <a:tr h="370840">
                <a:tc>
                  <a:txBody>
                    <a:bodyPr/>
                    <a:lstStyle/>
                    <a:p>
                      <a:r>
                        <a:rPr lang="zh-CN" altLang="en-US" b="1" dirty="0"/>
                        <a:t>学号</a:t>
                      </a:r>
                      <a:endParaRPr lang="zh-CN" altLang="en-US" b="1" dirty="0"/>
                    </a:p>
                  </a:txBody>
                  <a:tcPr>
                    <a:solidFill>
                      <a:srgbClr val="92D050"/>
                    </a:solidFill>
                  </a:tcPr>
                </a:tc>
                <a:tc>
                  <a:txBody>
                    <a:bodyPr/>
                    <a:lstStyle/>
                    <a:p>
                      <a:r>
                        <a:rPr lang="zh-CN" altLang="en-US" b="1" dirty="0"/>
                        <a:t>姓名</a:t>
                      </a:r>
                      <a:endParaRPr lang="zh-CN" altLang="en-US" b="1" dirty="0"/>
                    </a:p>
                  </a:txBody>
                  <a:tcPr>
                    <a:solidFill>
                      <a:srgbClr val="92D050"/>
                    </a:solidFill>
                  </a:tcPr>
                </a:tc>
                <a:tc>
                  <a:txBody>
                    <a:bodyPr/>
                    <a:lstStyle/>
                    <a:p>
                      <a:r>
                        <a:rPr lang="zh-CN" altLang="en-US" b="1" dirty="0"/>
                        <a:t>性别</a:t>
                      </a:r>
                      <a:endParaRPr lang="zh-CN" altLang="en-US" b="1" dirty="0"/>
                    </a:p>
                  </a:txBody>
                  <a:tcPr>
                    <a:solidFill>
                      <a:srgbClr val="92D050"/>
                    </a:solidFill>
                  </a:tcPr>
                </a:tc>
                <a:tc>
                  <a:txBody>
                    <a:bodyPr/>
                    <a:lstStyle/>
                    <a:p>
                      <a:r>
                        <a:rPr lang="zh-CN" altLang="en-US" b="1" dirty="0"/>
                        <a:t>出生日期</a:t>
                      </a:r>
                      <a:endParaRPr lang="zh-CN" altLang="en-US" b="1" dirty="0"/>
                    </a:p>
                  </a:txBody>
                  <a:tcPr>
                    <a:solidFill>
                      <a:srgbClr val="92D050"/>
                    </a:solidFill>
                  </a:tcPr>
                </a:tc>
                <a:tc>
                  <a:txBody>
                    <a:bodyPr/>
                    <a:lstStyle/>
                    <a:p>
                      <a:r>
                        <a:rPr lang="zh-CN" altLang="en-US" b="1" dirty="0"/>
                        <a:t>专业</a:t>
                      </a:r>
                      <a:endParaRPr lang="zh-CN" altLang="en-US" b="1" dirty="0"/>
                    </a:p>
                  </a:txBody>
                  <a:tcPr>
                    <a:solidFill>
                      <a:srgbClr val="92D050"/>
                    </a:solidFill>
                  </a:tcPr>
                </a:tc>
              </a:tr>
              <a:tr h="370840">
                <a:tc>
                  <a:txBody>
                    <a:bodyPr/>
                    <a:lstStyle/>
                    <a:p>
                      <a:r>
                        <a:rPr lang="en-US" altLang="zh-CN" b="1" dirty="0"/>
                        <a:t>60214201</a:t>
                      </a:r>
                      <a:endParaRPr lang="zh-CN" altLang="en-US" b="1" dirty="0"/>
                    </a:p>
                  </a:txBody>
                  <a:tcPr>
                    <a:solidFill>
                      <a:srgbClr val="FFFFCC"/>
                    </a:solidFill>
                  </a:tcPr>
                </a:tc>
                <a:tc>
                  <a:txBody>
                    <a:bodyPr/>
                    <a:lstStyle/>
                    <a:p>
                      <a:r>
                        <a:rPr lang="zh-CN" altLang="en-US" b="1" dirty="0"/>
                        <a:t>刘林</a:t>
                      </a:r>
                      <a:endParaRPr lang="zh-CN" altLang="en-US" b="1" dirty="0"/>
                    </a:p>
                  </a:txBody>
                  <a:tcPr>
                    <a:solidFill>
                      <a:srgbClr val="FFFFCC"/>
                    </a:solidFill>
                  </a:tcPr>
                </a:tc>
                <a:tc>
                  <a:txBody>
                    <a:bodyPr/>
                    <a:lstStyle/>
                    <a:p>
                      <a:r>
                        <a:rPr lang="zh-CN" altLang="en-US" b="1" dirty="0"/>
                        <a:t>男</a:t>
                      </a:r>
                      <a:endParaRPr lang="zh-CN" altLang="en-US" b="1" dirty="0"/>
                    </a:p>
                  </a:txBody>
                  <a:tcPr>
                    <a:solidFill>
                      <a:srgbClr val="FFFFCC"/>
                    </a:solidFill>
                  </a:tcPr>
                </a:tc>
                <a:tc>
                  <a:txBody>
                    <a:bodyPr/>
                    <a:lstStyle/>
                    <a:p>
                      <a:r>
                        <a:rPr lang="en-US" altLang="zh-CN" b="1" dirty="0"/>
                        <a:t>2005-1-1</a:t>
                      </a:r>
                      <a:endParaRPr lang="zh-CN" altLang="en-US" b="1" dirty="0"/>
                    </a:p>
                  </a:txBody>
                  <a:tcPr>
                    <a:solidFill>
                      <a:srgbClr val="FFFFCC"/>
                    </a:solidFill>
                  </a:tcPr>
                </a:tc>
                <a:tc>
                  <a:txBody>
                    <a:bodyPr/>
                    <a:lstStyle/>
                    <a:p>
                      <a:r>
                        <a:rPr lang="zh-CN" altLang="en-US" b="1" dirty="0" smtClean="0"/>
                        <a:t>软件工程</a:t>
                      </a:r>
                      <a:endParaRPr lang="zh-CN" altLang="en-US" b="1" dirty="0"/>
                    </a:p>
                  </a:txBody>
                  <a:tcPr>
                    <a:solidFill>
                      <a:srgbClr val="FFFFCC"/>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60214202</a:t>
                      </a:r>
                      <a:endParaRPr lang="zh-CN" altLang="en-US" b="1" dirty="0"/>
                    </a:p>
                  </a:txBody>
                  <a:tcPr>
                    <a:solidFill>
                      <a:srgbClr val="FFFFCC"/>
                    </a:solidFill>
                  </a:tcPr>
                </a:tc>
                <a:tc>
                  <a:txBody>
                    <a:bodyPr/>
                    <a:lstStyle/>
                    <a:p>
                      <a:r>
                        <a:rPr lang="zh-CN" altLang="en-US" b="1" dirty="0"/>
                        <a:t>王诗蒙</a:t>
                      </a:r>
                      <a:endParaRPr lang="zh-CN" altLang="en-US" b="1" dirty="0"/>
                    </a:p>
                  </a:txBody>
                  <a:tcPr>
                    <a:solidFill>
                      <a:srgbClr val="FFFFCC"/>
                    </a:solidFill>
                  </a:tcPr>
                </a:tc>
                <a:tc>
                  <a:txBody>
                    <a:bodyPr/>
                    <a:lstStyle/>
                    <a:p>
                      <a:r>
                        <a:rPr lang="zh-CN" altLang="en-US" b="1" dirty="0"/>
                        <a:t>女</a:t>
                      </a:r>
                      <a:endParaRPr lang="zh-CN" altLang="en-US" b="1" dirty="0"/>
                    </a:p>
                  </a:txBody>
                  <a:tcPr>
                    <a:solidFill>
                      <a:srgbClr val="FFFFCC"/>
                    </a:solidFill>
                  </a:tcPr>
                </a:tc>
                <a:tc>
                  <a:txBody>
                    <a:bodyPr/>
                    <a:lstStyle/>
                    <a:p>
                      <a:r>
                        <a:rPr lang="en-US" altLang="zh-CN" b="1" dirty="0"/>
                        <a:t>2005-3-5</a:t>
                      </a:r>
                      <a:endParaRPr lang="zh-CN" altLang="en-US" b="1" dirty="0"/>
                    </a:p>
                  </a:txBody>
                  <a:tcPr>
                    <a:solidFill>
                      <a:srgbClr val="FFFFCC"/>
                    </a:solidFill>
                  </a:tcPr>
                </a:tc>
                <a:tc>
                  <a:txBody>
                    <a:bodyPr/>
                    <a:lstStyle/>
                    <a:p>
                      <a:r>
                        <a:rPr lang="zh-CN" altLang="en-US" b="1" dirty="0" smtClean="0"/>
                        <a:t>软件工程</a:t>
                      </a:r>
                      <a:endParaRPr lang="zh-CN" altLang="en-US" b="1" dirty="0"/>
                    </a:p>
                  </a:txBody>
                  <a:tcPr>
                    <a:solidFill>
                      <a:srgbClr val="FFFFCC"/>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smtClean="0"/>
                        <a:t>60214203</a:t>
                      </a:r>
                      <a:endParaRPr lang="zh-CN" altLang="en-US" b="1" dirty="0"/>
                    </a:p>
                  </a:txBody>
                  <a:tcPr>
                    <a:solidFill>
                      <a:srgbClr val="FFFFCC"/>
                    </a:solidFill>
                  </a:tcPr>
                </a:tc>
                <a:tc>
                  <a:txBody>
                    <a:bodyPr/>
                    <a:lstStyle/>
                    <a:p>
                      <a:r>
                        <a:rPr lang="zh-CN" altLang="en-US" b="1" dirty="0"/>
                        <a:t>张三</a:t>
                      </a:r>
                      <a:endParaRPr lang="zh-CN" altLang="en-US" b="1" dirty="0"/>
                    </a:p>
                  </a:txBody>
                  <a:tcPr>
                    <a:solidFill>
                      <a:srgbClr val="FFFFCC"/>
                    </a:solidFill>
                  </a:tcPr>
                </a:tc>
                <a:tc>
                  <a:txBody>
                    <a:bodyPr/>
                    <a:lstStyle/>
                    <a:p>
                      <a:r>
                        <a:rPr lang="zh-CN" altLang="en-US" b="1" dirty="0"/>
                        <a:t>男</a:t>
                      </a:r>
                      <a:endParaRPr lang="zh-CN" altLang="en-US" b="1" dirty="0"/>
                    </a:p>
                  </a:txBody>
                  <a:tcPr>
                    <a:solidFill>
                      <a:srgbClr val="FFFFCC"/>
                    </a:solidFill>
                  </a:tcPr>
                </a:tc>
                <a:tc>
                  <a:txBody>
                    <a:bodyPr/>
                    <a:lstStyle/>
                    <a:p>
                      <a:r>
                        <a:rPr lang="en-US" altLang="zh-CN" b="1" dirty="0"/>
                        <a:t>2005-2-7</a:t>
                      </a:r>
                      <a:endParaRPr lang="zh-CN" altLang="en-US" b="1" dirty="0"/>
                    </a:p>
                  </a:txBody>
                  <a:tcPr>
                    <a:solidFill>
                      <a:srgbClr val="FFFFCC"/>
                    </a:solidFill>
                  </a:tcPr>
                </a:tc>
                <a:tc>
                  <a:txBody>
                    <a:bodyPr/>
                    <a:lstStyle/>
                    <a:p>
                      <a:r>
                        <a:rPr lang="zh-CN" altLang="en-US" b="1" dirty="0" smtClean="0"/>
                        <a:t>软件工程</a:t>
                      </a:r>
                      <a:endParaRPr lang="zh-CN" altLang="en-US" b="1" dirty="0"/>
                    </a:p>
                  </a:txBody>
                  <a:tcPr>
                    <a:solidFill>
                      <a:srgbClr val="FFFFCC"/>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smtClean="0"/>
                        <a:t>60214204</a:t>
                      </a:r>
                      <a:endParaRPr lang="zh-CN" altLang="en-US" b="1" dirty="0"/>
                    </a:p>
                  </a:txBody>
                  <a:tcPr>
                    <a:solidFill>
                      <a:srgbClr val="FFFFCC"/>
                    </a:solidFill>
                  </a:tcPr>
                </a:tc>
                <a:tc>
                  <a:txBody>
                    <a:bodyPr/>
                    <a:lstStyle/>
                    <a:p>
                      <a:r>
                        <a:rPr lang="zh-CN" altLang="en-US" b="1" dirty="0"/>
                        <a:t>冯子晗</a:t>
                      </a:r>
                      <a:endParaRPr lang="zh-CN" altLang="en-US" b="1" dirty="0"/>
                    </a:p>
                  </a:txBody>
                  <a:tcPr>
                    <a:solidFill>
                      <a:srgbClr val="FFFFCC"/>
                    </a:solidFill>
                  </a:tcPr>
                </a:tc>
                <a:tc>
                  <a:txBody>
                    <a:bodyPr/>
                    <a:lstStyle/>
                    <a:p>
                      <a:r>
                        <a:rPr lang="zh-CN" altLang="en-US" b="1" dirty="0"/>
                        <a:t>女</a:t>
                      </a:r>
                      <a:endParaRPr lang="zh-CN" altLang="en-US" b="1" dirty="0"/>
                    </a:p>
                  </a:txBody>
                  <a:tcPr>
                    <a:solidFill>
                      <a:srgbClr val="FFFFCC"/>
                    </a:solidFill>
                  </a:tcPr>
                </a:tc>
                <a:tc>
                  <a:txBody>
                    <a:bodyPr/>
                    <a:lstStyle/>
                    <a:p>
                      <a:r>
                        <a:rPr lang="en-US" altLang="zh-CN" b="1" dirty="0"/>
                        <a:t>2005-5-3</a:t>
                      </a:r>
                      <a:endParaRPr lang="zh-CN" altLang="en-US" b="1" dirty="0"/>
                    </a:p>
                  </a:txBody>
                  <a:tcPr>
                    <a:solidFill>
                      <a:srgbClr val="FFFFCC"/>
                    </a:solidFill>
                  </a:tcPr>
                </a:tc>
                <a:tc>
                  <a:txBody>
                    <a:bodyPr/>
                    <a:lstStyle/>
                    <a:p>
                      <a:r>
                        <a:rPr lang="zh-CN" altLang="en-US" b="1" dirty="0" smtClean="0"/>
                        <a:t>软件工程</a:t>
                      </a:r>
                      <a:endParaRPr lang="zh-CN" altLang="en-US" b="1" dirty="0"/>
                    </a:p>
                  </a:txBody>
                  <a:tcPr>
                    <a:solidFill>
                      <a:srgbClr val="FFFFCC"/>
                    </a:solidFill>
                  </a:tcPr>
                </a:tc>
              </a:tr>
            </a:tbl>
          </a:graphicData>
        </a:graphic>
      </p:graphicFrame>
      <p:pic>
        <p:nvPicPr>
          <p:cNvPr id="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11188" y="1814513"/>
            <a:ext cx="744696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97" name="图片 3"/>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68313" y="4249738"/>
            <a:ext cx="26828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98" name="图片 3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0420" y="4317072"/>
            <a:ext cx="2555875" cy="214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00" name="文本框 39"/>
          <p:cNvSpPr txBox="1">
            <a:spLocks noChangeArrowheads="1"/>
          </p:cNvSpPr>
          <p:nvPr/>
        </p:nvSpPr>
        <p:spPr bwMode="auto">
          <a:xfrm>
            <a:off x="539750" y="1325563"/>
            <a:ext cx="1778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spcBef>
                <a:spcPct val="0"/>
              </a:spcBef>
              <a:buFontTx/>
              <a:buNone/>
            </a:pPr>
            <a:r>
              <a:rPr lang="zh-CN" altLang="en-US" sz="2400">
                <a:latin typeface="Times New Roman" panose="02020603050405020304" pitchFamily="18" charset="0"/>
              </a:rPr>
              <a:t>何为关系？</a:t>
            </a:r>
            <a:endParaRPr lang="zh-CN" altLang="en-US" sz="2400">
              <a:latin typeface="Times New Roman" panose="02020603050405020304" pitchFamily="18" charset="0"/>
            </a:endParaRPr>
          </a:p>
        </p:txBody>
      </p:sp>
      <p:grpSp>
        <p:nvGrpSpPr>
          <p:cNvPr id="51" name="组合 50"/>
          <p:cNvGrpSpPr/>
          <p:nvPr/>
        </p:nvGrpSpPr>
        <p:grpSpPr bwMode="auto">
          <a:xfrm>
            <a:off x="6780213" y="2752725"/>
            <a:ext cx="1477962" cy="1284288"/>
            <a:chOff x="6779568" y="2753303"/>
            <a:chExt cx="1478471" cy="1283518"/>
          </a:xfrm>
        </p:grpSpPr>
        <p:cxnSp>
          <p:nvCxnSpPr>
            <p:cNvPr id="96303" name="直接箭头连接符 42"/>
            <p:cNvCxnSpPr>
              <a:cxnSpLocks noChangeShapeType="1"/>
            </p:cNvCxnSpPr>
            <p:nvPr/>
          </p:nvCxnSpPr>
          <p:spPr bwMode="auto">
            <a:xfrm>
              <a:off x="6779568" y="2852936"/>
              <a:ext cx="384720" cy="72008"/>
            </a:xfrm>
            <a:prstGeom prst="straightConnector1">
              <a:avLst/>
            </a:prstGeom>
            <a:noFill/>
            <a:ln w="19050"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96304" name="直接箭头连接符 43"/>
            <p:cNvCxnSpPr>
              <a:cxnSpLocks noChangeShapeType="1"/>
            </p:cNvCxnSpPr>
            <p:nvPr/>
          </p:nvCxnSpPr>
          <p:spPr bwMode="auto">
            <a:xfrm flipV="1">
              <a:off x="6779568" y="3043326"/>
              <a:ext cx="384720" cy="203411"/>
            </a:xfrm>
            <a:prstGeom prst="straightConnector1">
              <a:avLst/>
            </a:prstGeom>
            <a:noFill/>
            <a:ln w="19050" algn="ctr">
              <a:solidFill>
                <a:schemeClr val="tx1"/>
              </a:solidFill>
              <a:round/>
              <a:tailEnd type="triangle" w="med" len="med"/>
            </a:ln>
            <a:extLst>
              <a:ext uri="{909E8E84-426E-40DD-AFC4-6F175D3DCCD1}">
                <a14:hiddenFill xmlns:a14="http://schemas.microsoft.com/office/drawing/2010/main">
                  <a:noFill/>
                </a14:hiddenFill>
              </a:ext>
            </a:extLst>
          </p:spPr>
        </p:cxnSp>
        <p:sp>
          <p:nvSpPr>
            <p:cNvPr id="96305" name="文本框 45"/>
            <p:cNvSpPr txBox="1">
              <a:spLocks noChangeArrowheads="1"/>
            </p:cNvSpPr>
            <p:nvPr/>
          </p:nvSpPr>
          <p:spPr bwMode="auto">
            <a:xfrm>
              <a:off x="7092280" y="2753303"/>
              <a:ext cx="11297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spcBef>
                  <a:spcPct val="0"/>
                </a:spcBef>
                <a:buFontTx/>
                <a:buNone/>
              </a:pPr>
              <a:r>
                <a:rPr lang="zh-CN" altLang="en-US" sz="2400">
                  <a:solidFill>
                    <a:srgbClr val="003399"/>
                  </a:solidFill>
                  <a:latin typeface="Times New Roman" panose="02020603050405020304" pitchFamily="18" charset="0"/>
                </a:rPr>
                <a:t>相邻</a:t>
              </a:r>
              <a:endParaRPr lang="zh-CN" altLang="en-US" sz="2400">
                <a:solidFill>
                  <a:srgbClr val="003399"/>
                </a:solidFill>
                <a:latin typeface="Times New Roman" panose="02020603050405020304" pitchFamily="18" charset="0"/>
              </a:endParaRPr>
            </a:p>
          </p:txBody>
        </p:sp>
        <p:cxnSp>
          <p:nvCxnSpPr>
            <p:cNvPr id="96306" name="直接箭头连接符 46"/>
            <p:cNvCxnSpPr>
              <a:cxnSpLocks noChangeShapeType="1"/>
            </p:cNvCxnSpPr>
            <p:nvPr/>
          </p:nvCxnSpPr>
          <p:spPr bwMode="auto">
            <a:xfrm>
              <a:off x="6779568" y="2915641"/>
              <a:ext cx="384720" cy="908395"/>
            </a:xfrm>
            <a:prstGeom prst="straightConnector1">
              <a:avLst/>
            </a:prstGeom>
            <a:noFill/>
            <a:ln w="19050"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96307" name="直接箭头连接符 48"/>
            <p:cNvCxnSpPr>
              <a:cxnSpLocks noChangeShapeType="1"/>
            </p:cNvCxnSpPr>
            <p:nvPr/>
          </p:nvCxnSpPr>
          <p:spPr bwMode="auto">
            <a:xfrm flipV="1">
              <a:off x="6779568" y="3833410"/>
              <a:ext cx="384720" cy="203411"/>
            </a:xfrm>
            <a:prstGeom prst="straightConnector1">
              <a:avLst/>
            </a:prstGeom>
            <a:noFill/>
            <a:ln w="19050" algn="ctr">
              <a:solidFill>
                <a:schemeClr val="tx1"/>
              </a:solidFill>
              <a:round/>
              <a:tailEnd type="triangle" w="med" len="med"/>
            </a:ln>
            <a:extLst>
              <a:ext uri="{909E8E84-426E-40DD-AFC4-6F175D3DCCD1}">
                <a14:hiddenFill xmlns:a14="http://schemas.microsoft.com/office/drawing/2010/main">
                  <a:noFill/>
                </a14:hiddenFill>
              </a:ext>
            </a:extLst>
          </p:spPr>
        </p:cxnSp>
        <p:sp>
          <p:nvSpPr>
            <p:cNvPr id="96308" name="文本框 49"/>
            <p:cNvSpPr txBox="1">
              <a:spLocks noChangeArrowheads="1"/>
            </p:cNvSpPr>
            <p:nvPr/>
          </p:nvSpPr>
          <p:spPr bwMode="auto">
            <a:xfrm>
              <a:off x="7128284" y="3534012"/>
              <a:ext cx="11297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spcBef>
                  <a:spcPct val="0"/>
                </a:spcBef>
                <a:buFontTx/>
                <a:buNone/>
              </a:pPr>
              <a:r>
                <a:rPr lang="zh-CN" altLang="en-US" sz="2400">
                  <a:solidFill>
                    <a:srgbClr val="003399"/>
                  </a:solidFill>
                  <a:latin typeface="Times New Roman" panose="02020603050405020304" pitchFamily="18" charset="0"/>
                </a:rPr>
                <a:t>不相邻</a:t>
              </a:r>
              <a:endParaRPr lang="zh-CN" altLang="en-US" sz="2400">
                <a:solidFill>
                  <a:srgbClr val="003399"/>
                </a:solidFill>
                <a:latin typeface="Times New Roman" panose="02020603050405020304" pitchFamily="18" charset="0"/>
              </a:endParaRPr>
            </a:p>
          </p:txBody>
        </p:sp>
      </p:grpSp>
      <p:sp>
        <p:nvSpPr>
          <p:cNvPr id="16" name="矩形 15"/>
          <p:cNvSpPr/>
          <p:nvPr/>
        </p:nvSpPr>
        <p:spPr>
          <a:xfrm>
            <a:off x="1252922" y="254128"/>
            <a:ext cx="327685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a:t>
            </a:r>
            <a:r>
              <a:rPr lang="zh-CN" altLang="en-US" sz="3200" b="1" kern="0" dirty="0">
                <a:latin typeface="黑体" panose="02010609060101010101" pitchFamily="49" charset="-122"/>
                <a:ea typeface="黑体" panose="02010609060101010101" pitchFamily="49" charset="-122"/>
              </a:rPr>
              <a:t>数据结构概述</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85763" y="2133600"/>
            <a:ext cx="8520112"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矩形 1"/>
          <p:cNvSpPr>
            <a:spLocks noChangeArrowheads="1"/>
          </p:cNvSpPr>
          <p:nvPr/>
        </p:nvSpPr>
        <p:spPr bwMode="auto">
          <a:xfrm>
            <a:off x="1042988" y="3213100"/>
            <a:ext cx="2233612" cy="792163"/>
          </a:xfrm>
          <a:prstGeom prst="rect">
            <a:avLst/>
          </a:prstGeom>
          <a:noFill/>
          <a:ln w="57150" algn="ctr">
            <a:solidFill>
              <a:srgbClr val="FF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eaLnBrk="1" hangingPunct="1">
              <a:spcBef>
                <a:spcPct val="0"/>
              </a:spcBef>
              <a:buFontTx/>
              <a:buNone/>
            </a:pPr>
            <a:endParaRPr lang="zh-CN" altLang="en-US" sz="1800" b="0">
              <a:solidFill>
                <a:schemeClr val="accent2"/>
              </a:solidFill>
              <a:latin typeface="Comic Sans MS" panose="030F0702030302020204" pitchFamily="66" charset="0"/>
            </a:endParaRPr>
          </a:p>
        </p:txBody>
      </p:sp>
      <p:sp>
        <p:nvSpPr>
          <p:cNvPr id="98309" name="文本框 2"/>
          <p:cNvSpPr txBox="1">
            <a:spLocks noChangeArrowheads="1"/>
          </p:cNvSpPr>
          <p:nvPr/>
        </p:nvSpPr>
        <p:spPr bwMode="auto">
          <a:xfrm>
            <a:off x="385763" y="1382713"/>
            <a:ext cx="45354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spcBef>
                <a:spcPct val="0"/>
              </a:spcBef>
              <a:buFontTx/>
              <a:buNone/>
            </a:pPr>
            <a:r>
              <a:rPr lang="zh-CN" altLang="en-US" sz="2400">
                <a:solidFill>
                  <a:srgbClr val="FF0000"/>
                </a:solidFill>
                <a:latin typeface="Times New Roman" panose="02020603050405020304" pitchFamily="18" charset="0"/>
              </a:rPr>
              <a:t>如何形式化描述相邻关系？</a:t>
            </a:r>
            <a:endParaRPr lang="zh-CN" altLang="en-US" sz="2400">
              <a:solidFill>
                <a:srgbClr val="FF0000"/>
              </a:solidFill>
              <a:latin typeface="Times New Roman" panose="02020603050405020304" pitchFamily="18" charset="0"/>
            </a:endParaRPr>
          </a:p>
        </p:txBody>
      </p:sp>
      <p:sp>
        <p:nvSpPr>
          <p:cNvPr id="7" name="矩形 6"/>
          <p:cNvSpPr/>
          <p:nvPr/>
        </p:nvSpPr>
        <p:spPr>
          <a:xfrm>
            <a:off x="1252922" y="254128"/>
            <a:ext cx="327685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a:t>
            </a:r>
            <a:r>
              <a:rPr lang="zh-CN" altLang="en-US" sz="3200" b="1" kern="0" dirty="0">
                <a:latin typeface="黑体" panose="02010609060101010101" pitchFamily="49" charset="-122"/>
                <a:ea typeface="黑体" panose="02010609060101010101" pitchFamily="49" charset="-122"/>
              </a:rPr>
              <a:t>数据结构概述</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4362" y="1916878"/>
            <a:ext cx="7970837" cy="576262"/>
          </a:xfrm>
        </p:spPr>
        <p:txBody>
          <a:bodyPr/>
          <a:lstStyle/>
          <a:p>
            <a:pPr marL="0" indent="0">
              <a:spcBef>
                <a:spcPct val="20000"/>
              </a:spcBef>
              <a:spcAft>
                <a:spcPts val="600"/>
              </a:spcAft>
              <a:buClr>
                <a:srgbClr val="C00000"/>
              </a:buClr>
              <a:buSzPct val="100000"/>
              <a:buNone/>
              <a:defRPr/>
            </a:pPr>
            <a:r>
              <a:rPr lang="zh-CN" altLang="en-US" sz="2400" b="1" dirty="0">
                <a:solidFill>
                  <a:schemeClr val="tx1"/>
                </a:solidFill>
              </a:rPr>
              <a:t>（</a:t>
            </a:r>
            <a:r>
              <a:rPr lang="en-US" altLang="zh-CN" sz="2400" b="1" dirty="0">
                <a:solidFill>
                  <a:schemeClr val="tx1"/>
                </a:solidFill>
              </a:rPr>
              <a:t>2</a:t>
            </a:r>
            <a:r>
              <a:rPr lang="zh-CN" altLang="en-US" sz="2400" b="1" dirty="0">
                <a:solidFill>
                  <a:schemeClr val="tx1"/>
                </a:solidFill>
              </a:rPr>
              <a:t>）</a:t>
            </a:r>
            <a:r>
              <a:rPr lang="zh-CN" altLang="en-US" sz="2400" b="1" dirty="0">
                <a:solidFill>
                  <a:srgbClr val="FF0000"/>
                </a:solidFill>
              </a:rPr>
              <a:t>一对一</a:t>
            </a:r>
            <a:r>
              <a:rPr lang="zh-CN" altLang="en-US" sz="2400" b="1" dirty="0">
                <a:solidFill>
                  <a:schemeClr val="tx1"/>
                </a:solidFill>
              </a:rPr>
              <a:t>的线性关系：</a:t>
            </a:r>
            <a:r>
              <a:rPr lang="zh-CN" altLang="en-US" sz="2400" b="1" dirty="0">
                <a:solidFill>
                  <a:srgbClr val="0216AE"/>
                </a:solidFill>
              </a:rPr>
              <a:t>线性结构</a:t>
            </a:r>
            <a:r>
              <a:rPr lang="zh-CN" altLang="en-US" sz="2400" b="1" dirty="0">
                <a:solidFill>
                  <a:schemeClr val="tx1"/>
                </a:solidFill>
              </a:rPr>
              <a:t>；</a:t>
            </a:r>
            <a:endParaRPr lang="zh-CN" altLang="en-US" sz="2400" b="1" dirty="0">
              <a:solidFill>
                <a:schemeClr val="tx1"/>
              </a:solidFill>
            </a:endParaRPr>
          </a:p>
        </p:txBody>
      </p:sp>
      <p:sp>
        <p:nvSpPr>
          <p:cNvPr id="36868" name="Text Box 3"/>
          <p:cNvSpPr txBox="1">
            <a:spLocks noChangeArrowheads="1"/>
          </p:cNvSpPr>
          <p:nvPr/>
        </p:nvSpPr>
        <p:spPr bwMode="auto">
          <a:xfrm>
            <a:off x="1147763" y="2531092"/>
            <a:ext cx="685641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spcBef>
                <a:spcPct val="0"/>
              </a:spcBef>
              <a:buClr>
                <a:schemeClr val="folHlink"/>
              </a:buClr>
              <a:buSzPct val="60000"/>
              <a:buFont typeface="Wingdings" panose="05000000000000000000" pitchFamily="2" charset="2"/>
              <a:buNone/>
            </a:pPr>
            <a:r>
              <a:rPr lang="zh-CN" altLang="en-US" sz="2400" b="1" dirty="0">
                <a:solidFill>
                  <a:schemeClr val="tx1"/>
                </a:solidFill>
              </a:rPr>
              <a:t>为学籍管理问题抽象数据模型。</a:t>
            </a:r>
            <a:endParaRPr lang="zh-CN" altLang="en-US" sz="2400" b="1" dirty="0">
              <a:solidFill>
                <a:schemeClr val="tx1"/>
              </a:solidFill>
            </a:endParaRPr>
          </a:p>
        </p:txBody>
      </p:sp>
      <p:pic>
        <p:nvPicPr>
          <p:cNvPr id="36869"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7763" y="3054967"/>
            <a:ext cx="7097712" cy="2359025"/>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36870" name="文本框 1"/>
          <p:cNvSpPr txBox="1">
            <a:spLocks noChangeArrowheads="1"/>
          </p:cNvSpPr>
          <p:nvPr/>
        </p:nvSpPr>
        <p:spPr bwMode="auto">
          <a:xfrm>
            <a:off x="1436688" y="5583855"/>
            <a:ext cx="69310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200" b="1" dirty="0">
                <a:solidFill>
                  <a:srgbClr val="FF0000"/>
                </a:solidFill>
                <a:latin typeface="Century Gothic" panose="020B0502020202020204" pitchFamily="34" charset="0"/>
              </a:rPr>
              <a:t>每个结点至多有一个直接前驱和直接后继结点。</a:t>
            </a:r>
            <a:endParaRPr lang="zh-CN" altLang="en-US" sz="2200" b="1" dirty="0">
              <a:solidFill>
                <a:srgbClr val="FF0000"/>
              </a:solidFill>
              <a:latin typeface="Century Gothic" panose="020B0502020202020204" pitchFamily="34" charset="0"/>
            </a:endParaRPr>
          </a:p>
        </p:txBody>
      </p:sp>
      <p:sp>
        <p:nvSpPr>
          <p:cNvPr id="7" name="矩形 6"/>
          <p:cNvSpPr/>
          <p:nvPr/>
        </p:nvSpPr>
        <p:spPr>
          <a:xfrm>
            <a:off x="1252922" y="254128"/>
            <a:ext cx="327685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a:t>
            </a:r>
            <a:r>
              <a:rPr lang="zh-CN" altLang="en-US" sz="3200" b="1" kern="0" dirty="0">
                <a:latin typeface="黑体" panose="02010609060101010101" pitchFamily="49" charset="-122"/>
                <a:ea typeface="黑体" panose="02010609060101010101" pitchFamily="49" charset="-122"/>
              </a:rPr>
              <a:t>数据结构概述</a:t>
            </a:r>
            <a:endParaRPr lang="en-US" altLang="zh-CN" sz="3200" b="1" kern="0" dirty="0">
              <a:latin typeface="黑体" panose="02010609060101010101" pitchFamily="49" charset="-122"/>
              <a:ea typeface="黑体" panose="02010609060101010101" pitchFamily="49" charset="-122"/>
            </a:endParaRPr>
          </a:p>
        </p:txBody>
      </p:sp>
      <p:sp>
        <p:nvSpPr>
          <p:cNvPr id="2" name="内容占位符 2"/>
          <p:cNvSpPr txBox="1"/>
          <p:nvPr/>
        </p:nvSpPr>
        <p:spPr bwMode="auto">
          <a:xfrm>
            <a:off x="537638" y="1220935"/>
            <a:ext cx="79708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har char="•"/>
              <a:defRPr sz="2400" kern="1200">
                <a:solidFill>
                  <a:schemeClr val="tx1"/>
                </a:solidFill>
                <a:latin typeface="+mn-lt"/>
                <a:ea typeface="+mn-ea"/>
                <a:cs typeface="+mn-cs"/>
              </a:defRPr>
            </a:lvl1pPr>
            <a:lvl2pPr marL="557530" lvl="1" indent="-214630" algn="l" rtl="0" eaLnBrk="1" fontAlgn="base" hangingPunct="1">
              <a:spcBef>
                <a:spcPct val="20000"/>
              </a:spcBef>
              <a:spcAft>
                <a:spcPct val="0"/>
              </a:spcAft>
              <a:buChar char="–"/>
              <a:defRPr sz="2100" kern="1200">
                <a:solidFill>
                  <a:schemeClr val="tx1"/>
                </a:solidFill>
                <a:latin typeface="+mn-lt"/>
                <a:ea typeface="+mn-ea"/>
                <a:cs typeface="+mn-cs"/>
              </a:defRPr>
            </a:lvl2pPr>
            <a:lvl3pPr marL="857250" lvl="2" indent="-171450" algn="l" rtl="0" eaLnBrk="1" fontAlgn="base" hangingPunct="1">
              <a:spcBef>
                <a:spcPct val="20000"/>
              </a:spcBef>
              <a:spcAft>
                <a:spcPct val="0"/>
              </a:spcAft>
              <a:buChar char="•"/>
              <a:defRPr sz="1800" kern="1200">
                <a:solidFill>
                  <a:schemeClr val="tx1"/>
                </a:solidFill>
                <a:latin typeface="+mn-lt"/>
                <a:ea typeface="+mn-ea"/>
                <a:cs typeface="+mn-cs"/>
              </a:defRPr>
            </a:lvl3pPr>
            <a:lvl4pPr marL="1200150" lvl="3" indent="-171450" algn="l" rtl="0" eaLnBrk="1" fontAlgn="base" hangingPunct="1">
              <a:spcBef>
                <a:spcPct val="20000"/>
              </a:spcBef>
              <a:spcAft>
                <a:spcPct val="0"/>
              </a:spcAft>
              <a:buChar char="–"/>
              <a:defRPr sz="1500" kern="1200">
                <a:solidFill>
                  <a:schemeClr val="tx1"/>
                </a:solidFill>
                <a:latin typeface="+mn-lt"/>
                <a:ea typeface="+mn-ea"/>
                <a:cs typeface="+mn-cs"/>
              </a:defRPr>
            </a:lvl4pPr>
            <a:lvl5pPr marL="1543050" lvl="4" indent="-171450" algn="l" rtl="0" eaLnBrk="1" fontAlgn="base" hangingPunct="1">
              <a:spcBef>
                <a:spcPct val="20000"/>
              </a:spcBef>
              <a:spcAft>
                <a:spcPct val="0"/>
              </a:spcAft>
              <a:buChar char="»"/>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9pPr>
          </a:lstStyle>
          <a:p>
            <a:pPr marL="0" indent="0">
              <a:spcAft>
                <a:spcPts val="600"/>
              </a:spcAft>
              <a:buClr>
                <a:srgbClr val="C00000"/>
              </a:buClr>
              <a:buSzPct val="100000"/>
              <a:buFontTx/>
              <a:buNone/>
              <a:defRPr/>
            </a:pPr>
            <a:r>
              <a:rPr lang="zh-CN" altLang="en-US" b="1" dirty="0"/>
              <a:t>（</a:t>
            </a:r>
            <a:r>
              <a:rPr lang="en-US" altLang="zh-CN" b="1" dirty="0"/>
              <a:t>1</a:t>
            </a:r>
            <a:r>
              <a:rPr lang="zh-CN" altLang="en-US" b="1" dirty="0"/>
              <a:t>）集合关系：除属于同一集合外，没有其他关系；</a:t>
            </a:r>
            <a:endParaRPr lang="zh-CN" altLang="en-US" b="1" dirty="0"/>
          </a:p>
        </p:txBody>
      </p:sp>
    </p:spTree>
  </p:cSld>
  <p:clrMapOvr>
    <a:masterClrMapping/>
  </p:clrMapOvr>
  <p:transition spd="slow" advTm="2805"/>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25"/>
          <p:cNvGrpSpPr/>
          <p:nvPr/>
        </p:nvGrpSpPr>
        <p:grpSpPr bwMode="auto">
          <a:xfrm>
            <a:off x="3028659" y="4236244"/>
            <a:ext cx="1800225" cy="1014413"/>
            <a:chOff x="2162" y="2600"/>
            <a:chExt cx="1269" cy="1037"/>
          </a:xfrm>
        </p:grpSpPr>
        <p:sp>
          <p:nvSpPr>
            <p:cNvPr id="28708" name="Text Box 26"/>
            <p:cNvSpPr txBox="1">
              <a:spLocks noChangeArrowheads="1"/>
            </p:cNvSpPr>
            <p:nvPr/>
          </p:nvSpPr>
          <p:spPr bwMode="auto">
            <a:xfrm>
              <a:off x="2455" y="3009"/>
              <a:ext cx="731" cy="247"/>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lIns="40500" tIns="8100" rIns="40500" bIns="8100" anchor="ct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1500" b="1">
                  <a:solidFill>
                    <a:schemeClr val="tx1"/>
                  </a:solidFill>
                  <a:cs typeface="Times New Roman" panose="02020603050405020304" pitchFamily="18" charset="0"/>
                </a:rPr>
                <a:t>数据表示</a:t>
              </a:r>
              <a:endParaRPr lang="zh-CN" altLang="en-US" sz="1500" b="1">
                <a:solidFill>
                  <a:schemeClr val="tx1"/>
                </a:solidFill>
                <a:cs typeface="Times New Roman" panose="02020603050405020304" pitchFamily="18" charset="0"/>
              </a:endParaRPr>
            </a:p>
          </p:txBody>
        </p:sp>
        <p:sp>
          <p:nvSpPr>
            <p:cNvPr id="28709" name="Line 27"/>
            <p:cNvSpPr>
              <a:spLocks noChangeShapeType="1"/>
            </p:cNvSpPr>
            <p:nvPr/>
          </p:nvSpPr>
          <p:spPr bwMode="auto">
            <a:xfrm flipH="1">
              <a:off x="2162" y="2600"/>
              <a:ext cx="0" cy="912"/>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nchor="ctr"/>
            <a:lstStyle/>
            <a:p>
              <a:endParaRPr lang="zh-CN" altLang="en-US" sz="1350"/>
            </a:p>
          </p:txBody>
        </p:sp>
        <p:sp>
          <p:nvSpPr>
            <p:cNvPr id="28710" name="Text Box 28"/>
            <p:cNvSpPr txBox="1">
              <a:spLocks noChangeArrowheads="1"/>
            </p:cNvSpPr>
            <p:nvPr/>
          </p:nvSpPr>
          <p:spPr bwMode="auto">
            <a:xfrm>
              <a:off x="2455" y="3390"/>
              <a:ext cx="731" cy="247"/>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lIns="40500" tIns="8100" rIns="40500" bIns="8100" anchor="ct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1500" b="1">
                  <a:solidFill>
                    <a:schemeClr val="tx1"/>
                  </a:solidFill>
                  <a:cs typeface="Times New Roman" panose="02020603050405020304" pitchFamily="18" charset="0"/>
                </a:rPr>
                <a:t>数据处理</a:t>
              </a:r>
              <a:endParaRPr lang="zh-CN" altLang="en-US" sz="1500" b="1">
                <a:solidFill>
                  <a:schemeClr val="tx1"/>
                </a:solidFill>
                <a:cs typeface="Times New Roman" panose="02020603050405020304" pitchFamily="18" charset="0"/>
              </a:endParaRPr>
            </a:p>
          </p:txBody>
        </p:sp>
        <p:sp>
          <p:nvSpPr>
            <p:cNvPr id="28711" name="Line 29"/>
            <p:cNvSpPr>
              <a:spLocks noChangeShapeType="1"/>
            </p:cNvSpPr>
            <p:nvPr/>
          </p:nvSpPr>
          <p:spPr bwMode="auto">
            <a:xfrm>
              <a:off x="2171" y="3122"/>
              <a:ext cx="277" cy="0"/>
            </a:xfrm>
            <a:prstGeom prst="line">
              <a:avLst/>
            </a:prstGeom>
            <a:noFill/>
            <a:ln w="28575">
              <a:solidFill>
                <a:schemeClr val="tx2"/>
              </a:solidFill>
              <a:round/>
              <a:tailEnd type="stealth" w="lg" len="lg"/>
            </a:ln>
            <a:extLst>
              <a:ext uri="{909E8E84-426E-40DD-AFC4-6F175D3DCCD1}">
                <a14:hiddenFill xmlns:a14="http://schemas.microsoft.com/office/drawing/2010/main">
                  <a:noFill/>
                </a14:hiddenFill>
              </a:ext>
            </a:extLst>
          </p:spPr>
          <p:txBody>
            <a:bodyPr anchor="ctr"/>
            <a:lstStyle/>
            <a:p>
              <a:endParaRPr lang="zh-CN" altLang="en-US" sz="1350"/>
            </a:p>
          </p:txBody>
        </p:sp>
        <p:sp>
          <p:nvSpPr>
            <p:cNvPr id="28712" name="Line 30"/>
            <p:cNvSpPr>
              <a:spLocks noChangeShapeType="1"/>
            </p:cNvSpPr>
            <p:nvPr/>
          </p:nvSpPr>
          <p:spPr bwMode="auto">
            <a:xfrm>
              <a:off x="2171" y="3512"/>
              <a:ext cx="268" cy="0"/>
            </a:xfrm>
            <a:prstGeom prst="line">
              <a:avLst/>
            </a:prstGeom>
            <a:noFill/>
            <a:ln w="28575">
              <a:solidFill>
                <a:schemeClr val="tx2"/>
              </a:solidFill>
              <a:round/>
              <a:tailEnd type="stealth" w="lg" len="lg"/>
            </a:ln>
            <a:extLst>
              <a:ext uri="{909E8E84-426E-40DD-AFC4-6F175D3DCCD1}">
                <a14:hiddenFill xmlns:a14="http://schemas.microsoft.com/office/drawing/2010/main">
                  <a:noFill/>
                </a14:hiddenFill>
              </a:ext>
            </a:extLst>
          </p:spPr>
          <p:txBody>
            <a:bodyPr anchor="ctr"/>
            <a:lstStyle/>
            <a:p>
              <a:endParaRPr lang="zh-CN" altLang="en-US" sz="1350"/>
            </a:p>
          </p:txBody>
        </p:sp>
        <p:sp>
          <p:nvSpPr>
            <p:cNvPr id="28713" name="Line 31"/>
            <p:cNvSpPr>
              <a:spLocks noChangeShapeType="1"/>
            </p:cNvSpPr>
            <p:nvPr/>
          </p:nvSpPr>
          <p:spPr bwMode="auto">
            <a:xfrm flipH="1" flipV="1">
              <a:off x="3430" y="2708"/>
              <a:ext cx="1" cy="812"/>
            </a:xfrm>
            <a:prstGeom prst="line">
              <a:avLst/>
            </a:prstGeom>
            <a:noFill/>
            <a:ln w="28575">
              <a:solidFill>
                <a:schemeClr val="tx2"/>
              </a:solidFill>
              <a:round/>
              <a:tailEnd type="stealth" w="lg" len="lg"/>
            </a:ln>
            <a:extLst>
              <a:ext uri="{909E8E84-426E-40DD-AFC4-6F175D3DCCD1}">
                <a14:hiddenFill xmlns:a14="http://schemas.microsoft.com/office/drawing/2010/main">
                  <a:noFill/>
                </a14:hiddenFill>
              </a:ext>
            </a:extLst>
          </p:spPr>
          <p:txBody>
            <a:bodyPr anchor="ctr"/>
            <a:lstStyle/>
            <a:p>
              <a:endParaRPr lang="zh-CN" altLang="en-US" sz="1350"/>
            </a:p>
          </p:txBody>
        </p:sp>
        <p:sp>
          <p:nvSpPr>
            <p:cNvPr id="28714" name="Line 32"/>
            <p:cNvSpPr>
              <a:spLocks noChangeShapeType="1"/>
            </p:cNvSpPr>
            <p:nvPr/>
          </p:nvSpPr>
          <p:spPr bwMode="auto">
            <a:xfrm>
              <a:off x="3189" y="3139"/>
              <a:ext cx="233" cy="0"/>
            </a:xfrm>
            <a:prstGeom prst="line">
              <a:avLst/>
            </a:prstGeom>
            <a:noFill/>
            <a:ln w="28575">
              <a:solidFill>
                <a:schemeClr val="tx2"/>
              </a:solidFill>
              <a:round/>
              <a:tailEnd type="none" w="sm" len="med"/>
            </a:ln>
            <a:extLst>
              <a:ext uri="{909E8E84-426E-40DD-AFC4-6F175D3DCCD1}">
                <a14:hiddenFill xmlns:a14="http://schemas.microsoft.com/office/drawing/2010/main">
                  <a:noFill/>
                </a14:hiddenFill>
              </a:ext>
            </a:extLst>
          </p:spPr>
          <p:txBody>
            <a:bodyPr anchor="ctr"/>
            <a:lstStyle/>
            <a:p>
              <a:endParaRPr lang="zh-CN" altLang="en-US" sz="1350"/>
            </a:p>
          </p:txBody>
        </p:sp>
        <p:sp>
          <p:nvSpPr>
            <p:cNvPr id="28715" name="Line 33"/>
            <p:cNvSpPr>
              <a:spLocks noChangeShapeType="1"/>
            </p:cNvSpPr>
            <p:nvPr/>
          </p:nvSpPr>
          <p:spPr bwMode="auto">
            <a:xfrm>
              <a:off x="3199" y="3529"/>
              <a:ext cx="231" cy="0"/>
            </a:xfrm>
            <a:prstGeom prst="line">
              <a:avLst/>
            </a:prstGeom>
            <a:noFill/>
            <a:ln w="28575">
              <a:solidFill>
                <a:schemeClr val="tx2"/>
              </a:solidFill>
              <a:round/>
              <a:tailEnd type="none" w="sm" len="med"/>
            </a:ln>
            <a:extLst>
              <a:ext uri="{909E8E84-426E-40DD-AFC4-6F175D3DCCD1}">
                <a14:hiddenFill xmlns:a14="http://schemas.microsoft.com/office/drawing/2010/main">
                  <a:noFill/>
                </a14:hiddenFill>
              </a:ext>
            </a:extLst>
          </p:spPr>
          <p:txBody>
            <a:bodyPr anchor="ctr"/>
            <a:lstStyle/>
            <a:p>
              <a:endParaRPr lang="zh-CN" altLang="en-US" sz="1350"/>
            </a:p>
          </p:txBody>
        </p:sp>
      </p:grpSp>
      <p:grpSp>
        <p:nvGrpSpPr>
          <p:cNvPr id="28675" name="Group 34"/>
          <p:cNvGrpSpPr/>
          <p:nvPr/>
        </p:nvGrpSpPr>
        <p:grpSpPr bwMode="auto">
          <a:xfrm>
            <a:off x="4902703" y="4249976"/>
            <a:ext cx="1724025" cy="1000679"/>
            <a:chOff x="3705" y="2608"/>
            <a:chExt cx="1269" cy="1029"/>
          </a:xfrm>
        </p:grpSpPr>
        <p:sp>
          <p:nvSpPr>
            <p:cNvPr id="28697" name="Text Box 35"/>
            <p:cNvSpPr txBox="1">
              <a:spLocks noChangeArrowheads="1"/>
            </p:cNvSpPr>
            <p:nvPr/>
          </p:nvSpPr>
          <p:spPr bwMode="auto">
            <a:xfrm>
              <a:off x="4008" y="2826"/>
              <a:ext cx="730" cy="248"/>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lIns="40500" tIns="8100" rIns="40500" bIns="8100" anchor="ct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1500" b="1">
                  <a:solidFill>
                    <a:schemeClr val="tx1"/>
                  </a:solidFill>
                  <a:cs typeface="Times New Roman" panose="02020603050405020304" pitchFamily="18" charset="0"/>
                </a:rPr>
                <a:t>程序语言</a:t>
              </a:r>
              <a:endParaRPr lang="zh-CN" altLang="en-US" sz="1500" b="1">
                <a:solidFill>
                  <a:schemeClr val="tx1"/>
                </a:solidFill>
                <a:cs typeface="Times New Roman" panose="02020603050405020304" pitchFamily="18" charset="0"/>
              </a:endParaRPr>
            </a:p>
          </p:txBody>
        </p:sp>
        <p:sp>
          <p:nvSpPr>
            <p:cNvPr id="28698" name="Line 36"/>
            <p:cNvSpPr>
              <a:spLocks noChangeShapeType="1"/>
            </p:cNvSpPr>
            <p:nvPr/>
          </p:nvSpPr>
          <p:spPr bwMode="auto">
            <a:xfrm>
              <a:off x="3705" y="2703"/>
              <a:ext cx="1" cy="809"/>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nchor="ctr"/>
            <a:lstStyle/>
            <a:p>
              <a:endParaRPr lang="zh-CN" altLang="en-US" sz="1350"/>
            </a:p>
          </p:txBody>
        </p:sp>
        <p:sp>
          <p:nvSpPr>
            <p:cNvPr id="28699" name="Text Box 37"/>
            <p:cNvSpPr txBox="1">
              <a:spLocks noChangeArrowheads="1"/>
            </p:cNvSpPr>
            <p:nvPr/>
          </p:nvSpPr>
          <p:spPr bwMode="auto">
            <a:xfrm>
              <a:off x="3998" y="3390"/>
              <a:ext cx="732" cy="247"/>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lIns="40500" tIns="8100" rIns="40500" bIns="8100" anchor="ct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1500" b="1">
                  <a:solidFill>
                    <a:schemeClr val="tx1"/>
                  </a:solidFill>
                  <a:cs typeface="Times New Roman" panose="02020603050405020304" pitchFamily="18" charset="0"/>
                </a:rPr>
                <a:t>设计方法</a:t>
              </a:r>
              <a:endParaRPr lang="zh-CN" altLang="en-US" sz="1500" b="1">
                <a:solidFill>
                  <a:schemeClr val="tx1"/>
                </a:solidFill>
                <a:cs typeface="Times New Roman" panose="02020603050405020304" pitchFamily="18" charset="0"/>
              </a:endParaRPr>
            </a:p>
          </p:txBody>
        </p:sp>
        <p:sp>
          <p:nvSpPr>
            <p:cNvPr id="28700" name="Line 38"/>
            <p:cNvSpPr>
              <a:spLocks noChangeShapeType="1"/>
            </p:cNvSpPr>
            <p:nvPr/>
          </p:nvSpPr>
          <p:spPr bwMode="auto">
            <a:xfrm>
              <a:off x="3714" y="2957"/>
              <a:ext cx="277" cy="0"/>
            </a:xfrm>
            <a:prstGeom prst="line">
              <a:avLst/>
            </a:prstGeom>
            <a:noFill/>
            <a:ln w="28575">
              <a:solidFill>
                <a:schemeClr val="tx2"/>
              </a:solidFill>
              <a:round/>
              <a:tailEnd type="stealth" w="lg" len="lg"/>
            </a:ln>
            <a:extLst>
              <a:ext uri="{909E8E84-426E-40DD-AFC4-6F175D3DCCD1}">
                <a14:hiddenFill xmlns:a14="http://schemas.microsoft.com/office/drawing/2010/main">
                  <a:noFill/>
                </a14:hiddenFill>
              </a:ext>
            </a:extLst>
          </p:spPr>
          <p:txBody>
            <a:bodyPr anchor="ctr"/>
            <a:lstStyle/>
            <a:p>
              <a:endParaRPr lang="zh-CN" altLang="en-US" sz="1350"/>
            </a:p>
          </p:txBody>
        </p:sp>
        <p:sp>
          <p:nvSpPr>
            <p:cNvPr id="28701" name="Line 39"/>
            <p:cNvSpPr>
              <a:spLocks noChangeShapeType="1"/>
            </p:cNvSpPr>
            <p:nvPr/>
          </p:nvSpPr>
          <p:spPr bwMode="auto">
            <a:xfrm>
              <a:off x="3714" y="3512"/>
              <a:ext cx="269" cy="0"/>
            </a:xfrm>
            <a:prstGeom prst="line">
              <a:avLst/>
            </a:prstGeom>
            <a:noFill/>
            <a:ln w="28575">
              <a:solidFill>
                <a:schemeClr val="tx2"/>
              </a:solidFill>
              <a:round/>
              <a:tailEnd type="stealth" w="lg" len="lg"/>
            </a:ln>
            <a:extLst>
              <a:ext uri="{909E8E84-426E-40DD-AFC4-6F175D3DCCD1}">
                <a14:hiddenFill xmlns:a14="http://schemas.microsoft.com/office/drawing/2010/main">
                  <a:noFill/>
                </a14:hiddenFill>
              </a:ext>
            </a:extLst>
          </p:spPr>
          <p:txBody>
            <a:bodyPr anchor="ctr"/>
            <a:lstStyle/>
            <a:p>
              <a:endParaRPr lang="zh-CN" altLang="en-US" sz="1350"/>
            </a:p>
          </p:txBody>
        </p:sp>
        <p:sp>
          <p:nvSpPr>
            <p:cNvPr id="28702" name="Line 40"/>
            <p:cNvSpPr>
              <a:spLocks noChangeShapeType="1"/>
            </p:cNvSpPr>
            <p:nvPr/>
          </p:nvSpPr>
          <p:spPr bwMode="auto">
            <a:xfrm flipH="1" flipV="1">
              <a:off x="4974" y="2608"/>
              <a:ext cx="0" cy="912"/>
            </a:xfrm>
            <a:prstGeom prst="line">
              <a:avLst/>
            </a:prstGeom>
            <a:noFill/>
            <a:ln w="28575">
              <a:solidFill>
                <a:schemeClr val="tx2"/>
              </a:solidFill>
              <a:round/>
              <a:tailEnd type="stealth" w="lg" len="lg"/>
            </a:ln>
            <a:extLst>
              <a:ext uri="{909E8E84-426E-40DD-AFC4-6F175D3DCCD1}">
                <a14:hiddenFill xmlns:a14="http://schemas.microsoft.com/office/drawing/2010/main">
                  <a:noFill/>
                </a14:hiddenFill>
              </a:ext>
            </a:extLst>
          </p:spPr>
          <p:txBody>
            <a:bodyPr anchor="ctr"/>
            <a:lstStyle/>
            <a:p>
              <a:endParaRPr lang="zh-CN" altLang="en-US" sz="1350"/>
            </a:p>
          </p:txBody>
        </p:sp>
        <p:sp>
          <p:nvSpPr>
            <p:cNvPr id="28703" name="Line 41"/>
            <p:cNvSpPr>
              <a:spLocks noChangeShapeType="1"/>
            </p:cNvSpPr>
            <p:nvPr/>
          </p:nvSpPr>
          <p:spPr bwMode="auto">
            <a:xfrm>
              <a:off x="4743" y="2948"/>
              <a:ext cx="231" cy="0"/>
            </a:xfrm>
            <a:prstGeom prst="line">
              <a:avLst/>
            </a:prstGeom>
            <a:noFill/>
            <a:ln w="28575">
              <a:solidFill>
                <a:schemeClr val="tx2"/>
              </a:solidFill>
              <a:round/>
              <a:tailEnd type="none" w="sm" len="med"/>
            </a:ln>
            <a:extLst>
              <a:ext uri="{909E8E84-426E-40DD-AFC4-6F175D3DCCD1}">
                <a14:hiddenFill xmlns:a14="http://schemas.microsoft.com/office/drawing/2010/main">
                  <a:noFill/>
                </a14:hiddenFill>
              </a:ext>
            </a:extLst>
          </p:spPr>
          <p:txBody>
            <a:bodyPr anchor="ctr"/>
            <a:lstStyle/>
            <a:p>
              <a:endParaRPr lang="zh-CN" altLang="en-US" sz="1350"/>
            </a:p>
          </p:txBody>
        </p:sp>
        <p:sp>
          <p:nvSpPr>
            <p:cNvPr id="28704" name="Line 42"/>
            <p:cNvSpPr>
              <a:spLocks noChangeShapeType="1"/>
            </p:cNvSpPr>
            <p:nvPr/>
          </p:nvSpPr>
          <p:spPr bwMode="auto">
            <a:xfrm>
              <a:off x="4741" y="3529"/>
              <a:ext cx="232" cy="0"/>
            </a:xfrm>
            <a:prstGeom prst="line">
              <a:avLst/>
            </a:prstGeom>
            <a:noFill/>
            <a:ln w="28575">
              <a:solidFill>
                <a:schemeClr val="tx2"/>
              </a:solidFill>
              <a:round/>
              <a:tailEnd type="none" w="sm" len="med"/>
            </a:ln>
            <a:extLst>
              <a:ext uri="{909E8E84-426E-40DD-AFC4-6F175D3DCCD1}">
                <a14:hiddenFill xmlns:a14="http://schemas.microsoft.com/office/drawing/2010/main">
                  <a:noFill/>
                </a14:hiddenFill>
              </a:ext>
            </a:extLst>
          </p:spPr>
          <p:txBody>
            <a:bodyPr anchor="ctr"/>
            <a:lstStyle/>
            <a:p>
              <a:endParaRPr lang="zh-CN" altLang="en-US" sz="1350"/>
            </a:p>
          </p:txBody>
        </p:sp>
        <p:sp>
          <p:nvSpPr>
            <p:cNvPr id="28705" name="Text Box 43"/>
            <p:cNvSpPr txBox="1">
              <a:spLocks noChangeArrowheads="1"/>
            </p:cNvSpPr>
            <p:nvPr/>
          </p:nvSpPr>
          <p:spPr bwMode="auto">
            <a:xfrm>
              <a:off x="4008" y="3109"/>
              <a:ext cx="730" cy="247"/>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lIns="40500" tIns="8100" rIns="40500" bIns="8100" anchor="ct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1500" b="1">
                  <a:solidFill>
                    <a:schemeClr val="tx1"/>
                  </a:solidFill>
                  <a:cs typeface="Times New Roman" panose="02020603050405020304" pitchFamily="18" charset="0"/>
                </a:rPr>
                <a:t>编程环境</a:t>
              </a:r>
              <a:endParaRPr lang="zh-CN" altLang="en-US" sz="1500" b="1">
                <a:solidFill>
                  <a:schemeClr val="tx1"/>
                </a:solidFill>
                <a:cs typeface="Times New Roman" panose="02020603050405020304" pitchFamily="18" charset="0"/>
              </a:endParaRPr>
            </a:p>
          </p:txBody>
        </p:sp>
        <p:sp>
          <p:nvSpPr>
            <p:cNvPr id="28706" name="Line 44"/>
            <p:cNvSpPr>
              <a:spLocks noChangeShapeType="1"/>
            </p:cNvSpPr>
            <p:nvPr/>
          </p:nvSpPr>
          <p:spPr bwMode="auto">
            <a:xfrm>
              <a:off x="3705" y="3246"/>
              <a:ext cx="277" cy="0"/>
            </a:xfrm>
            <a:prstGeom prst="line">
              <a:avLst/>
            </a:prstGeom>
            <a:noFill/>
            <a:ln w="28575">
              <a:solidFill>
                <a:schemeClr val="tx2"/>
              </a:solidFill>
              <a:round/>
              <a:tailEnd type="stealth" w="lg" len="lg"/>
            </a:ln>
            <a:extLst>
              <a:ext uri="{909E8E84-426E-40DD-AFC4-6F175D3DCCD1}">
                <a14:hiddenFill xmlns:a14="http://schemas.microsoft.com/office/drawing/2010/main">
                  <a:noFill/>
                </a14:hiddenFill>
              </a:ext>
            </a:extLst>
          </p:spPr>
          <p:txBody>
            <a:bodyPr anchor="ctr"/>
            <a:lstStyle/>
            <a:p>
              <a:endParaRPr lang="zh-CN" altLang="en-US" sz="1350"/>
            </a:p>
          </p:txBody>
        </p:sp>
        <p:sp>
          <p:nvSpPr>
            <p:cNvPr id="28707" name="Line 45"/>
            <p:cNvSpPr>
              <a:spLocks noChangeShapeType="1"/>
            </p:cNvSpPr>
            <p:nvPr/>
          </p:nvSpPr>
          <p:spPr bwMode="auto">
            <a:xfrm>
              <a:off x="4743" y="3246"/>
              <a:ext cx="231" cy="0"/>
            </a:xfrm>
            <a:prstGeom prst="line">
              <a:avLst/>
            </a:prstGeom>
            <a:noFill/>
            <a:ln w="28575">
              <a:solidFill>
                <a:schemeClr val="tx2"/>
              </a:solidFill>
              <a:round/>
              <a:tailEnd type="none" w="sm" len="med"/>
            </a:ln>
            <a:extLst>
              <a:ext uri="{909E8E84-426E-40DD-AFC4-6F175D3DCCD1}">
                <a14:hiddenFill xmlns:a14="http://schemas.microsoft.com/office/drawing/2010/main">
                  <a:noFill/>
                </a14:hiddenFill>
              </a:ext>
            </a:extLst>
          </p:spPr>
          <p:txBody>
            <a:bodyPr anchor="ctr"/>
            <a:lstStyle/>
            <a:p>
              <a:endParaRPr lang="zh-CN" altLang="en-US" sz="1350"/>
            </a:p>
          </p:txBody>
        </p:sp>
      </p:grpSp>
      <p:grpSp>
        <p:nvGrpSpPr>
          <p:cNvPr id="28676" name="Group 46"/>
          <p:cNvGrpSpPr/>
          <p:nvPr/>
        </p:nvGrpSpPr>
        <p:grpSpPr bwMode="auto">
          <a:xfrm>
            <a:off x="1283203" y="3117056"/>
            <a:ext cx="3619500" cy="820341"/>
            <a:chOff x="295" y="1641"/>
            <a:chExt cx="3542" cy="681"/>
          </a:xfrm>
        </p:grpSpPr>
        <p:sp>
          <p:nvSpPr>
            <p:cNvPr id="28694" name="Text Box 47"/>
            <p:cNvSpPr txBox="1">
              <a:spLocks noChangeArrowheads="1"/>
            </p:cNvSpPr>
            <p:nvPr/>
          </p:nvSpPr>
          <p:spPr bwMode="auto">
            <a:xfrm>
              <a:off x="1245" y="1641"/>
              <a:ext cx="2066"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accent2"/>
                  </a:solidFill>
                  <a:miter lim="800000"/>
                  <a:headEnd/>
                  <a:tailEnd/>
                </a14:hiddenLine>
              </a:ext>
            </a:extLst>
          </p:spPr>
          <p:txBody>
            <a:bodyPr lIns="40500" tIns="8100" rIns="40500" bIns="8100" anchor="ct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b="1">
                  <a:solidFill>
                    <a:srgbClr val="0216AE"/>
                  </a:solidFill>
                  <a:cs typeface="Times New Roman" panose="02020603050405020304" pitchFamily="18" charset="0"/>
                </a:rPr>
                <a:t>人（设计方案）</a:t>
              </a:r>
              <a:endParaRPr lang="zh-CN" altLang="en-US" b="1">
                <a:solidFill>
                  <a:srgbClr val="0216AE"/>
                </a:solidFill>
                <a:cs typeface="Times New Roman" panose="02020603050405020304" pitchFamily="18" charset="0"/>
              </a:endParaRPr>
            </a:p>
          </p:txBody>
        </p:sp>
        <p:sp>
          <p:nvSpPr>
            <p:cNvPr id="28695" name="AutoShape 48"/>
            <p:cNvSpPr/>
            <p:nvPr/>
          </p:nvSpPr>
          <p:spPr bwMode="auto">
            <a:xfrm rot="5400000">
              <a:off x="1954" y="439"/>
              <a:ext cx="224" cy="3542"/>
            </a:xfrm>
            <a:prstGeom prst="leftBrace">
              <a:avLst>
                <a:gd name="adj1" fmla="val 131771"/>
                <a:gd name="adj2" fmla="val 50000"/>
              </a:avLst>
            </a:prstGeom>
            <a:noFill/>
            <a:ln w="28575">
              <a:solidFill>
                <a:schemeClr val="tx2"/>
              </a:solidFill>
              <a:round/>
            </a:ln>
            <a:extLst>
              <a:ext uri="{909E8E84-426E-40DD-AFC4-6F175D3DCCD1}">
                <a14:hiddenFill xmlns:a14="http://schemas.microsoft.com/office/drawing/2010/main">
                  <a:solidFill>
                    <a:srgbClr val="FFFFFF"/>
                  </a:solidFill>
                </a14:hiddenFill>
              </a:ext>
            </a:extLst>
          </p:spPr>
          <p:txBody>
            <a:bodyPr anchor="ct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endParaRPr lang="zh-CN" altLang="en-US" sz="1350">
                <a:solidFill>
                  <a:schemeClr val="tx1"/>
                </a:solidFill>
                <a:latin typeface="Century Gothic" panose="020B0502020202020204" pitchFamily="34" charset="0"/>
              </a:endParaRPr>
            </a:p>
          </p:txBody>
        </p:sp>
        <p:sp>
          <p:nvSpPr>
            <p:cNvPr id="28696" name="AutoShape 49"/>
            <p:cNvSpPr>
              <a:spLocks noChangeArrowheads="1"/>
            </p:cNvSpPr>
            <p:nvPr/>
          </p:nvSpPr>
          <p:spPr bwMode="auto">
            <a:xfrm>
              <a:off x="1949" y="1900"/>
              <a:ext cx="214" cy="194"/>
            </a:xfrm>
            <a:prstGeom prst="downArrow">
              <a:avLst>
                <a:gd name="adj1" fmla="val 50000"/>
                <a:gd name="adj2" fmla="val 32944"/>
              </a:avLst>
            </a:prstGeom>
            <a:solidFill>
              <a:srgbClr val="FFFFFF"/>
            </a:solidFill>
            <a:ln w="28575">
              <a:solidFill>
                <a:schemeClr val="tx2"/>
              </a:solidFill>
              <a:miter lim="800000"/>
            </a:ln>
          </p:spPr>
          <p:txBody>
            <a:bodyPr vert="eaVert" anchor="ct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endParaRPr lang="zh-CN" altLang="en-US" sz="1350">
                <a:solidFill>
                  <a:schemeClr val="tx1"/>
                </a:solidFill>
                <a:latin typeface="Century Gothic" panose="020B0502020202020204" pitchFamily="34" charset="0"/>
              </a:endParaRPr>
            </a:p>
          </p:txBody>
        </p:sp>
      </p:grpSp>
      <p:grpSp>
        <p:nvGrpSpPr>
          <p:cNvPr id="28677" name="Group 50"/>
          <p:cNvGrpSpPr/>
          <p:nvPr/>
        </p:nvGrpSpPr>
        <p:grpSpPr bwMode="auto">
          <a:xfrm>
            <a:off x="5440867" y="3106342"/>
            <a:ext cx="1991915" cy="826294"/>
            <a:chOff x="4123" y="1620"/>
            <a:chExt cx="1673" cy="694"/>
          </a:xfrm>
        </p:grpSpPr>
        <p:sp>
          <p:nvSpPr>
            <p:cNvPr id="28691" name="AutoShape 51"/>
            <p:cNvSpPr/>
            <p:nvPr/>
          </p:nvSpPr>
          <p:spPr bwMode="auto">
            <a:xfrm rot="5400000">
              <a:off x="4976" y="1945"/>
              <a:ext cx="158" cy="579"/>
            </a:xfrm>
            <a:prstGeom prst="leftBrace">
              <a:avLst>
                <a:gd name="adj1" fmla="val 30538"/>
                <a:gd name="adj2" fmla="val 50000"/>
              </a:avLst>
            </a:prstGeom>
            <a:noFill/>
            <a:ln w="28575">
              <a:solidFill>
                <a:schemeClr val="tx2"/>
              </a:solidFill>
              <a:round/>
            </a:ln>
            <a:extLst>
              <a:ext uri="{909E8E84-426E-40DD-AFC4-6F175D3DCCD1}">
                <a14:hiddenFill xmlns:a14="http://schemas.microsoft.com/office/drawing/2010/main">
                  <a:solidFill>
                    <a:srgbClr val="FFFFFF"/>
                  </a:solidFill>
                </a14:hiddenFill>
              </a:ext>
            </a:extLst>
          </p:spPr>
          <p:txBody>
            <a:bodyPr anchor="ct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endParaRPr lang="zh-CN" altLang="en-US" sz="1350">
                <a:solidFill>
                  <a:schemeClr val="tx1"/>
                </a:solidFill>
                <a:latin typeface="Century Gothic" panose="020B0502020202020204" pitchFamily="34" charset="0"/>
              </a:endParaRPr>
            </a:p>
          </p:txBody>
        </p:sp>
        <p:sp>
          <p:nvSpPr>
            <p:cNvPr id="25620" name="Text Box 52"/>
            <p:cNvSpPr txBox="1">
              <a:spLocks noChangeArrowheads="1"/>
            </p:cNvSpPr>
            <p:nvPr/>
          </p:nvSpPr>
          <p:spPr bwMode="auto">
            <a:xfrm>
              <a:off x="4123" y="1620"/>
              <a:ext cx="1673" cy="247"/>
            </a:xfrm>
            <a:prstGeom prst="rect">
              <a:avLst/>
            </a:prstGeom>
            <a:noFill/>
            <a:ln>
              <a:noFill/>
            </a:ln>
          </p:spPr>
          <p:txBody>
            <a:bodyPr lIns="40500" tIns="8100" rIns="40500" bIns="8100" anchor="ct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defRPr/>
              </a:pPr>
              <a:r>
                <a:rPr lang="zh-CN" altLang="en-US" b="1" dirty="0">
                  <a:solidFill>
                    <a:srgbClr val="0216AE"/>
                  </a:solidFill>
                  <a:cs typeface="Times New Roman" panose="02020603050405020304" pitchFamily="18" charset="0"/>
                </a:rPr>
                <a:t>计算机</a:t>
              </a:r>
              <a:r>
                <a:rPr lang="en-US" altLang="zh-CN" b="1" dirty="0">
                  <a:solidFill>
                    <a:srgbClr val="0216AE"/>
                  </a:solidFill>
                  <a:cs typeface="Times New Roman" panose="02020603050405020304" pitchFamily="18" charset="0"/>
                </a:rPr>
                <a:t>(</a:t>
              </a:r>
              <a:r>
                <a:rPr lang="zh-CN" altLang="en-US" b="1" dirty="0">
                  <a:solidFill>
                    <a:srgbClr val="0216AE"/>
                  </a:solidFill>
                  <a:latin typeface="+mj-ea"/>
                  <a:ea typeface="+mj-ea"/>
                  <a:cs typeface="Times New Roman" panose="02020603050405020304" pitchFamily="18" charset="0"/>
                </a:rPr>
                <a:t>执行</a:t>
              </a:r>
              <a:r>
                <a:rPr lang="zh-CN" altLang="en-US" b="1" dirty="0">
                  <a:solidFill>
                    <a:srgbClr val="0216AE"/>
                  </a:solidFill>
                  <a:cs typeface="Times New Roman" panose="02020603050405020304" pitchFamily="18" charset="0"/>
                </a:rPr>
                <a:t>方案</a:t>
              </a:r>
              <a:r>
                <a:rPr lang="en-US" altLang="zh-CN" b="1" dirty="0">
                  <a:solidFill>
                    <a:srgbClr val="0216AE"/>
                  </a:solidFill>
                  <a:cs typeface="Times New Roman" panose="02020603050405020304" pitchFamily="18" charset="0"/>
                </a:rPr>
                <a:t>)</a:t>
              </a:r>
              <a:endParaRPr lang="en-US" altLang="zh-CN" b="1" dirty="0">
                <a:solidFill>
                  <a:srgbClr val="0216AE"/>
                </a:solidFill>
                <a:cs typeface="Times New Roman" panose="02020603050405020304" pitchFamily="18" charset="0"/>
              </a:endParaRPr>
            </a:p>
          </p:txBody>
        </p:sp>
        <p:sp>
          <p:nvSpPr>
            <p:cNvPr id="28693" name="AutoShape 53"/>
            <p:cNvSpPr>
              <a:spLocks noChangeArrowheads="1"/>
            </p:cNvSpPr>
            <p:nvPr/>
          </p:nvSpPr>
          <p:spPr bwMode="auto">
            <a:xfrm>
              <a:off x="4970" y="1884"/>
              <a:ext cx="155" cy="250"/>
            </a:xfrm>
            <a:prstGeom prst="downArrow">
              <a:avLst>
                <a:gd name="adj1" fmla="val 50000"/>
                <a:gd name="adj2" fmla="val 32945"/>
              </a:avLst>
            </a:prstGeom>
            <a:solidFill>
              <a:srgbClr val="FFFFFF"/>
            </a:solidFill>
            <a:ln w="28575">
              <a:solidFill>
                <a:schemeClr val="tx2"/>
              </a:solidFill>
              <a:miter lim="800000"/>
            </a:ln>
          </p:spPr>
          <p:txBody>
            <a:bodyPr vert="eaVert" anchor="ct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endParaRPr lang="zh-CN" altLang="en-US" sz="1350">
                <a:solidFill>
                  <a:schemeClr val="tx1"/>
                </a:solidFill>
                <a:latin typeface="Century Gothic" panose="020B0502020202020204" pitchFamily="34" charset="0"/>
              </a:endParaRPr>
            </a:p>
          </p:txBody>
        </p:sp>
      </p:grpSp>
      <p:sp>
        <p:nvSpPr>
          <p:cNvPr id="28678" name="Rectangle 55"/>
          <p:cNvSpPr>
            <a:spLocks noGrp="1" noChangeArrowheads="1"/>
          </p:cNvSpPr>
          <p:nvPr>
            <p:ph type="title"/>
          </p:nvPr>
        </p:nvSpPr>
        <p:spPr>
          <a:xfrm>
            <a:off x="1081627" y="294439"/>
            <a:ext cx="5620941" cy="632222"/>
          </a:xfrm>
          <a:noFill/>
        </p:spPr>
        <p:txBody>
          <a:bodyPr/>
          <a:lstStyle/>
          <a:p>
            <a:pPr eaLnBrk="1" hangingPunct="1"/>
            <a:r>
              <a:rPr lang="zh-CN" altLang="en-US" dirty="0"/>
              <a:t>问题求解与程序设计</a:t>
            </a:r>
            <a:endParaRPr lang="zh-CN" altLang="en-US" sz="2400" dirty="0"/>
          </a:p>
        </p:txBody>
      </p:sp>
      <p:sp>
        <p:nvSpPr>
          <p:cNvPr id="28679" name="Rectangle 56"/>
          <p:cNvSpPr>
            <a:spLocks noChangeArrowheads="1"/>
          </p:cNvSpPr>
          <p:nvPr/>
        </p:nvSpPr>
        <p:spPr bwMode="auto">
          <a:xfrm>
            <a:off x="594618" y="1340914"/>
            <a:ext cx="8082021" cy="1303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lnSpc>
                <a:spcPct val="110000"/>
              </a:lnSpc>
              <a:spcBef>
                <a:spcPts val="450"/>
              </a:spcBef>
              <a:spcAft>
                <a:spcPts val="450"/>
              </a:spcAft>
              <a:buClr>
                <a:srgbClr val="C00000"/>
              </a:buClr>
              <a:buFont typeface="Wingdings" panose="05000000000000000000" pitchFamily="2" charset="2"/>
              <a:buChar char="n"/>
            </a:pPr>
            <a:r>
              <a:rPr lang="zh-CN" altLang="en-US" sz="2200" b="1" dirty="0">
                <a:solidFill>
                  <a:schemeClr val="tx1"/>
                </a:solidFill>
              </a:rPr>
              <a:t>程序：能够实现特定功能的一组</a:t>
            </a:r>
            <a:r>
              <a:rPr lang="zh-CN" altLang="en-US" sz="2200" b="1" dirty="0">
                <a:solidFill>
                  <a:srgbClr val="0216AE"/>
                </a:solidFill>
              </a:rPr>
              <a:t>指令</a:t>
            </a:r>
            <a:r>
              <a:rPr lang="zh-CN" altLang="en-US" sz="2200" b="1" dirty="0">
                <a:solidFill>
                  <a:schemeClr val="tx1"/>
                </a:solidFill>
              </a:rPr>
              <a:t>序列的集合，是描述对某一问题的</a:t>
            </a:r>
            <a:r>
              <a:rPr lang="zh-CN" altLang="en-US" sz="2200" b="1" dirty="0">
                <a:solidFill>
                  <a:srgbClr val="0216AE"/>
                </a:solidFill>
              </a:rPr>
              <a:t>解决步骤</a:t>
            </a:r>
            <a:r>
              <a:rPr lang="zh-CN" altLang="en-US" sz="2200" b="1" dirty="0">
                <a:solidFill>
                  <a:schemeClr val="tx1"/>
                </a:solidFill>
              </a:rPr>
              <a:t>。</a:t>
            </a:r>
            <a:endParaRPr lang="en-US" altLang="zh-CN" sz="2200" b="1" dirty="0">
              <a:solidFill>
                <a:schemeClr val="tx1"/>
              </a:solidFill>
            </a:endParaRPr>
          </a:p>
          <a:p>
            <a:pPr algn="just">
              <a:lnSpc>
                <a:spcPct val="110000"/>
              </a:lnSpc>
              <a:spcBef>
                <a:spcPts val="450"/>
              </a:spcBef>
              <a:spcAft>
                <a:spcPts val="450"/>
              </a:spcAft>
              <a:buClr>
                <a:srgbClr val="C00000"/>
              </a:buClr>
              <a:buFont typeface="Wingdings" panose="05000000000000000000" pitchFamily="2" charset="2"/>
              <a:buChar char="n"/>
            </a:pPr>
            <a:r>
              <a:rPr lang="zh-CN" altLang="en-US" sz="2200" b="1" dirty="0">
                <a:solidFill>
                  <a:schemeClr val="tx1"/>
                </a:solidFill>
                <a:latin typeface="Century Gothic" panose="020B0502020202020204" pitchFamily="34" charset="0"/>
              </a:rPr>
              <a:t>程序设计的一般过程： </a:t>
            </a:r>
            <a:endParaRPr lang="zh-CN" altLang="en-US" sz="2200" b="1" dirty="0">
              <a:solidFill>
                <a:schemeClr val="tx1"/>
              </a:solidFill>
              <a:latin typeface="Century Gothic" panose="020B0502020202020204" pitchFamily="34" charset="0"/>
            </a:endParaRPr>
          </a:p>
        </p:txBody>
      </p:sp>
      <p:sp>
        <p:nvSpPr>
          <p:cNvPr id="28680" name="矩形 1"/>
          <p:cNvSpPr>
            <a:spLocks noChangeArrowheads="1"/>
          </p:cNvSpPr>
          <p:nvPr/>
        </p:nvSpPr>
        <p:spPr bwMode="auto">
          <a:xfrm>
            <a:off x="2094019" y="3779044"/>
            <a:ext cx="53091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1350" b="1">
                <a:solidFill>
                  <a:schemeClr val="tx1"/>
                </a:solidFill>
                <a:latin typeface="Century Gothic" panose="020B0502020202020204" pitchFamily="34" charset="0"/>
                <a:cs typeface="Times New Roman" panose="02020603050405020304" pitchFamily="18" charset="0"/>
              </a:rPr>
              <a:t>抽象</a:t>
            </a:r>
            <a:endParaRPr lang="zh-CN" altLang="en-US" sz="1350">
              <a:solidFill>
                <a:schemeClr val="tx1"/>
              </a:solidFill>
              <a:latin typeface="Century Gothic" panose="020B0502020202020204" pitchFamily="34" charset="0"/>
              <a:cs typeface="Times New Roman" panose="02020603050405020304" pitchFamily="18" charset="0"/>
            </a:endParaRPr>
          </a:p>
        </p:txBody>
      </p:sp>
      <p:grpSp>
        <p:nvGrpSpPr>
          <p:cNvPr id="28681" name="组合 5"/>
          <p:cNvGrpSpPr/>
          <p:nvPr/>
        </p:nvGrpSpPr>
        <p:grpSpPr bwMode="auto">
          <a:xfrm>
            <a:off x="1283203" y="3893099"/>
            <a:ext cx="5599509" cy="449176"/>
            <a:chOff x="996009" y="4300920"/>
            <a:chExt cx="7465366" cy="598488"/>
          </a:xfrm>
        </p:grpSpPr>
        <p:grpSp>
          <p:nvGrpSpPr>
            <p:cNvPr id="28683" name="Group 8"/>
            <p:cNvGrpSpPr/>
            <p:nvPr/>
          </p:nvGrpSpPr>
          <p:grpSpPr bwMode="auto">
            <a:xfrm>
              <a:off x="996009" y="4300920"/>
              <a:ext cx="7465366" cy="598488"/>
              <a:chOff x="588" y="2281"/>
              <a:chExt cx="4742" cy="377"/>
            </a:xfrm>
          </p:grpSpPr>
          <p:sp>
            <p:nvSpPr>
              <p:cNvPr id="28686" name="Text Box 9"/>
              <p:cNvSpPr txBox="1">
                <a:spLocks noChangeArrowheads="1"/>
              </p:cNvSpPr>
              <p:nvPr/>
            </p:nvSpPr>
            <p:spPr bwMode="auto">
              <a:xfrm>
                <a:off x="588" y="2328"/>
                <a:ext cx="567" cy="247"/>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lIns="40500" tIns="8100" rIns="40500" bIns="8100" anchor="ct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1500" b="1">
                    <a:solidFill>
                      <a:schemeClr val="tx1"/>
                    </a:solidFill>
                    <a:latin typeface="宋体" panose="02010600030101010101" pitchFamily="2" charset="-122"/>
                    <a:cs typeface="Times New Roman" panose="02020603050405020304" pitchFamily="18" charset="0"/>
                  </a:rPr>
                  <a:t>问 题</a:t>
                </a:r>
                <a:endParaRPr lang="zh-CN" altLang="en-US" sz="1500" b="1">
                  <a:solidFill>
                    <a:schemeClr val="tx1"/>
                  </a:solidFill>
                  <a:latin typeface="宋体" panose="02010600030101010101" pitchFamily="2" charset="-122"/>
                  <a:cs typeface="Times New Roman" panose="02020603050405020304" pitchFamily="18" charset="0"/>
                </a:endParaRPr>
              </a:p>
            </p:txBody>
          </p:sp>
          <p:sp>
            <p:nvSpPr>
              <p:cNvPr id="28687" name="Text Box 10"/>
              <p:cNvSpPr txBox="1">
                <a:spLocks noChangeArrowheads="1"/>
              </p:cNvSpPr>
              <p:nvPr/>
            </p:nvSpPr>
            <p:spPr bwMode="auto">
              <a:xfrm>
                <a:off x="3162" y="2281"/>
                <a:ext cx="947" cy="377"/>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lIns="40500" tIns="8100" rIns="40500" bIns="8100" anchor="ct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1500" b="1" dirty="0" smtClean="0">
                    <a:solidFill>
                      <a:schemeClr val="tx1"/>
                    </a:solidFill>
                    <a:latin typeface="宋体" panose="02010600030101010101" pitchFamily="2" charset="-122"/>
                    <a:cs typeface="Times New Roman" panose="02020603050405020304" pitchFamily="18" charset="0"/>
                  </a:rPr>
                  <a:t>数据结构和算 </a:t>
                </a:r>
                <a:r>
                  <a:rPr lang="zh-CN" altLang="en-US" sz="1500" b="1" dirty="0">
                    <a:solidFill>
                      <a:schemeClr val="tx1"/>
                    </a:solidFill>
                    <a:latin typeface="宋体" panose="02010600030101010101" pitchFamily="2" charset="-122"/>
                    <a:cs typeface="Times New Roman" panose="02020603050405020304" pitchFamily="18" charset="0"/>
                  </a:rPr>
                  <a:t>法</a:t>
                </a:r>
                <a:endParaRPr lang="zh-CN" altLang="en-US" sz="1500" b="1" dirty="0">
                  <a:solidFill>
                    <a:schemeClr val="tx1"/>
                  </a:solidFill>
                  <a:latin typeface="宋体" panose="02010600030101010101" pitchFamily="2" charset="-122"/>
                  <a:cs typeface="Times New Roman" panose="02020603050405020304" pitchFamily="18" charset="0"/>
                </a:endParaRPr>
              </a:p>
            </p:txBody>
          </p:sp>
          <p:sp>
            <p:nvSpPr>
              <p:cNvPr id="28688" name="Text Box 11"/>
              <p:cNvSpPr txBox="1">
                <a:spLocks noChangeArrowheads="1"/>
              </p:cNvSpPr>
              <p:nvPr/>
            </p:nvSpPr>
            <p:spPr bwMode="auto">
              <a:xfrm>
                <a:off x="4763" y="2337"/>
                <a:ext cx="567" cy="247"/>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lIns="40500" tIns="8100" rIns="40500" bIns="8100" anchor="ct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1500" b="1">
                    <a:solidFill>
                      <a:schemeClr val="tx1"/>
                    </a:solidFill>
                    <a:latin typeface="宋体" panose="02010600030101010101" pitchFamily="2" charset="-122"/>
                    <a:cs typeface="Times New Roman" panose="02020603050405020304" pitchFamily="18" charset="0"/>
                  </a:rPr>
                  <a:t>程 序</a:t>
                </a:r>
                <a:endParaRPr lang="zh-CN" altLang="en-US" sz="1500" b="1">
                  <a:solidFill>
                    <a:schemeClr val="tx1"/>
                  </a:solidFill>
                  <a:latin typeface="宋体" panose="02010600030101010101" pitchFamily="2" charset="-122"/>
                  <a:cs typeface="Times New Roman" panose="02020603050405020304" pitchFamily="18" charset="0"/>
                </a:endParaRPr>
              </a:p>
            </p:txBody>
          </p:sp>
          <p:sp>
            <p:nvSpPr>
              <p:cNvPr id="28689" name="AutoShape 13"/>
              <p:cNvSpPr>
                <a:spLocks noChangeArrowheads="1"/>
              </p:cNvSpPr>
              <p:nvPr/>
            </p:nvSpPr>
            <p:spPr bwMode="auto">
              <a:xfrm>
                <a:off x="1155" y="2404"/>
                <a:ext cx="672" cy="87"/>
              </a:xfrm>
              <a:prstGeom prst="rightArrow">
                <a:avLst>
                  <a:gd name="adj1" fmla="val 50000"/>
                  <a:gd name="adj2" fmla="val 191816"/>
                </a:avLst>
              </a:prstGeom>
              <a:solidFill>
                <a:srgbClr val="FFFFFF"/>
              </a:solidFill>
              <a:ln w="28575">
                <a:solidFill>
                  <a:schemeClr val="tx2"/>
                </a:solidFill>
                <a:miter lim="800000"/>
              </a:ln>
            </p:spPr>
            <p:txBody>
              <a:bodyPr anchor="ct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endParaRPr lang="zh-CN" altLang="en-US" sz="1350">
                  <a:solidFill>
                    <a:schemeClr val="tx1"/>
                  </a:solidFill>
                  <a:latin typeface="Century Gothic" panose="020B0502020202020204" pitchFamily="34" charset="0"/>
                </a:endParaRPr>
              </a:p>
            </p:txBody>
          </p:sp>
          <p:sp>
            <p:nvSpPr>
              <p:cNvPr id="28690" name="AutoShape 15"/>
              <p:cNvSpPr>
                <a:spLocks noChangeArrowheads="1"/>
              </p:cNvSpPr>
              <p:nvPr/>
            </p:nvSpPr>
            <p:spPr bwMode="auto">
              <a:xfrm>
                <a:off x="4109" y="2404"/>
                <a:ext cx="613" cy="87"/>
              </a:xfrm>
              <a:prstGeom prst="rightArrow">
                <a:avLst>
                  <a:gd name="adj1" fmla="val 50000"/>
                  <a:gd name="adj2" fmla="val 191814"/>
                </a:avLst>
              </a:prstGeom>
              <a:solidFill>
                <a:srgbClr val="FFFFFF"/>
              </a:solidFill>
              <a:ln w="28575">
                <a:solidFill>
                  <a:schemeClr val="tx2"/>
                </a:solidFill>
                <a:miter lim="800000"/>
              </a:ln>
            </p:spPr>
            <p:txBody>
              <a:bodyPr anchor="ct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endParaRPr lang="zh-CN" altLang="en-US" sz="1350">
                  <a:solidFill>
                    <a:schemeClr val="tx1"/>
                  </a:solidFill>
                  <a:latin typeface="Century Gothic" panose="020B0502020202020204" pitchFamily="34" charset="0"/>
                </a:endParaRPr>
              </a:p>
            </p:txBody>
          </p:sp>
        </p:grpSp>
        <p:sp>
          <p:nvSpPr>
            <p:cNvPr id="28684" name="Text Box 9"/>
            <p:cNvSpPr txBox="1">
              <a:spLocks noChangeArrowheads="1"/>
            </p:cNvSpPr>
            <p:nvPr/>
          </p:nvSpPr>
          <p:spPr bwMode="auto">
            <a:xfrm>
              <a:off x="3009058" y="4355185"/>
              <a:ext cx="1195361" cy="406401"/>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lIns="40500" tIns="8100" rIns="40500" bIns="8100" anchor="ct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1500" b="1">
                  <a:solidFill>
                    <a:schemeClr val="tx1"/>
                  </a:solidFill>
                  <a:latin typeface="宋体" panose="02010600030101010101" pitchFamily="2" charset="-122"/>
                  <a:cs typeface="Times New Roman" panose="02020603050405020304" pitchFamily="18" charset="0"/>
                </a:rPr>
                <a:t>数学模型</a:t>
              </a:r>
              <a:endParaRPr lang="zh-CN" altLang="en-US" sz="1500" b="1">
                <a:solidFill>
                  <a:schemeClr val="tx1"/>
                </a:solidFill>
                <a:latin typeface="宋体" panose="02010600030101010101" pitchFamily="2" charset="-122"/>
                <a:cs typeface="Times New Roman" panose="02020603050405020304" pitchFamily="18" charset="0"/>
              </a:endParaRPr>
            </a:p>
          </p:txBody>
        </p:sp>
        <p:sp>
          <p:nvSpPr>
            <p:cNvPr id="28685" name="AutoShape 13"/>
            <p:cNvSpPr>
              <a:spLocks noChangeArrowheads="1"/>
            </p:cNvSpPr>
            <p:nvPr/>
          </p:nvSpPr>
          <p:spPr bwMode="auto">
            <a:xfrm>
              <a:off x="4247698" y="4481547"/>
              <a:ext cx="736031" cy="120519"/>
            </a:xfrm>
            <a:prstGeom prst="rightArrow">
              <a:avLst>
                <a:gd name="adj1" fmla="val 50000"/>
                <a:gd name="adj2" fmla="val 191817"/>
              </a:avLst>
            </a:prstGeom>
            <a:solidFill>
              <a:srgbClr val="FFFFFF"/>
            </a:solidFill>
            <a:ln w="28575">
              <a:solidFill>
                <a:schemeClr val="tx2"/>
              </a:solidFill>
              <a:miter lim="800000"/>
            </a:ln>
          </p:spPr>
          <p:txBody>
            <a:bodyPr anchor="ct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endParaRPr lang="zh-CN" altLang="en-US" sz="1350">
                <a:solidFill>
                  <a:schemeClr val="tx1"/>
                </a:solidFill>
                <a:latin typeface="Century Gothic" panose="020B0502020202020204" pitchFamily="34" charset="0"/>
              </a:endParaRPr>
            </a:p>
          </p:txBody>
        </p:sp>
      </p:grpSp>
      <p:sp>
        <p:nvSpPr>
          <p:cNvPr id="28682" name="矩形 2"/>
          <p:cNvSpPr>
            <a:spLocks noChangeArrowheads="1"/>
          </p:cNvSpPr>
          <p:nvPr/>
        </p:nvSpPr>
        <p:spPr bwMode="auto">
          <a:xfrm>
            <a:off x="1003404" y="5840726"/>
            <a:ext cx="52918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200" b="1">
                <a:solidFill>
                  <a:srgbClr val="C00000"/>
                </a:solidFill>
                <a:latin typeface="宋体" panose="02010600030101010101" pitchFamily="2" charset="-122"/>
              </a:rPr>
              <a:t>程序设计的关键是数据表示和数据处理。</a:t>
            </a:r>
            <a:endParaRPr lang="zh-CN" altLang="en-US" sz="2200">
              <a:solidFill>
                <a:srgbClr val="C00000"/>
              </a:solidFill>
              <a:latin typeface="Century Gothic" panose="020B0502020202020204" pitchFamily="34" charset="0"/>
            </a:endParaRPr>
          </a:p>
        </p:txBody>
      </p:sp>
    </p:spTree>
    <p:custDataLst>
      <p:tags r:id="rId1"/>
    </p:custDataLst>
  </p:cSld>
  <p:clrMapOvr>
    <a:masterClrMapping/>
  </p:clrMapOvr>
  <p:transition spd="slow" advTm="91649"/>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3"/>
          <p:cNvSpPr txBox="1">
            <a:spLocks noChangeArrowheads="1"/>
          </p:cNvSpPr>
          <p:nvPr/>
        </p:nvSpPr>
        <p:spPr bwMode="auto">
          <a:xfrm>
            <a:off x="989013" y="2132013"/>
            <a:ext cx="8154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spcBef>
                <a:spcPct val="0"/>
              </a:spcBef>
              <a:buClr>
                <a:schemeClr val="folHlink"/>
              </a:buClr>
              <a:buSzPct val="60000"/>
              <a:buFont typeface="Wingdings" panose="05000000000000000000" pitchFamily="2" charset="2"/>
              <a:buNone/>
            </a:pPr>
            <a:r>
              <a:rPr lang="zh-CN" altLang="en-US" sz="2400" b="1" dirty="0">
                <a:solidFill>
                  <a:schemeClr val="tx1"/>
                </a:solidFill>
              </a:rPr>
              <a:t>为人机对弈问题抽象数据模型。</a:t>
            </a:r>
            <a:endParaRPr lang="zh-CN" altLang="en-US" sz="2400" b="1" dirty="0">
              <a:solidFill>
                <a:schemeClr val="tx1"/>
              </a:solidFill>
            </a:endParaRPr>
          </a:p>
        </p:txBody>
      </p:sp>
      <p:pic>
        <p:nvPicPr>
          <p:cNvPr id="38915"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052" y="2767013"/>
            <a:ext cx="7353300" cy="2840037"/>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38917" name="矩形 3"/>
          <p:cNvSpPr>
            <a:spLocks noChangeArrowheads="1"/>
          </p:cNvSpPr>
          <p:nvPr/>
        </p:nvSpPr>
        <p:spPr bwMode="auto">
          <a:xfrm>
            <a:off x="776288" y="1395413"/>
            <a:ext cx="61452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20000"/>
              </a:spcBef>
              <a:spcAft>
                <a:spcPts val="1200"/>
              </a:spcAft>
              <a:buClr>
                <a:schemeClr val="folHlink"/>
              </a:buClr>
              <a:buSzPct val="60000"/>
              <a:buFont typeface="Wingdings" panose="05000000000000000000" pitchFamily="2" charset="2"/>
              <a:buNone/>
            </a:pPr>
            <a:r>
              <a:rPr lang="zh-CN" altLang="en-US" sz="2400" b="1" dirty="0">
                <a:solidFill>
                  <a:schemeClr val="tx1"/>
                </a:solidFill>
                <a:latin typeface="Century Gothic" panose="020B0502020202020204" pitchFamily="34" charset="0"/>
              </a:rPr>
              <a:t>（</a:t>
            </a:r>
            <a:r>
              <a:rPr lang="en-US" altLang="zh-CN" sz="2400" b="1" dirty="0">
                <a:solidFill>
                  <a:schemeClr val="tx1"/>
                </a:solidFill>
                <a:latin typeface="Century Gothic" panose="020B0502020202020204" pitchFamily="34" charset="0"/>
              </a:rPr>
              <a:t>2</a:t>
            </a:r>
            <a:r>
              <a:rPr lang="zh-CN" altLang="en-US" sz="2400" b="1" dirty="0">
                <a:solidFill>
                  <a:schemeClr val="tx1"/>
                </a:solidFill>
                <a:latin typeface="Century Gothic" panose="020B0502020202020204" pitchFamily="34" charset="0"/>
              </a:rPr>
              <a:t>）</a:t>
            </a:r>
            <a:r>
              <a:rPr lang="zh-CN" altLang="en-US" sz="2400" b="1" dirty="0">
                <a:solidFill>
                  <a:srgbClr val="FF0000"/>
                </a:solidFill>
                <a:latin typeface="Century Gothic" panose="020B0502020202020204" pitchFamily="34" charset="0"/>
              </a:rPr>
              <a:t>一对多</a:t>
            </a:r>
            <a:r>
              <a:rPr lang="zh-CN" altLang="en-US" sz="2400" b="1" dirty="0">
                <a:solidFill>
                  <a:schemeClr val="tx1"/>
                </a:solidFill>
                <a:latin typeface="Century Gothic" panose="020B0502020202020204" pitchFamily="34" charset="0"/>
              </a:rPr>
              <a:t>的层次关系：</a:t>
            </a:r>
            <a:r>
              <a:rPr lang="zh-CN" altLang="en-US" sz="2400" b="1" dirty="0">
                <a:solidFill>
                  <a:srgbClr val="0216AE"/>
                </a:solidFill>
                <a:latin typeface="Century Gothic" panose="020B0502020202020204" pitchFamily="34" charset="0"/>
              </a:rPr>
              <a:t>树结构</a:t>
            </a:r>
            <a:endParaRPr lang="zh-CN" altLang="en-US" sz="2400" b="1" dirty="0">
              <a:solidFill>
                <a:schemeClr val="tx1"/>
              </a:solidFill>
              <a:latin typeface="Century Gothic" panose="020B0502020202020204" pitchFamily="34" charset="0"/>
            </a:endParaRPr>
          </a:p>
        </p:txBody>
      </p:sp>
      <p:sp>
        <p:nvSpPr>
          <p:cNvPr id="38918" name="文本框 5"/>
          <p:cNvSpPr txBox="1">
            <a:spLocks noChangeArrowheads="1"/>
          </p:cNvSpPr>
          <p:nvPr/>
        </p:nvSpPr>
        <p:spPr bwMode="auto">
          <a:xfrm>
            <a:off x="1168400" y="5784850"/>
            <a:ext cx="72199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200" b="1">
                <a:solidFill>
                  <a:srgbClr val="FF0000"/>
                </a:solidFill>
                <a:latin typeface="Century Gothic" panose="020B0502020202020204" pitchFamily="34" charset="0"/>
              </a:rPr>
              <a:t>每个结点至多有一个直接前驱结点（上层父结点），可以有任意个直接后继结点（下层子结点）。</a:t>
            </a:r>
            <a:endParaRPr lang="zh-CN" altLang="en-US" sz="2200" b="1">
              <a:solidFill>
                <a:srgbClr val="FF0000"/>
              </a:solidFill>
              <a:latin typeface="Century Gothic" panose="020B0502020202020204" pitchFamily="34" charset="0"/>
            </a:endParaRPr>
          </a:p>
        </p:txBody>
      </p:sp>
      <p:sp>
        <p:nvSpPr>
          <p:cNvPr id="7" name="矩形 6"/>
          <p:cNvSpPr/>
          <p:nvPr/>
        </p:nvSpPr>
        <p:spPr>
          <a:xfrm>
            <a:off x="1252922" y="254128"/>
            <a:ext cx="327685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a:t>
            </a:r>
            <a:r>
              <a:rPr lang="zh-CN" altLang="en-US" sz="3200" b="1" kern="0" dirty="0">
                <a:latin typeface="黑体" panose="02010609060101010101" pitchFamily="49" charset="-122"/>
                <a:ea typeface="黑体" panose="02010609060101010101" pitchFamily="49" charset="-122"/>
              </a:rPr>
              <a:t>数据结构概述</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ransition spd="slow" advTm="213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3"/>
          <p:cNvSpPr txBox="1">
            <a:spLocks noChangeArrowheads="1"/>
          </p:cNvSpPr>
          <p:nvPr/>
        </p:nvSpPr>
        <p:spPr bwMode="auto">
          <a:xfrm>
            <a:off x="374290" y="2152275"/>
            <a:ext cx="81549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buNone/>
            </a:pPr>
            <a:r>
              <a:rPr lang="zh-CN" altLang="en-US" sz="2400" b="1" dirty="0"/>
              <a:t>课程的先后顺序组成一个图形数据结构</a:t>
            </a:r>
            <a:endParaRPr lang="zh-CN" altLang="en-US" sz="2400" b="1" dirty="0"/>
          </a:p>
        </p:txBody>
      </p:sp>
      <p:pic>
        <p:nvPicPr>
          <p:cNvPr id="40963" name="Picture 6"/>
          <p:cNvPicPr>
            <a:picLocks noChangeAspect="1" noChangeArrowheads="1"/>
          </p:cNvPicPr>
          <p:nvPr/>
        </p:nvPicPr>
        <p:blipFill rotWithShape="1">
          <a:blip r:embed="rId1">
            <a:extLst>
              <a:ext uri="{28A0092B-C50C-407E-A947-70E740481C1C}">
                <a14:useLocalDpi xmlns:a14="http://schemas.microsoft.com/office/drawing/2010/main" val="0"/>
              </a:ext>
            </a:extLst>
          </a:blip>
          <a:srcRect l="40315" t="2121" r="47447" b="1858"/>
          <a:stretch>
            <a:fillRect/>
          </a:stretch>
        </p:blipFill>
        <p:spPr bwMode="auto">
          <a:xfrm>
            <a:off x="4337472" y="3099839"/>
            <a:ext cx="888459" cy="2574587"/>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sp>
        <p:nvSpPr>
          <p:cNvPr id="40965" name="矩形 3"/>
          <p:cNvSpPr>
            <a:spLocks noChangeArrowheads="1"/>
          </p:cNvSpPr>
          <p:nvPr/>
        </p:nvSpPr>
        <p:spPr bwMode="auto">
          <a:xfrm>
            <a:off x="241015" y="1365153"/>
            <a:ext cx="4689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20000"/>
              </a:spcBef>
              <a:spcAft>
                <a:spcPts val="1200"/>
              </a:spcAft>
              <a:buClr>
                <a:schemeClr val="folHlink"/>
              </a:buClr>
              <a:buSzPct val="60000"/>
              <a:buFont typeface="Wingdings" panose="05000000000000000000" pitchFamily="2" charset="2"/>
              <a:buNone/>
            </a:pPr>
            <a:r>
              <a:rPr lang="zh-CN" altLang="en-US" sz="2400" b="1" dirty="0">
                <a:solidFill>
                  <a:schemeClr val="tx1"/>
                </a:solidFill>
                <a:latin typeface="Century Gothic" panose="020B0502020202020204" pitchFamily="34" charset="0"/>
              </a:rPr>
              <a:t>（</a:t>
            </a:r>
            <a:r>
              <a:rPr lang="en-US" altLang="zh-CN" sz="2400" b="1" dirty="0">
                <a:solidFill>
                  <a:schemeClr val="tx1"/>
                </a:solidFill>
                <a:latin typeface="Century Gothic" panose="020B0502020202020204" pitchFamily="34" charset="0"/>
              </a:rPr>
              <a:t>3</a:t>
            </a:r>
            <a:r>
              <a:rPr lang="zh-CN" altLang="en-US" sz="2400" b="1" dirty="0">
                <a:solidFill>
                  <a:schemeClr val="tx1"/>
                </a:solidFill>
                <a:latin typeface="Century Gothic" panose="020B0502020202020204" pitchFamily="34" charset="0"/>
              </a:rPr>
              <a:t>）</a:t>
            </a:r>
            <a:r>
              <a:rPr lang="zh-CN" altLang="en-US" sz="2400" b="1" dirty="0">
                <a:solidFill>
                  <a:srgbClr val="FF0000"/>
                </a:solidFill>
                <a:latin typeface="Century Gothic" panose="020B0502020202020204" pitchFamily="34" charset="0"/>
              </a:rPr>
              <a:t>多对多</a:t>
            </a:r>
            <a:r>
              <a:rPr lang="zh-CN" altLang="en-US" sz="2400" b="1" dirty="0">
                <a:solidFill>
                  <a:schemeClr val="tx1"/>
                </a:solidFill>
                <a:latin typeface="Century Gothic" panose="020B0502020202020204" pitchFamily="34" charset="0"/>
              </a:rPr>
              <a:t>的任意关系：</a:t>
            </a:r>
            <a:r>
              <a:rPr lang="zh-CN" altLang="en-US" sz="2400" b="1" dirty="0">
                <a:solidFill>
                  <a:srgbClr val="0216AE"/>
                </a:solidFill>
                <a:latin typeface="Century Gothic" panose="020B0502020202020204" pitchFamily="34" charset="0"/>
              </a:rPr>
              <a:t>图结构</a:t>
            </a:r>
            <a:endParaRPr lang="zh-CN" altLang="en-US" sz="2400" b="1" dirty="0">
              <a:solidFill>
                <a:srgbClr val="0216AE"/>
              </a:solidFill>
              <a:latin typeface="Century Gothic" panose="020B0502020202020204" pitchFamily="34" charset="0"/>
            </a:endParaRPr>
          </a:p>
        </p:txBody>
      </p:sp>
      <p:sp>
        <p:nvSpPr>
          <p:cNvPr id="40966" name="文本框 5"/>
          <p:cNvSpPr txBox="1">
            <a:spLocks noChangeArrowheads="1"/>
          </p:cNvSpPr>
          <p:nvPr/>
        </p:nvSpPr>
        <p:spPr bwMode="auto">
          <a:xfrm>
            <a:off x="1679575" y="5919788"/>
            <a:ext cx="721836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200" b="1">
                <a:solidFill>
                  <a:srgbClr val="FF0000"/>
                </a:solidFill>
                <a:latin typeface="Century Gothic" panose="020B0502020202020204" pitchFamily="34" charset="0"/>
              </a:rPr>
              <a:t>每个结点可以有任意个直接前驱和后继结点。</a:t>
            </a:r>
            <a:endParaRPr lang="zh-CN" altLang="en-US" sz="2200" b="1">
              <a:solidFill>
                <a:srgbClr val="FF0000"/>
              </a:solidFill>
              <a:latin typeface="Century Gothic" panose="020B0502020202020204" pitchFamily="34" charset="0"/>
            </a:endParaRPr>
          </a:p>
        </p:txBody>
      </p:sp>
      <p:sp>
        <p:nvSpPr>
          <p:cNvPr id="7" name="矩形 6"/>
          <p:cNvSpPr/>
          <p:nvPr/>
        </p:nvSpPr>
        <p:spPr>
          <a:xfrm>
            <a:off x="1252922" y="254128"/>
            <a:ext cx="327685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a:t>
            </a:r>
            <a:r>
              <a:rPr lang="zh-CN" altLang="en-US" sz="3200" b="1" kern="0" dirty="0">
                <a:latin typeface="黑体" panose="02010609060101010101" pitchFamily="49" charset="-122"/>
                <a:ea typeface="黑体" panose="02010609060101010101" pitchFamily="49" charset="-122"/>
              </a:rPr>
              <a:t>数据结构概述</a:t>
            </a:r>
            <a:endParaRPr lang="en-US" altLang="zh-CN" sz="3200" b="1" kern="0" dirty="0">
              <a:latin typeface="黑体" panose="02010609060101010101" pitchFamily="49" charset="-122"/>
              <a:ea typeface="黑体" panose="02010609060101010101" pitchFamily="49" charset="-122"/>
            </a:endParaRPr>
          </a:p>
        </p:txBody>
      </p:sp>
      <p:grpSp>
        <p:nvGrpSpPr>
          <p:cNvPr id="8" name="Group 3"/>
          <p:cNvGrpSpPr/>
          <p:nvPr/>
        </p:nvGrpSpPr>
        <p:grpSpPr bwMode="auto">
          <a:xfrm>
            <a:off x="5346700" y="3138673"/>
            <a:ext cx="3281261" cy="2290391"/>
            <a:chOff x="1156" y="274"/>
            <a:chExt cx="2717" cy="2655"/>
          </a:xfrm>
        </p:grpSpPr>
        <p:sp>
          <p:nvSpPr>
            <p:cNvPr id="9" name="Oval 4"/>
            <p:cNvSpPr>
              <a:spLocks noChangeArrowheads="1"/>
            </p:cNvSpPr>
            <p:nvPr/>
          </p:nvSpPr>
          <p:spPr bwMode="auto">
            <a:xfrm>
              <a:off x="1156" y="1155"/>
              <a:ext cx="310" cy="279"/>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a:latin typeface="Times New Roman" panose="02020603050405020304" pitchFamily="18" charset="0"/>
                  <a:ea typeface="宋体" panose="02010600030101010101" pitchFamily="2" charset="-122"/>
                </a:rPr>
                <a:t>C1</a:t>
              </a:r>
              <a:endParaRPr lang="en-US" altLang="zh-CN" sz="1600">
                <a:latin typeface="Times New Roman" panose="02020603050405020304" pitchFamily="18" charset="0"/>
                <a:ea typeface="宋体" panose="02010600030101010101" pitchFamily="2" charset="-122"/>
              </a:endParaRPr>
            </a:p>
          </p:txBody>
        </p:sp>
        <p:sp>
          <p:nvSpPr>
            <p:cNvPr id="10" name="Oval 5"/>
            <p:cNvSpPr>
              <a:spLocks noChangeArrowheads="1"/>
            </p:cNvSpPr>
            <p:nvPr/>
          </p:nvSpPr>
          <p:spPr bwMode="auto">
            <a:xfrm>
              <a:off x="1797" y="728"/>
              <a:ext cx="310" cy="279"/>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a:latin typeface="Times New Roman" panose="02020603050405020304" pitchFamily="18" charset="0"/>
                  <a:ea typeface="宋体" panose="02010600030101010101" pitchFamily="2" charset="-122"/>
                </a:rPr>
                <a:t>C2</a:t>
              </a:r>
              <a:endParaRPr lang="en-US" altLang="zh-CN" sz="1600">
                <a:latin typeface="Times New Roman" panose="02020603050405020304" pitchFamily="18" charset="0"/>
                <a:ea typeface="宋体" panose="02010600030101010101" pitchFamily="2" charset="-122"/>
              </a:endParaRPr>
            </a:p>
          </p:txBody>
        </p:sp>
        <p:sp>
          <p:nvSpPr>
            <p:cNvPr id="11" name="Oval 6"/>
            <p:cNvSpPr>
              <a:spLocks noChangeArrowheads="1"/>
            </p:cNvSpPr>
            <p:nvPr/>
          </p:nvSpPr>
          <p:spPr bwMode="auto">
            <a:xfrm>
              <a:off x="2475" y="1155"/>
              <a:ext cx="310" cy="279"/>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a:latin typeface="Times New Roman" panose="02020603050405020304" pitchFamily="18" charset="0"/>
                  <a:ea typeface="宋体" panose="02010600030101010101" pitchFamily="2" charset="-122"/>
                </a:rPr>
                <a:t>C3</a:t>
              </a:r>
              <a:endParaRPr lang="en-US" altLang="zh-CN" sz="1600">
                <a:latin typeface="Times New Roman" panose="02020603050405020304" pitchFamily="18" charset="0"/>
                <a:ea typeface="宋体" panose="02010600030101010101" pitchFamily="2" charset="-122"/>
              </a:endParaRPr>
            </a:p>
          </p:txBody>
        </p:sp>
        <p:sp>
          <p:nvSpPr>
            <p:cNvPr id="12" name="Oval 7"/>
            <p:cNvSpPr>
              <a:spLocks noChangeArrowheads="1"/>
            </p:cNvSpPr>
            <p:nvPr/>
          </p:nvSpPr>
          <p:spPr bwMode="auto">
            <a:xfrm>
              <a:off x="1841" y="274"/>
              <a:ext cx="310" cy="279"/>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a:latin typeface="Times New Roman" panose="02020603050405020304" pitchFamily="18" charset="0"/>
                  <a:ea typeface="宋体" panose="02010600030101010101" pitchFamily="2" charset="-122"/>
                </a:rPr>
                <a:t>C4</a:t>
              </a:r>
              <a:endParaRPr lang="en-US" altLang="zh-CN" sz="1600">
                <a:latin typeface="Times New Roman" panose="02020603050405020304" pitchFamily="18" charset="0"/>
                <a:ea typeface="宋体" panose="02010600030101010101" pitchFamily="2" charset="-122"/>
              </a:endParaRPr>
            </a:p>
          </p:txBody>
        </p:sp>
        <p:sp>
          <p:nvSpPr>
            <p:cNvPr id="13" name="Oval 8"/>
            <p:cNvSpPr>
              <a:spLocks noChangeArrowheads="1"/>
            </p:cNvSpPr>
            <p:nvPr/>
          </p:nvSpPr>
          <p:spPr bwMode="auto">
            <a:xfrm>
              <a:off x="3152" y="283"/>
              <a:ext cx="310" cy="279"/>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a:latin typeface="Times New Roman" panose="02020603050405020304" pitchFamily="18" charset="0"/>
                  <a:ea typeface="宋体" panose="02010600030101010101" pitchFamily="2" charset="-122"/>
                </a:rPr>
                <a:t>C5</a:t>
              </a:r>
              <a:endParaRPr lang="en-US" altLang="zh-CN" sz="1600">
                <a:latin typeface="Times New Roman" panose="02020603050405020304" pitchFamily="18" charset="0"/>
                <a:ea typeface="宋体" panose="02010600030101010101" pitchFamily="2" charset="-122"/>
              </a:endParaRPr>
            </a:p>
          </p:txBody>
        </p:sp>
        <p:sp>
          <p:nvSpPr>
            <p:cNvPr id="14" name="Oval 9"/>
            <p:cNvSpPr>
              <a:spLocks noChangeArrowheads="1"/>
            </p:cNvSpPr>
            <p:nvPr/>
          </p:nvSpPr>
          <p:spPr bwMode="auto">
            <a:xfrm>
              <a:off x="2919" y="2195"/>
              <a:ext cx="310" cy="279"/>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a:latin typeface="Times New Roman" panose="02020603050405020304" pitchFamily="18" charset="0"/>
                  <a:ea typeface="宋体" panose="02010600030101010101" pitchFamily="2" charset="-122"/>
                </a:rPr>
                <a:t>C6</a:t>
              </a:r>
              <a:endParaRPr lang="en-US" altLang="zh-CN" sz="1600">
                <a:latin typeface="Times New Roman" panose="02020603050405020304" pitchFamily="18" charset="0"/>
                <a:ea typeface="宋体" panose="02010600030101010101" pitchFamily="2" charset="-122"/>
              </a:endParaRPr>
            </a:p>
          </p:txBody>
        </p:sp>
        <p:sp>
          <p:nvSpPr>
            <p:cNvPr id="15" name="Oval 10"/>
            <p:cNvSpPr>
              <a:spLocks noChangeArrowheads="1"/>
            </p:cNvSpPr>
            <p:nvPr/>
          </p:nvSpPr>
          <p:spPr bwMode="auto">
            <a:xfrm>
              <a:off x="3541" y="1173"/>
              <a:ext cx="310" cy="257"/>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a:latin typeface="Times New Roman" panose="02020603050405020304" pitchFamily="18" charset="0"/>
                  <a:ea typeface="宋体" panose="02010600030101010101" pitchFamily="2" charset="-122"/>
                </a:rPr>
                <a:t>C7</a:t>
              </a:r>
              <a:endParaRPr lang="en-US" altLang="zh-CN" sz="1600">
                <a:latin typeface="Times New Roman" panose="02020603050405020304" pitchFamily="18" charset="0"/>
                <a:ea typeface="宋体" panose="02010600030101010101" pitchFamily="2" charset="-122"/>
              </a:endParaRPr>
            </a:p>
          </p:txBody>
        </p:sp>
        <p:sp>
          <p:nvSpPr>
            <p:cNvPr id="16" name="Oval 11"/>
            <p:cNvSpPr>
              <a:spLocks noChangeArrowheads="1"/>
            </p:cNvSpPr>
            <p:nvPr/>
          </p:nvSpPr>
          <p:spPr bwMode="auto">
            <a:xfrm>
              <a:off x="3563" y="1761"/>
              <a:ext cx="310" cy="279"/>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a:latin typeface="Times New Roman" panose="02020603050405020304" pitchFamily="18" charset="0"/>
                  <a:ea typeface="宋体" panose="02010600030101010101" pitchFamily="2" charset="-122"/>
                </a:rPr>
                <a:t>C8</a:t>
              </a:r>
              <a:endParaRPr lang="en-US" altLang="zh-CN" sz="1600">
                <a:latin typeface="Times New Roman" panose="02020603050405020304" pitchFamily="18" charset="0"/>
                <a:ea typeface="宋体" panose="02010600030101010101" pitchFamily="2" charset="-122"/>
              </a:endParaRPr>
            </a:p>
          </p:txBody>
        </p:sp>
        <p:sp>
          <p:nvSpPr>
            <p:cNvPr id="17" name="Oval 12"/>
            <p:cNvSpPr>
              <a:spLocks noChangeArrowheads="1"/>
            </p:cNvSpPr>
            <p:nvPr/>
          </p:nvSpPr>
          <p:spPr bwMode="auto">
            <a:xfrm>
              <a:off x="1164" y="2173"/>
              <a:ext cx="310" cy="279"/>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a:latin typeface="Times New Roman" panose="02020603050405020304" pitchFamily="18" charset="0"/>
                  <a:ea typeface="宋体" panose="02010600030101010101" pitchFamily="2" charset="-122"/>
                </a:rPr>
                <a:t>C9</a:t>
              </a:r>
              <a:endParaRPr lang="en-US" altLang="zh-CN" sz="1600">
                <a:latin typeface="Times New Roman" panose="02020603050405020304" pitchFamily="18" charset="0"/>
                <a:ea typeface="宋体" panose="02010600030101010101" pitchFamily="2" charset="-122"/>
              </a:endParaRPr>
            </a:p>
          </p:txBody>
        </p:sp>
        <p:sp>
          <p:nvSpPr>
            <p:cNvPr id="18" name="Oval 13"/>
            <p:cNvSpPr>
              <a:spLocks noChangeArrowheads="1"/>
            </p:cNvSpPr>
            <p:nvPr/>
          </p:nvSpPr>
          <p:spPr bwMode="auto">
            <a:xfrm>
              <a:off x="1807" y="2152"/>
              <a:ext cx="310" cy="279"/>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a:latin typeface="Times New Roman" panose="02020603050405020304" pitchFamily="18" charset="0"/>
                  <a:ea typeface="宋体" panose="02010600030101010101" pitchFamily="2" charset="-122"/>
                </a:rPr>
                <a:t>C10</a:t>
              </a:r>
              <a:endParaRPr lang="en-US" altLang="zh-CN" sz="1600">
                <a:latin typeface="Times New Roman" panose="02020603050405020304" pitchFamily="18" charset="0"/>
                <a:ea typeface="宋体" panose="02010600030101010101" pitchFamily="2" charset="-122"/>
              </a:endParaRPr>
            </a:p>
          </p:txBody>
        </p:sp>
        <p:sp>
          <p:nvSpPr>
            <p:cNvPr id="19" name="Oval 14"/>
            <p:cNvSpPr>
              <a:spLocks noChangeArrowheads="1"/>
            </p:cNvSpPr>
            <p:nvPr/>
          </p:nvSpPr>
          <p:spPr bwMode="auto">
            <a:xfrm>
              <a:off x="1819" y="2650"/>
              <a:ext cx="310" cy="279"/>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a:latin typeface="Times New Roman" panose="02020603050405020304" pitchFamily="18" charset="0"/>
                  <a:ea typeface="宋体" panose="02010600030101010101" pitchFamily="2" charset="-122"/>
                </a:rPr>
                <a:t>C11</a:t>
              </a:r>
              <a:endParaRPr lang="en-US" altLang="zh-CN" sz="1600">
                <a:latin typeface="Times New Roman" panose="02020603050405020304" pitchFamily="18" charset="0"/>
                <a:ea typeface="宋体" panose="02010600030101010101" pitchFamily="2" charset="-122"/>
              </a:endParaRPr>
            </a:p>
          </p:txBody>
        </p:sp>
        <p:sp>
          <p:nvSpPr>
            <p:cNvPr id="20" name="Oval 15"/>
            <p:cNvSpPr>
              <a:spLocks noChangeArrowheads="1"/>
            </p:cNvSpPr>
            <p:nvPr/>
          </p:nvSpPr>
          <p:spPr bwMode="auto">
            <a:xfrm>
              <a:off x="1797" y="1551"/>
              <a:ext cx="310" cy="279"/>
            </a:xfrm>
            <a:prstGeom prst="ellipse">
              <a:avLst/>
            </a:prstGeom>
            <a:solidFill>
              <a:srgbClr val="FFFF00"/>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FontTx/>
                <a:buNone/>
              </a:pPr>
              <a:r>
                <a:rPr lang="en-US" altLang="zh-CN" sz="1600">
                  <a:latin typeface="Times New Roman" panose="02020603050405020304" pitchFamily="18" charset="0"/>
                  <a:ea typeface="宋体" panose="02010600030101010101" pitchFamily="2" charset="-122"/>
                </a:rPr>
                <a:t>C12</a:t>
              </a:r>
              <a:endParaRPr lang="en-US" altLang="zh-CN" sz="1600">
                <a:latin typeface="Times New Roman" panose="02020603050405020304" pitchFamily="18" charset="0"/>
                <a:ea typeface="宋体" panose="02010600030101010101" pitchFamily="2" charset="-122"/>
              </a:endParaRPr>
            </a:p>
          </p:txBody>
        </p:sp>
        <p:sp>
          <p:nvSpPr>
            <p:cNvPr id="21" name="Line 16"/>
            <p:cNvSpPr>
              <a:spLocks noChangeShapeType="1"/>
            </p:cNvSpPr>
            <p:nvPr/>
          </p:nvSpPr>
          <p:spPr bwMode="auto">
            <a:xfrm>
              <a:off x="1466" y="1298"/>
              <a:ext cx="102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Line 17"/>
            <p:cNvSpPr>
              <a:spLocks noChangeShapeType="1"/>
            </p:cNvSpPr>
            <p:nvPr/>
          </p:nvSpPr>
          <p:spPr bwMode="auto">
            <a:xfrm flipV="1">
              <a:off x="1434" y="978"/>
              <a:ext cx="411" cy="24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Line 18"/>
            <p:cNvSpPr>
              <a:spLocks noChangeShapeType="1"/>
            </p:cNvSpPr>
            <p:nvPr/>
          </p:nvSpPr>
          <p:spPr bwMode="auto">
            <a:xfrm>
              <a:off x="2089" y="933"/>
              <a:ext cx="434" cy="289"/>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Line 19"/>
            <p:cNvSpPr>
              <a:spLocks noChangeShapeType="1"/>
            </p:cNvSpPr>
            <p:nvPr/>
          </p:nvSpPr>
          <p:spPr bwMode="auto">
            <a:xfrm flipV="1">
              <a:off x="1378" y="500"/>
              <a:ext cx="522" cy="667"/>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Line 20"/>
            <p:cNvSpPr>
              <a:spLocks noChangeShapeType="1"/>
            </p:cNvSpPr>
            <p:nvPr/>
          </p:nvSpPr>
          <p:spPr bwMode="auto">
            <a:xfrm>
              <a:off x="2167" y="411"/>
              <a:ext cx="989"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Line 21"/>
            <p:cNvSpPr>
              <a:spLocks noChangeShapeType="1"/>
            </p:cNvSpPr>
            <p:nvPr/>
          </p:nvSpPr>
          <p:spPr bwMode="auto">
            <a:xfrm flipV="1">
              <a:off x="2734" y="544"/>
              <a:ext cx="489" cy="656"/>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Line 22"/>
            <p:cNvSpPr>
              <a:spLocks noChangeShapeType="1"/>
            </p:cNvSpPr>
            <p:nvPr/>
          </p:nvSpPr>
          <p:spPr bwMode="auto">
            <a:xfrm>
              <a:off x="2789" y="1289"/>
              <a:ext cx="756"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Line 23"/>
            <p:cNvSpPr>
              <a:spLocks noChangeShapeType="1"/>
            </p:cNvSpPr>
            <p:nvPr/>
          </p:nvSpPr>
          <p:spPr bwMode="auto">
            <a:xfrm>
              <a:off x="3400" y="544"/>
              <a:ext cx="267" cy="645"/>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Line 24"/>
            <p:cNvSpPr>
              <a:spLocks noChangeShapeType="1"/>
            </p:cNvSpPr>
            <p:nvPr/>
          </p:nvSpPr>
          <p:spPr bwMode="auto">
            <a:xfrm>
              <a:off x="1422" y="1389"/>
              <a:ext cx="378" cy="24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Line 25"/>
            <p:cNvSpPr>
              <a:spLocks noChangeShapeType="1"/>
            </p:cNvSpPr>
            <p:nvPr/>
          </p:nvSpPr>
          <p:spPr bwMode="auto">
            <a:xfrm flipV="1">
              <a:off x="1434" y="1767"/>
              <a:ext cx="388" cy="455"/>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Line 26"/>
            <p:cNvSpPr>
              <a:spLocks noChangeShapeType="1"/>
            </p:cNvSpPr>
            <p:nvPr/>
          </p:nvSpPr>
          <p:spPr bwMode="auto">
            <a:xfrm>
              <a:off x="1478" y="2300"/>
              <a:ext cx="333"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Line 27"/>
            <p:cNvSpPr>
              <a:spLocks noChangeShapeType="1"/>
            </p:cNvSpPr>
            <p:nvPr/>
          </p:nvSpPr>
          <p:spPr bwMode="auto">
            <a:xfrm flipV="1">
              <a:off x="1956" y="1822"/>
              <a:ext cx="0" cy="333"/>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 name="Line 28"/>
            <p:cNvSpPr>
              <a:spLocks noChangeShapeType="1"/>
            </p:cNvSpPr>
            <p:nvPr/>
          </p:nvSpPr>
          <p:spPr bwMode="auto">
            <a:xfrm>
              <a:off x="1400" y="2411"/>
              <a:ext cx="434" cy="333"/>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 name="Line 29"/>
            <p:cNvSpPr>
              <a:spLocks noChangeShapeType="1"/>
            </p:cNvSpPr>
            <p:nvPr/>
          </p:nvSpPr>
          <p:spPr bwMode="auto">
            <a:xfrm flipV="1">
              <a:off x="2122" y="2333"/>
              <a:ext cx="789" cy="411"/>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 name="Line 30"/>
            <p:cNvSpPr>
              <a:spLocks noChangeShapeType="1"/>
            </p:cNvSpPr>
            <p:nvPr/>
          </p:nvSpPr>
          <p:spPr bwMode="auto">
            <a:xfrm flipV="1">
              <a:off x="3212" y="2033"/>
              <a:ext cx="411" cy="22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6" name="Line 31"/>
            <p:cNvSpPr>
              <a:spLocks noChangeShapeType="1"/>
            </p:cNvSpPr>
            <p:nvPr/>
          </p:nvSpPr>
          <p:spPr bwMode="auto">
            <a:xfrm>
              <a:off x="2756" y="1389"/>
              <a:ext cx="822" cy="466"/>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pic>
        <p:nvPicPr>
          <p:cNvPr id="2" name="图片 1"/>
          <p:cNvPicPr>
            <a:picLocks noChangeAspect="1"/>
          </p:cNvPicPr>
          <p:nvPr/>
        </p:nvPicPr>
        <p:blipFill>
          <a:blip r:embed="rId2"/>
          <a:stretch>
            <a:fillRect/>
          </a:stretch>
        </p:blipFill>
        <p:spPr>
          <a:xfrm>
            <a:off x="374290" y="2758006"/>
            <a:ext cx="3654297" cy="2967854"/>
          </a:xfrm>
          <a:prstGeom prst="rect">
            <a:avLst/>
          </a:prstGeom>
        </p:spPr>
      </p:pic>
    </p:spTree>
  </p:cSld>
  <p:clrMapOvr>
    <a:masterClrMapping/>
  </p:clrMapOvr>
  <p:transition spd="slow" advTm="1982"/>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419105" y="1991098"/>
            <a:ext cx="18288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82930" y="2062536"/>
            <a:ext cx="465931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4005263"/>
            <a:ext cx="2865438"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3860800"/>
            <a:ext cx="3179762"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1694695" y="3070598"/>
            <a:ext cx="1418896" cy="461665"/>
          </a:xfrm>
          <a:prstGeom prst="rect">
            <a:avLst/>
          </a:prstGeom>
          <a:noFill/>
        </p:spPr>
        <p:txBody>
          <a:bodyPr wrap="square" rtlCol="0">
            <a:spAutoFit/>
          </a:bodyPr>
          <a:lstStyle/>
          <a:p>
            <a:r>
              <a:rPr lang="zh-CN" altLang="en-US" sz="2400" b="1" dirty="0" smtClean="0"/>
              <a:t>集合</a:t>
            </a:r>
            <a:endParaRPr lang="zh-CN" altLang="en-US" sz="2400" b="1" dirty="0"/>
          </a:p>
        </p:txBody>
      </p:sp>
      <p:sp>
        <p:nvSpPr>
          <p:cNvPr id="9" name="文本框 8"/>
          <p:cNvSpPr txBox="1"/>
          <p:nvPr/>
        </p:nvSpPr>
        <p:spPr>
          <a:xfrm>
            <a:off x="5570482" y="3093616"/>
            <a:ext cx="1418896" cy="461665"/>
          </a:xfrm>
          <a:prstGeom prst="rect">
            <a:avLst/>
          </a:prstGeom>
          <a:noFill/>
        </p:spPr>
        <p:txBody>
          <a:bodyPr wrap="square" rtlCol="0">
            <a:spAutoFit/>
          </a:bodyPr>
          <a:lstStyle/>
          <a:p>
            <a:r>
              <a:rPr lang="zh-CN" altLang="en-US" sz="2400" b="1" dirty="0" smtClean="0"/>
              <a:t>线形结构</a:t>
            </a:r>
            <a:endParaRPr lang="zh-CN" altLang="en-US" sz="2400" b="1" dirty="0"/>
          </a:p>
        </p:txBody>
      </p:sp>
      <p:sp>
        <p:nvSpPr>
          <p:cNvPr id="10" name="文本框 9"/>
          <p:cNvSpPr txBox="1"/>
          <p:nvPr/>
        </p:nvSpPr>
        <p:spPr>
          <a:xfrm>
            <a:off x="1597354" y="5749246"/>
            <a:ext cx="1418896" cy="461665"/>
          </a:xfrm>
          <a:prstGeom prst="rect">
            <a:avLst/>
          </a:prstGeom>
          <a:noFill/>
        </p:spPr>
        <p:txBody>
          <a:bodyPr wrap="square" rtlCol="0">
            <a:spAutoFit/>
          </a:bodyPr>
          <a:lstStyle/>
          <a:p>
            <a:r>
              <a:rPr lang="zh-CN" altLang="en-US" sz="2400" b="1" dirty="0" smtClean="0"/>
              <a:t>树形结构</a:t>
            </a:r>
            <a:endParaRPr lang="zh-CN" altLang="en-US" sz="2400" b="1" dirty="0"/>
          </a:p>
        </p:txBody>
      </p:sp>
      <p:sp>
        <p:nvSpPr>
          <p:cNvPr id="11" name="文本框 10"/>
          <p:cNvSpPr txBox="1"/>
          <p:nvPr/>
        </p:nvSpPr>
        <p:spPr>
          <a:xfrm>
            <a:off x="5570482" y="5682802"/>
            <a:ext cx="1418896" cy="461665"/>
          </a:xfrm>
          <a:prstGeom prst="rect">
            <a:avLst/>
          </a:prstGeom>
          <a:noFill/>
        </p:spPr>
        <p:txBody>
          <a:bodyPr wrap="square" rtlCol="0">
            <a:spAutoFit/>
          </a:bodyPr>
          <a:lstStyle/>
          <a:p>
            <a:r>
              <a:rPr lang="zh-CN" altLang="en-US" sz="2400" b="1" dirty="0" smtClean="0"/>
              <a:t>图形结构</a:t>
            </a:r>
            <a:endParaRPr lang="zh-CN" altLang="en-US" sz="2400" b="1" dirty="0"/>
          </a:p>
        </p:txBody>
      </p:sp>
      <p:sp>
        <p:nvSpPr>
          <p:cNvPr id="12" name="矩形 2"/>
          <p:cNvSpPr>
            <a:spLocks noChangeArrowheads="1"/>
          </p:cNvSpPr>
          <p:nvPr/>
        </p:nvSpPr>
        <p:spPr bwMode="auto">
          <a:xfrm>
            <a:off x="665294" y="1208718"/>
            <a:ext cx="75596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spcBef>
                <a:spcPct val="0"/>
              </a:spcBef>
              <a:buFontTx/>
              <a:buNone/>
            </a:pPr>
            <a:r>
              <a:rPr lang="en-US" altLang="zh-CN" sz="2400" b="1" dirty="0" smtClean="0">
                <a:latin typeface="Times New Roman" panose="02020603050405020304" pitchFamily="18" charset="0"/>
              </a:rPr>
              <a:t>4</a:t>
            </a:r>
            <a:r>
              <a:rPr lang="zh-CN" altLang="en-US" sz="2400" b="1" dirty="0" smtClean="0">
                <a:latin typeface="Times New Roman" panose="02020603050405020304" pitchFamily="18" charset="0"/>
              </a:rPr>
              <a:t>种逻辑结构</a:t>
            </a:r>
            <a:endParaRPr lang="zh-CN" altLang="en-US" sz="2400" b="1"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3"/>
          <p:cNvSpPr>
            <a:spLocks noChangeArrowheads="1"/>
          </p:cNvSpPr>
          <p:nvPr/>
        </p:nvSpPr>
        <p:spPr bwMode="auto">
          <a:xfrm>
            <a:off x="712305" y="1503296"/>
            <a:ext cx="1488419" cy="515957"/>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spAutoFit/>
          </a:bodyPr>
          <a:lstStyle/>
          <a:p>
            <a:pPr algn="ctr">
              <a:buClr>
                <a:schemeClr val="hlink"/>
              </a:buClr>
              <a:buSzPct val="75000"/>
              <a:defRPr/>
            </a:pPr>
            <a:r>
              <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存储结构</a:t>
            </a:r>
            <a:endPar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3" name="矩形 2"/>
          <p:cNvSpPr/>
          <p:nvPr/>
        </p:nvSpPr>
        <p:spPr>
          <a:xfrm>
            <a:off x="1016468" y="3027770"/>
            <a:ext cx="7198906" cy="49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p>
            <a:pPr>
              <a:lnSpc>
                <a:spcPct val="150000"/>
              </a:lnSpc>
              <a:spcBef>
                <a:spcPct val="0"/>
              </a:spcBef>
            </a:pPr>
            <a:r>
              <a:rPr lang="zh-CN" altLang="en-US" sz="2100" b="1" dirty="0">
                <a:latin typeface="Arial" panose="020B0604020202020204" pitchFamily="34" charset="0"/>
                <a:ea typeface="宋体" panose="02010600030101010101" pitchFamily="2" charset="-122"/>
              </a:rPr>
              <a:t> 存储结构指逻辑结构在计算机存储空间中的具体实现。</a:t>
            </a:r>
            <a:endParaRPr lang="zh-CN" altLang="en-US" sz="2100" b="1" dirty="0">
              <a:latin typeface="Arial" panose="020B0604020202020204" pitchFamily="34" charset="0"/>
              <a:ea typeface="宋体" panose="02010600030101010101" pitchFamily="2" charset="-122"/>
            </a:endParaRPr>
          </a:p>
        </p:txBody>
      </p:sp>
      <p:sp>
        <p:nvSpPr>
          <p:cNvPr id="4" name="矩形 3"/>
          <p:cNvSpPr/>
          <p:nvPr/>
        </p:nvSpPr>
        <p:spPr>
          <a:xfrm>
            <a:off x="1040135" y="4888583"/>
            <a:ext cx="7403014" cy="1361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p>
            <a:pPr marL="342900" indent="-342900">
              <a:lnSpc>
                <a:spcPct val="150000"/>
              </a:lnSpc>
              <a:spcBef>
                <a:spcPct val="0"/>
              </a:spcBef>
              <a:buFont typeface="Wingdings" panose="05000000000000000000" pitchFamily="2" charset="2"/>
              <a:buChar char="u"/>
            </a:pPr>
            <a:r>
              <a:rPr lang="zh-CN" altLang="en-US" sz="2100" b="1" dirty="0">
                <a:solidFill>
                  <a:srgbClr val="0000FF"/>
                </a:solidFill>
                <a:latin typeface="Arial" panose="020B0604020202020204" pitchFamily="34" charset="0"/>
                <a:ea typeface="宋体" panose="02010600030101010101" pitchFamily="2" charset="-122"/>
              </a:rPr>
              <a:t>存</a:t>
            </a:r>
            <a:r>
              <a:rPr lang="zh-CN" altLang="en-US" sz="2100" b="1" dirty="0" smtClean="0">
                <a:solidFill>
                  <a:srgbClr val="0000FF"/>
                </a:solidFill>
                <a:latin typeface="Arial" panose="020B0604020202020204" pitchFamily="34" charset="0"/>
                <a:ea typeface="宋体" panose="02010600030101010101" pitchFamily="2" charset="-122"/>
              </a:rPr>
              <a:t>什么？</a:t>
            </a:r>
            <a:endParaRPr lang="en-US" altLang="zh-CN" sz="2100" b="1" dirty="0" smtClean="0">
              <a:solidFill>
                <a:srgbClr val="0000FF"/>
              </a:solidFill>
              <a:latin typeface="Arial" panose="020B0604020202020204" pitchFamily="34" charset="0"/>
              <a:ea typeface="宋体" panose="02010600030101010101" pitchFamily="2" charset="-122"/>
            </a:endParaRPr>
          </a:p>
        </p:txBody>
      </p:sp>
      <p:sp>
        <p:nvSpPr>
          <p:cNvPr id="6" name="Rectangle 3"/>
          <p:cNvSpPr>
            <a:spLocks noChangeArrowheads="1"/>
          </p:cNvSpPr>
          <p:nvPr/>
        </p:nvSpPr>
        <p:spPr bwMode="auto">
          <a:xfrm>
            <a:off x="1291952" y="3889053"/>
            <a:ext cx="6546902" cy="1999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20000"/>
              </a:spcBef>
              <a:buClr>
                <a:schemeClr val="bg2"/>
              </a:buClr>
              <a:buFont typeface="Wingdings" panose="05000000000000000000" pitchFamily="2" charset="2"/>
              <a:buChar char="u"/>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70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pPr>
            <a:endParaRPr lang="zh-CN" altLang="en-US" sz="2100" b="1" dirty="0"/>
          </a:p>
        </p:txBody>
      </p:sp>
      <p:sp>
        <p:nvSpPr>
          <p:cNvPr id="7" name="AutoShape 4"/>
          <p:cNvSpPr>
            <a:spLocks noChangeArrowheads="1"/>
          </p:cNvSpPr>
          <p:nvPr/>
        </p:nvSpPr>
        <p:spPr bwMode="gray">
          <a:xfrm>
            <a:off x="666590" y="2316695"/>
            <a:ext cx="2172380" cy="498256"/>
          </a:xfrm>
          <a:prstGeom prst="roundRect">
            <a:avLst>
              <a:gd name="adj" fmla="val 50000"/>
            </a:avLst>
          </a:prstGeom>
          <a:gradFill rotWithShape="1">
            <a:gsLst>
              <a:gs pos="0">
                <a:schemeClr val="accent1">
                  <a:gamma/>
                  <a:shade val="45490"/>
                  <a:invGamma/>
                </a:schemeClr>
              </a:gs>
              <a:gs pos="50000">
                <a:schemeClr val="accent1"/>
              </a:gs>
              <a:gs pos="100000">
                <a:schemeClr val="accent1">
                  <a:gamma/>
                  <a:shade val="45490"/>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eaLnBrk="0" hangingPunct="0"/>
            <a:r>
              <a:rPr lang="zh-CN" altLang="en-US" sz="2100" b="1" dirty="0">
                <a:solidFill>
                  <a:schemeClr val="bg1"/>
                </a:solidFill>
                <a:latin typeface="仿宋_GB2312" pitchFamily="49" charset="-122"/>
                <a:ea typeface="仿宋_GB2312" pitchFamily="49" charset="-122"/>
              </a:rPr>
              <a:t>存储结构的概念</a:t>
            </a:r>
            <a:endParaRPr lang="en-US" altLang="zh-CN" sz="2100" dirty="0">
              <a:solidFill>
                <a:schemeClr val="bg1"/>
              </a:solidFill>
              <a:effectLst>
                <a:outerShdw blurRad="38100" dist="38100" dir="2700000" algn="tl">
                  <a:srgbClr val="000000"/>
                </a:outerShdw>
              </a:effectLst>
              <a:latin typeface="Verdana" panose="020B0604030504040204" pitchFamily="34" charset="0"/>
              <a:ea typeface="宋体" panose="02010600030101010101" pitchFamily="2" charset="-122"/>
            </a:endParaRPr>
          </a:p>
        </p:txBody>
      </p:sp>
      <p:sp>
        <p:nvSpPr>
          <p:cNvPr id="8" name="矩形 7"/>
          <p:cNvSpPr/>
          <p:nvPr/>
        </p:nvSpPr>
        <p:spPr>
          <a:xfrm>
            <a:off x="1252922" y="254128"/>
            <a:ext cx="327685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a:t>
            </a:r>
            <a:r>
              <a:rPr lang="zh-CN" altLang="en-US" sz="3200" b="1" kern="0" dirty="0">
                <a:latin typeface="黑体" panose="02010609060101010101" pitchFamily="49" charset="-122"/>
                <a:ea typeface="黑体" panose="02010609060101010101" pitchFamily="49" charset="-122"/>
              </a:rPr>
              <a:t>数据结构概述</a:t>
            </a:r>
            <a:endParaRPr lang="en-US" altLang="zh-CN" sz="3200" b="1" kern="0" dirty="0">
              <a:latin typeface="黑体" panose="02010609060101010101" pitchFamily="49" charset="-122"/>
              <a:ea typeface="黑体" panose="02010609060101010101" pitchFamily="49" charset="-122"/>
            </a:endParaRPr>
          </a:p>
        </p:txBody>
      </p:sp>
      <p:pic>
        <p:nvPicPr>
          <p:cNvPr id="9"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704631" y="3606316"/>
            <a:ext cx="4992796" cy="10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2613922" y="4888583"/>
            <a:ext cx="6296747" cy="514308"/>
          </a:xfrm>
          <a:prstGeom prst="rect">
            <a:avLst/>
          </a:prstGeom>
        </p:spPr>
        <p:txBody>
          <a:bodyPr wrap="square">
            <a:spAutoFit/>
          </a:bodyPr>
          <a:lstStyle/>
          <a:p>
            <a:pPr lvl="0">
              <a:lnSpc>
                <a:spcPct val="150000"/>
              </a:lnSpc>
              <a:spcBef>
                <a:spcPct val="0"/>
              </a:spcBef>
            </a:pPr>
            <a:r>
              <a:rPr lang="zh-CN" altLang="en-US" sz="2100" b="1" dirty="0">
                <a:solidFill>
                  <a:srgbClr val="000000"/>
                </a:solidFill>
                <a:latin typeface="Arial" panose="020B0604020202020204" pitchFamily="34" charset="0"/>
                <a:ea typeface="宋体" panose="02010600030101010101" pitchFamily="2" charset="-122"/>
              </a:rPr>
              <a:t>存储所有元素</a:t>
            </a:r>
            <a:r>
              <a:rPr lang="en-US" altLang="zh-CN" sz="2100" b="1" dirty="0">
                <a:solidFill>
                  <a:srgbClr val="000000"/>
                </a:solidFill>
                <a:latin typeface="Arial" panose="020B0604020202020204" pitchFamily="34" charset="0"/>
                <a:ea typeface="宋体" panose="02010600030101010101" pitchFamily="2" charset="-122"/>
              </a:rPr>
              <a:t>+</a:t>
            </a:r>
            <a:r>
              <a:rPr lang="zh-CN" altLang="en-US" sz="2100" b="1" dirty="0">
                <a:solidFill>
                  <a:srgbClr val="000000"/>
                </a:solidFill>
                <a:latin typeface="Arial" panose="020B0604020202020204" pitchFamily="34" charset="0"/>
                <a:ea typeface="宋体" panose="02010600030101010101" pitchFamily="2" charset="-122"/>
              </a:rPr>
              <a:t>存储元素之间的关系</a:t>
            </a:r>
            <a:endParaRPr lang="en-US" altLang="zh-CN" sz="2100" b="1" dirty="0">
              <a:solidFill>
                <a:srgbClr val="00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22306" y="2024742"/>
            <a:ext cx="4443347" cy="3895509"/>
            <a:chOff x="4543425" y="1673795"/>
            <a:chExt cx="5228198" cy="4702839"/>
          </a:xfrm>
        </p:grpSpPr>
        <p:sp>
          <p:nvSpPr>
            <p:cNvPr id="4" name="Oval 3"/>
            <p:cNvSpPr>
              <a:spLocks noChangeArrowheads="1"/>
            </p:cNvSpPr>
            <p:nvPr/>
          </p:nvSpPr>
          <p:spPr bwMode="gray">
            <a:xfrm>
              <a:off x="5420127" y="2157911"/>
              <a:ext cx="3973812" cy="3738603"/>
            </a:xfrm>
            <a:prstGeom prst="ellipse">
              <a:avLst/>
            </a:prstGeom>
            <a:noFill/>
            <a:ln w="38100">
              <a:solidFill>
                <a:schemeClr val="folHlink"/>
              </a:solidFill>
              <a:round/>
            </a:ln>
            <a:effectLst>
              <a:outerShdw dist="35921" dir="2700000" algn="ctr" rotWithShape="0">
                <a:srgbClr val="080808">
                  <a:alpha val="50000"/>
                </a:srgbClr>
              </a:outerShdw>
            </a:effectLst>
          </p:spPr>
          <p:txBody>
            <a:bodyPr wrap="none" anchor="ctr"/>
            <a:lstStyle/>
            <a:p>
              <a:endParaRPr lang="zh-CN" altLang="en-US" sz="2100" b="1"/>
            </a:p>
          </p:txBody>
        </p:sp>
        <p:grpSp>
          <p:nvGrpSpPr>
            <p:cNvPr id="6" name="Group 45"/>
            <p:cNvGrpSpPr/>
            <p:nvPr/>
          </p:nvGrpSpPr>
          <p:grpSpPr bwMode="auto">
            <a:xfrm>
              <a:off x="6418629" y="1673795"/>
              <a:ext cx="1337341" cy="1230224"/>
              <a:chOff x="480" y="1200"/>
              <a:chExt cx="1042" cy="1019"/>
            </a:xfrm>
          </p:grpSpPr>
          <p:grpSp>
            <p:nvGrpSpPr>
              <p:cNvPr id="7" name="Group 46"/>
              <p:cNvGrpSpPr/>
              <p:nvPr/>
            </p:nvGrpSpPr>
            <p:grpSpPr bwMode="auto">
              <a:xfrm>
                <a:off x="480" y="1200"/>
                <a:ext cx="1042" cy="1019"/>
                <a:chOff x="480" y="1200"/>
                <a:chExt cx="1042" cy="1019"/>
              </a:xfrm>
            </p:grpSpPr>
            <p:pic>
              <p:nvPicPr>
                <p:cNvPr id="9" name="Picture 47" descr="circuler_1"/>
                <p:cNvPicPr>
                  <a:picLocks noChangeAspect="1" noChangeArrowheads="1"/>
                </p:cNvPicPr>
                <p:nvPr/>
              </p:nvPicPr>
              <p:blipFill>
                <a:blip r:embed="rId1" cstate="print"/>
                <a:srcRect/>
                <a:stretch>
                  <a:fillRect/>
                </a:stretch>
              </p:blipFill>
              <p:spPr bwMode="gray">
                <a:xfrm>
                  <a:off x="480" y="1200"/>
                  <a:ext cx="1042" cy="1016"/>
                </a:xfrm>
                <a:prstGeom prst="rect">
                  <a:avLst/>
                </a:prstGeom>
                <a:noFill/>
                <a:ln w="9525">
                  <a:noFill/>
                  <a:miter lim="800000"/>
                  <a:headEnd/>
                  <a:tailEnd/>
                </a:ln>
              </p:spPr>
            </p:pic>
            <p:sp>
              <p:nvSpPr>
                <p:cNvPr id="10" name="Oval 48"/>
                <p:cNvSpPr>
                  <a:spLocks noChangeArrowheads="1"/>
                </p:cNvSpPr>
                <p:nvPr/>
              </p:nvSpPr>
              <p:spPr bwMode="gray">
                <a:xfrm>
                  <a:off x="480" y="1200"/>
                  <a:ext cx="1035" cy="1019"/>
                </a:xfrm>
                <a:prstGeom prst="ellipse">
                  <a:avLst/>
                </a:prstGeom>
                <a:gradFill rotWithShape="1">
                  <a:gsLst>
                    <a:gs pos="0">
                      <a:schemeClr val="folHlink"/>
                    </a:gs>
                    <a:gs pos="50000">
                      <a:schemeClr val="folHlink">
                        <a:gamma/>
                        <a:shade val="54118"/>
                        <a:invGamma/>
                      </a:schemeClr>
                    </a:gs>
                    <a:gs pos="100000">
                      <a:schemeClr val="folHlink"/>
                    </a:gs>
                  </a:gsLst>
                  <a:lin ang="5400000" scaled="1"/>
                </a:gradFill>
                <a:ln w="9525" algn="ctr">
                  <a:noFill/>
                  <a:round/>
                </a:ln>
              </p:spPr>
              <p:txBody>
                <a:bodyPr wrap="none" anchor="ctr"/>
                <a:lstStyle/>
                <a:p>
                  <a:endParaRPr lang="zh-CN" altLang="zh-CN" sz="2100" b="1">
                    <a:latin typeface="Calibri" panose="020F0502020204030204" pitchFamily="34" charset="0"/>
                  </a:endParaRPr>
                </a:p>
              </p:txBody>
            </p:sp>
          </p:grpSp>
          <p:pic>
            <p:nvPicPr>
              <p:cNvPr id="8" name="Picture 49" descr="Picture2"/>
              <p:cNvPicPr>
                <a:picLocks noChangeAspect="1" noChangeArrowheads="1"/>
              </p:cNvPicPr>
              <p:nvPr/>
            </p:nvPicPr>
            <p:blipFill>
              <a:blip r:embed="rId2"/>
              <a:srcRect/>
              <a:stretch>
                <a:fillRect/>
              </a:stretch>
            </p:blipFill>
            <p:spPr bwMode="gray">
              <a:xfrm>
                <a:off x="584" y="1210"/>
                <a:ext cx="823" cy="360"/>
              </a:xfrm>
              <a:prstGeom prst="rect">
                <a:avLst/>
              </a:prstGeom>
              <a:noFill/>
              <a:ln w="9525">
                <a:noFill/>
                <a:miter lim="800000"/>
                <a:headEnd/>
                <a:tailEnd/>
              </a:ln>
            </p:spPr>
          </p:pic>
        </p:grpSp>
        <p:sp>
          <p:nvSpPr>
            <p:cNvPr id="11" name="Text Box 50"/>
            <p:cNvSpPr txBox="1">
              <a:spLocks noChangeArrowheads="1"/>
            </p:cNvSpPr>
            <p:nvPr/>
          </p:nvSpPr>
          <p:spPr bwMode="white">
            <a:xfrm>
              <a:off x="6371236" y="1884974"/>
              <a:ext cx="1418006" cy="891749"/>
            </a:xfrm>
            <a:prstGeom prst="rect">
              <a:avLst/>
            </a:prstGeom>
            <a:noFill/>
            <a:ln w="9525" algn="ctr">
              <a:noFill/>
              <a:miter lim="800000"/>
            </a:ln>
          </p:spPr>
          <p:txBody>
            <a:bodyPr>
              <a:spAutoFit/>
            </a:bodyPr>
            <a:lstStyle/>
            <a:p>
              <a:pPr algn="ctr">
                <a:spcBef>
                  <a:spcPct val="50000"/>
                </a:spcBef>
              </a:pPr>
              <a:r>
                <a:rPr lang="zh-CN" altLang="en-US" sz="2100" b="1" dirty="0">
                  <a:solidFill>
                    <a:srgbClr val="F8F8F8"/>
                  </a:solidFill>
                  <a:ea typeface="宋体" panose="02010600030101010101" pitchFamily="2" charset="-122"/>
                </a:rPr>
                <a:t>顺序存储</a:t>
              </a:r>
              <a:endParaRPr lang="en-US" altLang="zh-CN" sz="2100" b="1" dirty="0">
                <a:solidFill>
                  <a:srgbClr val="F8F8F8"/>
                </a:solidFill>
                <a:ea typeface="宋体" panose="02010600030101010101" pitchFamily="2" charset="-122"/>
              </a:endParaRPr>
            </a:p>
          </p:txBody>
        </p:sp>
        <p:grpSp>
          <p:nvGrpSpPr>
            <p:cNvPr id="12" name="Group 45"/>
            <p:cNvGrpSpPr/>
            <p:nvPr/>
          </p:nvGrpSpPr>
          <p:grpSpPr bwMode="auto">
            <a:xfrm>
              <a:off x="6477113" y="5146410"/>
              <a:ext cx="1337341" cy="1230224"/>
              <a:chOff x="480" y="1200"/>
              <a:chExt cx="1042" cy="1019"/>
            </a:xfrm>
          </p:grpSpPr>
          <p:grpSp>
            <p:nvGrpSpPr>
              <p:cNvPr id="13" name="Group 46"/>
              <p:cNvGrpSpPr/>
              <p:nvPr/>
            </p:nvGrpSpPr>
            <p:grpSpPr bwMode="auto">
              <a:xfrm>
                <a:off x="480" y="1200"/>
                <a:ext cx="1042" cy="1019"/>
                <a:chOff x="480" y="1200"/>
                <a:chExt cx="1042" cy="1019"/>
              </a:xfrm>
            </p:grpSpPr>
            <p:pic>
              <p:nvPicPr>
                <p:cNvPr id="15" name="Picture 47" descr="circuler_1"/>
                <p:cNvPicPr>
                  <a:picLocks noChangeAspect="1" noChangeArrowheads="1"/>
                </p:cNvPicPr>
                <p:nvPr/>
              </p:nvPicPr>
              <p:blipFill>
                <a:blip r:embed="rId1" cstate="print"/>
                <a:srcRect/>
                <a:stretch>
                  <a:fillRect/>
                </a:stretch>
              </p:blipFill>
              <p:spPr bwMode="gray">
                <a:xfrm>
                  <a:off x="480" y="1200"/>
                  <a:ext cx="1042" cy="1016"/>
                </a:xfrm>
                <a:prstGeom prst="rect">
                  <a:avLst/>
                </a:prstGeom>
                <a:noFill/>
                <a:ln w="9525">
                  <a:noFill/>
                  <a:miter lim="800000"/>
                  <a:headEnd/>
                  <a:tailEnd/>
                </a:ln>
              </p:spPr>
            </p:pic>
            <p:sp>
              <p:nvSpPr>
                <p:cNvPr id="16" name="Oval 48"/>
                <p:cNvSpPr>
                  <a:spLocks noChangeArrowheads="1"/>
                </p:cNvSpPr>
                <p:nvPr/>
              </p:nvSpPr>
              <p:spPr bwMode="gray">
                <a:xfrm>
                  <a:off x="480" y="1200"/>
                  <a:ext cx="1035" cy="1019"/>
                </a:xfrm>
                <a:prstGeom prst="ellipse">
                  <a:avLst/>
                </a:prstGeom>
                <a:gradFill rotWithShape="1">
                  <a:gsLst>
                    <a:gs pos="0">
                      <a:schemeClr val="folHlink"/>
                    </a:gs>
                    <a:gs pos="50000">
                      <a:schemeClr val="folHlink">
                        <a:gamma/>
                        <a:shade val="54118"/>
                        <a:invGamma/>
                      </a:schemeClr>
                    </a:gs>
                    <a:gs pos="100000">
                      <a:schemeClr val="folHlink"/>
                    </a:gs>
                  </a:gsLst>
                  <a:lin ang="5400000" scaled="1"/>
                </a:gradFill>
                <a:ln w="9525" algn="ctr">
                  <a:noFill/>
                  <a:round/>
                </a:ln>
              </p:spPr>
              <p:txBody>
                <a:bodyPr wrap="none" anchor="ctr"/>
                <a:lstStyle/>
                <a:p>
                  <a:endParaRPr lang="zh-CN" altLang="zh-CN" sz="2100" b="1">
                    <a:latin typeface="Calibri" panose="020F0502020204030204" pitchFamily="34" charset="0"/>
                  </a:endParaRPr>
                </a:p>
              </p:txBody>
            </p:sp>
          </p:grpSp>
          <p:pic>
            <p:nvPicPr>
              <p:cNvPr id="14" name="Picture 49" descr="Picture2"/>
              <p:cNvPicPr>
                <a:picLocks noChangeAspect="1" noChangeArrowheads="1"/>
              </p:cNvPicPr>
              <p:nvPr/>
            </p:nvPicPr>
            <p:blipFill>
              <a:blip r:embed="rId2"/>
              <a:srcRect/>
              <a:stretch>
                <a:fillRect/>
              </a:stretch>
            </p:blipFill>
            <p:spPr bwMode="gray">
              <a:xfrm>
                <a:off x="584" y="1210"/>
                <a:ext cx="823" cy="360"/>
              </a:xfrm>
              <a:prstGeom prst="rect">
                <a:avLst/>
              </a:prstGeom>
              <a:noFill/>
              <a:ln w="9525">
                <a:noFill/>
                <a:miter lim="800000"/>
                <a:headEnd/>
                <a:tailEnd/>
              </a:ln>
            </p:spPr>
          </p:pic>
        </p:grpSp>
        <p:sp>
          <p:nvSpPr>
            <p:cNvPr id="17" name="Text Box 50"/>
            <p:cNvSpPr txBox="1">
              <a:spLocks noChangeArrowheads="1"/>
            </p:cNvSpPr>
            <p:nvPr/>
          </p:nvSpPr>
          <p:spPr bwMode="white">
            <a:xfrm>
              <a:off x="6468361" y="5375795"/>
              <a:ext cx="1418006" cy="891749"/>
            </a:xfrm>
            <a:prstGeom prst="rect">
              <a:avLst/>
            </a:prstGeom>
            <a:noFill/>
            <a:ln w="9525" algn="ctr">
              <a:noFill/>
              <a:miter lim="800000"/>
            </a:ln>
          </p:spPr>
          <p:txBody>
            <a:bodyPr>
              <a:spAutoFit/>
            </a:bodyPr>
            <a:lstStyle/>
            <a:p>
              <a:pPr algn="ctr">
                <a:spcBef>
                  <a:spcPct val="50000"/>
                </a:spcBef>
              </a:pPr>
              <a:r>
                <a:rPr lang="zh-CN" altLang="en-US" sz="2100" b="1" dirty="0">
                  <a:solidFill>
                    <a:srgbClr val="F8F8F8"/>
                  </a:solidFill>
                  <a:ea typeface="宋体" panose="02010600030101010101" pitchFamily="2" charset="-122"/>
                </a:rPr>
                <a:t>散列存储</a:t>
              </a:r>
              <a:endParaRPr lang="en-US" altLang="zh-CN" sz="2100" b="1" dirty="0">
                <a:solidFill>
                  <a:srgbClr val="F8F8F8"/>
                </a:solidFill>
                <a:ea typeface="宋体" panose="02010600030101010101" pitchFamily="2" charset="-122"/>
              </a:endParaRPr>
            </a:p>
          </p:txBody>
        </p:sp>
        <p:grpSp>
          <p:nvGrpSpPr>
            <p:cNvPr id="18" name="Group 45"/>
            <p:cNvGrpSpPr/>
            <p:nvPr/>
          </p:nvGrpSpPr>
          <p:grpSpPr bwMode="auto">
            <a:xfrm>
              <a:off x="8287759" y="4422579"/>
              <a:ext cx="1337341" cy="1230224"/>
              <a:chOff x="480" y="1200"/>
              <a:chExt cx="1042" cy="1019"/>
            </a:xfrm>
          </p:grpSpPr>
          <p:grpSp>
            <p:nvGrpSpPr>
              <p:cNvPr id="19" name="Group 46"/>
              <p:cNvGrpSpPr/>
              <p:nvPr/>
            </p:nvGrpSpPr>
            <p:grpSpPr bwMode="auto">
              <a:xfrm>
                <a:off x="480" y="1200"/>
                <a:ext cx="1042" cy="1019"/>
                <a:chOff x="480" y="1200"/>
                <a:chExt cx="1042" cy="1019"/>
              </a:xfrm>
            </p:grpSpPr>
            <p:pic>
              <p:nvPicPr>
                <p:cNvPr id="21" name="Picture 47" descr="circuler_1"/>
                <p:cNvPicPr>
                  <a:picLocks noChangeAspect="1" noChangeArrowheads="1"/>
                </p:cNvPicPr>
                <p:nvPr/>
              </p:nvPicPr>
              <p:blipFill>
                <a:blip r:embed="rId1" cstate="print"/>
                <a:srcRect/>
                <a:stretch>
                  <a:fillRect/>
                </a:stretch>
              </p:blipFill>
              <p:spPr bwMode="gray">
                <a:xfrm>
                  <a:off x="480" y="1200"/>
                  <a:ext cx="1042" cy="1016"/>
                </a:xfrm>
                <a:prstGeom prst="rect">
                  <a:avLst/>
                </a:prstGeom>
                <a:noFill/>
                <a:ln w="9525">
                  <a:noFill/>
                  <a:miter lim="800000"/>
                  <a:headEnd/>
                  <a:tailEnd/>
                </a:ln>
              </p:spPr>
            </p:pic>
            <p:sp>
              <p:nvSpPr>
                <p:cNvPr id="22" name="Oval 48"/>
                <p:cNvSpPr>
                  <a:spLocks noChangeArrowheads="1"/>
                </p:cNvSpPr>
                <p:nvPr/>
              </p:nvSpPr>
              <p:spPr bwMode="gray">
                <a:xfrm>
                  <a:off x="480" y="1200"/>
                  <a:ext cx="1035" cy="1019"/>
                </a:xfrm>
                <a:prstGeom prst="ellipse">
                  <a:avLst/>
                </a:prstGeom>
                <a:gradFill rotWithShape="1">
                  <a:gsLst>
                    <a:gs pos="0">
                      <a:schemeClr val="folHlink"/>
                    </a:gs>
                    <a:gs pos="50000">
                      <a:schemeClr val="folHlink">
                        <a:gamma/>
                        <a:shade val="54118"/>
                        <a:invGamma/>
                      </a:schemeClr>
                    </a:gs>
                    <a:gs pos="100000">
                      <a:schemeClr val="folHlink"/>
                    </a:gs>
                  </a:gsLst>
                  <a:lin ang="5400000" scaled="1"/>
                </a:gradFill>
                <a:ln w="9525" algn="ctr">
                  <a:noFill/>
                  <a:round/>
                </a:ln>
              </p:spPr>
              <p:txBody>
                <a:bodyPr wrap="none" anchor="ctr"/>
                <a:lstStyle/>
                <a:p>
                  <a:endParaRPr lang="zh-CN" altLang="zh-CN" sz="2100" b="1">
                    <a:latin typeface="Calibri" panose="020F0502020204030204" pitchFamily="34" charset="0"/>
                  </a:endParaRPr>
                </a:p>
              </p:txBody>
            </p:sp>
          </p:grpSp>
          <p:pic>
            <p:nvPicPr>
              <p:cNvPr id="20" name="Picture 49" descr="Picture2"/>
              <p:cNvPicPr>
                <a:picLocks noChangeAspect="1" noChangeArrowheads="1"/>
              </p:cNvPicPr>
              <p:nvPr/>
            </p:nvPicPr>
            <p:blipFill>
              <a:blip r:embed="rId2"/>
              <a:srcRect/>
              <a:stretch>
                <a:fillRect/>
              </a:stretch>
            </p:blipFill>
            <p:spPr bwMode="gray">
              <a:xfrm>
                <a:off x="584" y="1210"/>
                <a:ext cx="823" cy="360"/>
              </a:xfrm>
              <a:prstGeom prst="rect">
                <a:avLst/>
              </a:prstGeom>
              <a:noFill/>
              <a:ln w="9525">
                <a:noFill/>
                <a:miter lim="800000"/>
                <a:headEnd/>
                <a:tailEnd/>
              </a:ln>
            </p:spPr>
          </p:pic>
        </p:grpSp>
        <p:sp>
          <p:nvSpPr>
            <p:cNvPr id="23" name="Text Box 50"/>
            <p:cNvSpPr txBox="1">
              <a:spLocks noChangeArrowheads="1"/>
            </p:cNvSpPr>
            <p:nvPr/>
          </p:nvSpPr>
          <p:spPr bwMode="white">
            <a:xfrm>
              <a:off x="8287759" y="4638998"/>
              <a:ext cx="1418006" cy="891749"/>
            </a:xfrm>
            <a:prstGeom prst="rect">
              <a:avLst/>
            </a:prstGeom>
            <a:noFill/>
            <a:ln w="9525" algn="ctr">
              <a:noFill/>
              <a:miter lim="800000"/>
            </a:ln>
          </p:spPr>
          <p:txBody>
            <a:bodyPr>
              <a:spAutoFit/>
            </a:bodyPr>
            <a:lstStyle/>
            <a:p>
              <a:pPr algn="ctr">
                <a:spcBef>
                  <a:spcPct val="50000"/>
                </a:spcBef>
              </a:pPr>
              <a:r>
                <a:rPr lang="zh-CN" altLang="en-US" sz="2100" b="1" dirty="0">
                  <a:solidFill>
                    <a:srgbClr val="F8F8F8"/>
                  </a:solidFill>
                  <a:ea typeface="宋体" panose="02010600030101010101" pitchFamily="2" charset="-122"/>
                </a:rPr>
                <a:t>索引存储</a:t>
              </a:r>
              <a:endParaRPr lang="en-US" altLang="zh-CN" sz="2100" b="1" dirty="0">
                <a:solidFill>
                  <a:srgbClr val="F8F8F8"/>
                </a:solidFill>
                <a:ea typeface="宋体" panose="02010600030101010101" pitchFamily="2" charset="-122"/>
              </a:endParaRPr>
            </a:p>
          </p:txBody>
        </p:sp>
        <p:grpSp>
          <p:nvGrpSpPr>
            <p:cNvPr id="24" name="Group 45"/>
            <p:cNvGrpSpPr/>
            <p:nvPr/>
          </p:nvGrpSpPr>
          <p:grpSpPr bwMode="auto">
            <a:xfrm>
              <a:off x="4543425" y="3142489"/>
              <a:ext cx="2241637" cy="1765451"/>
              <a:chOff x="480" y="336"/>
              <a:chExt cx="1486" cy="884"/>
            </a:xfrm>
          </p:grpSpPr>
          <p:sp>
            <p:nvSpPr>
              <p:cNvPr id="25" name="AutoShape 46"/>
              <p:cNvSpPr>
                <a:spLocks noChangeArrowheads="1"/>
              </p:cNvSpPr>
              <p:nvPr/>
            </p:nvSpPr>
            <p:spPr bwMode="gray">
              <a:xfrm>
                <a:off x="480" y="336"/>
                <a:ext cx="1486" cy="884"/>
              </a:xfrm>
              <a:prstGeom prst="homePlate">
                <a:avLst>
                  <a:gd name="adj" fmla="val 42025"/>
                </a:avLst>
              </a:prstGeom>
              <a:gradFill rotWithShape="1">
                <a:gsLst>
                  <a:gs pos="0">
                    <a:schemeClr val="folHlink">
                      <a:gamma/>
                      <a:tint val="41176"/>
                      <a:invGamma/>
                    </a:schemeClr>
                  </a:gs>
                  <a:gs pos="100000">
                    <a:schemeClr val="folHlink"/>
                  </a:gs>
                </a:gsLst>
                <a:lin ang="18900000" scaled="1"/>
              </a:gradFill>
              <a:ln w="25400" algn="ctr">
                <a:solidFill>
                  <a:srgbClr val="F8F8F8"/>
                </a:solidFill>
                <a:miter lim="800000"/>
              </a:ln>
              <a:effectLst>
                <a:outerShdw dist="53882" dir="2700000" algn="ctr" rotWithShape="0">
                  <a:srgbClr val="000000">
                    <a:alpha val="50000"/>
                  </a:srgbClr>
                </a:outerShdw>
              </a:effectLst>
            </p:spPr>
            <p:txBody>
              <a:bodyPr wrap="none" anchor="ctr"/>
              <a:lstStyle/>
              <a:p>
                <a:endParaRPr lang="zh-CN" altLang="en-US" sz="2100" b="1"/>
              </a:p>
            </p:txBody>
          </p:sp>
          <p:sp>
            <p:nvSpPr>
              <p:cNvPr id="26" name="AutoShape 47"/>
              <p:cNvSpPr>
                <a:spLocks noChangeArrowheads="1"/>
              </p:cNvSpPr>
              <p:nvPr/>
            </p:nvSpPr>
            <p:spPr bwMode="gray">
              <a:xfrm>
                <a:off x="529" y="371"/>
                <a:ext cx="1375" cy="811"/>
              </a:xfrm>
              <a:prstGeom prst="homePlate">
                <a:avLst>
                  <a:gd name="adj" fmla="val 42386"/>
                </a:avLst>
              </a:prstGeom>
              <a:gradFill rotWithShape="1">
                <a:gsLst>
                  <a:gs pos="0">
                    <a:schemeClr val="folHlink">
                      <a:gamma/>
                      <a:shade val="69804"/>
                      <a:invGamma/>
                    </a:schemeClr>
                  </a:gs>
                  <a:gs pos="100000">
                    <a:schemeClr val="folHlink"/>
                  </a:gs>
                </a:gsLst>
                <a:lin ang="18900000" scaled="1"/>
              </a:gradFill>
              <a:ln w="12700" algn="ctr">
                <a:solidFill>
                  <a:srgbClr val="F8F8F8"/>
                </a:solidFill>
                <a:miter lim="800000"/>
              </a:ln>
              <a:effectLst>
                <a:outerShdw dist="53882" dir="2700000" algn="ctr" rotWithShape="0">
                  <a:srgbClr val="000000">
                    <a:alpha val="50000"/>
                  </a:srgbClr>
                </a:outerShdw>
              </a:effectLst>
            </p:spPr>
            <p:txBody>
              <a:bodyPr wrap="none" anchor="ctr"/>
              <a:lstStyle/>
              <a:p>
                <a:endParaRPr lang="zh-CN" altLang="en-US" sz="2100" b="1"/>
              </a:p>
            </p:txBody>
          </p:sp>
        </p:grpSp>
        <p:sp>
          <p:nvSpPr>
            <p:cNvPr id="27" name="Text Box 8"/>
            <p:cNvSpPr txBox="1">
              <a:spLocks noChangeArrowheads="1"/>
            </p:cNvSpPr>
            <p:nvPr/>
          </p:nvSpPr>
          <p:spPr bwMode="white">
            <a:xfrm>
              <a:off x="4617344" y="3641725"/>
              <a:ext cx="1713070" cy="891749"/>
            </a:xfrm>
            <a:prstGeom prst="rect">
              <a:avLst/>
            </a:prstGeom>
            <a:noFill/>
            <a:ln w="9525" algn="ctr">
              <a:noFill/>
              <a:miter lim="800000"/>
            </a:ln>
            <a:effectLst>
              <a:outerShdw dist="17961" dir="2700000" algn="ctr" rotWithShape="0">
                <a:srgbClr val="000000"/>
              </a:outerShdw>
            </a:effectLst>
          </p:spPr>
          <p:txBody>
            <a:bodyPr>
              <a:spAutoFit/>
            </a:bodyPr>
            <a:lstStyle/>
            <a:p>
              <a:pPr algn="ctr"/>
              <a:r>
                <a:rPr lang="zh-CN" altLang="en-US" sz="2100" b="1" dirty="0">
                  <a:solidFill>
                    <a:srgbClr val="F8F8F8"/>
                  </a:solidFill>
                  <a:latin typeface="Calibri" panose="020F0502020204030204" pitchFamily="34" charset="0"/>
                  <a:ea typeface="宋体" panose="02010600030101010101" pitchFamily="2" charset="-122"/>
                </a:rPr>
                <a:t>常见</a:t>
              </a:r>
              <a:endParaRPr lang="en-US" altLang="zh-CN" sz="2100" b="1" dirty="0">
                <a:solidFill>
                  <a:srgbClr val="F8F8F8"/>
                </a:solidFill>
                <a:latin typeface="Calibri" panose="020F0502020204030204" pitchFamily="34" charset="0"/>
                <a:ea typeface="宋体" panose="02010600030101010101" pitchFamily="2" charset="-122"/>
              </a:endParaRPr>
            </a:p>
            <a:p>
              <a:pPr algn="ctr"/>
              <a:r>
                <a:rPr lang="zh-CN" altLang="en-US" sz="2100" b="1" dirty="0">
                  <a:solidFill>
                    <a:srgbClr val="F8F8F8"/>
                  </a:solidFill>
                  <a:latin typeface="Calibri" panose="020F0502020204030204" pitchFamily="34" charset="0"/>
                  <a:ea typeface="宋体" panose="02010600030101010101" pitchFamily="2" charset="-122"/>
                </a:rPr>
                <a:t>存储结构</a:t>
              </a:r>
              <a:endParaRPr lang="en-US" altLang="zh-CN" sz="2100" b="1" dirty="0">
                <a:solidFill>
                  <a:srgbClr val="F8F8F8"/>
                </a:solidFill>
                <a:latin typeface="Calibri" panose="020F0502020204030204" pitchFamily="34" charset="0"/>
                <a:ea typeface="宋体" panose="02010600030101010101" pitchFamily="2" charset="-122"/>
              </a:endParaRPr>
            </a:p>
          </p:txBody>
        </p:sp>
        <p:grpSp>
          <p:nvGrpSpPr>
            <p:cNvPr id="29" name="Group 45"/>
            <p:cNvGrpSpPr/>
            <p:nvPr/>
          </p:nvGrpSpPr>
          <p:grpSpPr bwMode="auto">
            <a:xfrm>
              <a:off x="8401009" y="2527377"/>
              <a:ext cx="1337341" cy="1230224"/>
              <a:chOff x="480" y="1200"/>
              <a:chExt cx="1042" cy="1019"/>
            </a:xfrm>
          </p:grpSpPr>
          <p:grpSp>
            <p:nvGrpSpPr>
              <p:cNvPr id="30" name="Group 46"/>
              <p:cNvGrpSpPr/>
              <p:nvPr/>
            </p:nvGrpSpPr>
            <p:grpSpPr bwMode="auto">
              <a:xfrm>
                <a:off x="480" y="1200"/>
                <a:ext cx="1042" cy="1019"/>
                <a:chOff x="480" y="1200"/>
                <a:chExt cx="1042" cy="1019"/>
              </a:xfrm>
            </p:grpSpPr>
            <p:pic>
              <p:nvPicPr>
                <p:cNvPr id="34" name="Picture 47" descr="circuler_1"/>
                <p:cNvPicPr>
                  <a:picLocks noChangeAspect="1" noChangeArrowheads="1"/>
                </p:cNvPicPr>
                <p:nvPr/>
              </p:nvPicPr>
              <p:blipFill>
                <a:blip r:embed="rId1" cstate="print"/>
                <a:srcRect/>
                <a:stretch>
                  <a:fillRect/>
                </a:stretch>
              </p:blipFill>
              <p:spPr bwMode="gray">
                <a:xfrm>
                  <a:off x="480" y="1200"/>
                  <a:ext cx="1042" cy="1016"/>
                </a:xfrm>
                <a:prstGeom prst="rect">
                  <a:avLst/>
                </a:prstGeom>
                <a:noFill/>
                <a:ln w="9525">
                  <a:noFill/>
                  <a:miter lim="800000"/>
                  <a:headEnd/>
                  <a:tailEnd/>
                </a:ln>
              </p:spPr>
            </p:pic>
            <p:sp>
              <p:nvSpPr>
                <p:cNvPr id="35" name="Oval 48"/>
                <p:cNvSpPr>
                  <a:spLocks noChangeArrowheads="1"/>
                </p:cNvSpPr>
                <p:nvPr/>
              </p:nvSpPr>
              <p:spPr bwMode="gray">
                <a:xfrm>
                  <a:off x="480" y="1200"/>
                  <a:ext cx="1035" cy="1019"/>
                </a:xfrm>
                <a:prstGeom prst="ellipse">
                  <a:avLst/>
                </a:prstGeom>
                <a:gradFill rotWithShape="1">
                  <a:gsLst>
                    <a:gs pos="0">
                      <a:schemeClr val="folHlink"/>
                    </a:gs>
                    <a:gs pos="50000">
                      <a:schemeClr val="folHlink">
                        <a:gamma/>
                        <a:shade val="54118"/>
                        <a:invGamma/>
                      </a:schemeClr>
                    </a:gs>
                    <a:gs pos="100000">
                      <a:schemeClr val="folHlink"/>
                    </a:gs>
                  </a:gsLst>
                  <a:lin ang="5400000" scaled="1"/>
                </a:gradFill>
                <a:ln w="9525" algn="ctr">
                  <a:noFill/>
                  <a:round/>
                </a:ln>
              </p:spPr>
              <p:txBody>
                <a:bodyPr wrap="none" anchor="ctr"/>
                <a:lstStyle/>
                <a:p>
                  <a:endParaRPr lang="zh-CN" altLang="zh-CN" sz="2100" b="1">
                    <a:latin typeface="Calibri" panose="020F0502020204030204" pitchFamily="34" charset="0"/>
                  </a:endParaRPr>
                </a:p>
              </p:txBody>
            </p:sp>
          </p:grpSp>
          <p:pic>
            <p:nvPicPr>
              <p:cNvPr id="33" name="Picture 49" descr="Picture2"/>
              <p:cNvPicPr>
                <a:picLocks noChangeAspect="1" noChangeArrowheads="1"/>
              </p:cNvPicPr>
              <p:nvPr/>
            </p:nvPicPr>
            <p:blipFill>
              <a:blip r:embed="rId2"/>
              <a:srcRect/>
              <a:stretch>
                <a:fillRect/>
              </a:stretch>
            </p:blipFill>
            <p:spPr bwMode="gray">
              <a:xfrm>
                <a:off x="584" y="1210"/>
                <a:ext cx="823" cy="360"/>
              </a:xfrm>
              <a:prstGeom prst="rect">
                <a:avLst/>
              </a:prstGeom>
              <a:noFill/>
              <a:ln w="9525">
                <a:noFill/>
                <a:miter lim="800000"/>
                <a:headEnd/>
                <a:tailEnd/>
              </a:ln>
            </p:spPr>
          </p:pic>
        </p:grpSp>
        <p:sp>
          <p:nvSpPr>
            <p:cNvPr id="36" name="Text Box 50"/>
            <p:cNvSpPr txBox="1">
              <a:spLocks noChangeArrowheads="1"/>
            </p:cNvSpPr>
            <p:nvPr/>
          </p:nvSpPr>
          <p:spPr bwMode="white">
            <a:xfrm>
              <a:off x="8353617" y="2756763"/>
              <a:ext cx="1418006" cy="891749"/>
            </a:xfrm>
            <a:prstGeom prst="rect">
              <a:avLst/>
            </a:prstGeom>
            <a:noFill/>
            <a:ln w="9525" algn="ctr">
              <a:noFill/>
              <a:miter lim="800000"/>
            </a:ln>
          </p:spPr>
          <p:txBody>
            <a:bodyPr>
              <a:spAutoFit/>
            </a:bodyPr>
            <a:lstStyle/>
            <a:p>
              <a:pPr algn="ctr">
                <a:spcBef>
                  <a:spcPct val="50000"/>
                </a:spcBef>
              </a:pPr>
              <a:r>
                <a:rPr lang="zh-CN" altLang="en-US" sz="2100" b="1" dirty="0">
                  <a:solidFill>
                    <a:srgbClr val="F8F8F8"/>
                  </a:solidFill>
                  <a:ea typeface="宋体" panose="02010600030101010101" pitchFamily="2" charset="-122"/>
                </a:rPr>
                <a:t>链式存储</a:t>
              </a:r>
              <a:endParaRPr lang="en-US" altLang="zh-CN" sz="2100" b="1" dirty="0">
                <a:solidFill>
                  <a:srgbClr val="F8F8F8"/>
                </a:solidFill>
                <a:ea typeface="宋体" panose="02010600030101010101" pitchFamily="2" charset="-122"/>
              </a:endParaRPr>
            </a:p>
          </p:txBody>
        </p:sp>
      </p:grpSp>
      <p:sp>
        <p:nvSpPr>
          <p:cNvPr id="37" name="AutoShape 4"/>
          <p:cNvSpPr>
            <a:spLocks noChangeArrowheads="1"/>
          </p:cNvSpPr>
          <p:nvPr/>
        </p:nvSpPr>
        <p:spPr bwMode="gray">
          <a:xfrm>
            <a:off x="141966" y="1684178"/>
            <a:ext cx="2461687" cy="550295"/>
          </a:xfrm>
          <a:prstGeom prst="roundRect">
            <a:avLst>
              <a:gd name="adj" fmla="val 50000"/>
            </a:avLst>
          </a:prstGeom>
          <a:gradFill rotWithShape="1">
            <a:gsLst>
              <a:gs pos="0">
                <a:schemeClr val="accent1">
                  <a:gamma/>
                  <a:shade val="45490"/>
                  <a:invGamma/>
                </a:schemeClr>
              </a:gs>
              <a:gs pos="50000">
                <a:schemeClr val="accent1"/>
              </a:gs>
              <a:gs pos="100000">
                <a:schemeClr val="accent1">
                  <a:gamma/>
                  <a:shade val="45490"/>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eaLnBrk="0" hangingPunct="0"/>
            <a:r>
              <a:rPr lang="zh-CN" altLang="en-US" sz="2100" b="1" dirty="0">
                <a:solidFill>
                  <a:schemeClr val="bg1"/>
                </a:solidFill>
                <a:latin typeface="仿宋_GB2312" pitchFamily="49" charset="-122"/>
                <a:ea typeface="仿宋_GB2312" pitchFamily="49" charset="-122"/>
              </a:rPr>
              <a:t>常见的存储结构</a:t>
            </a:r>
            <a:endParaRPr lang="en-US" altLang="zh-CN" sz="2100" dirty="0">
              <a:solidFill>
                <a:schemeClr val="bg1"/>
              </a:solidFill>
              <a:effectLst>
                <a:outerShdw blurRad="38100" dist="38100" dir="2700000" algn="tl">
                  <a:srgbClr val="000000"/>
                </a:outerShdw>
              </a:effectLst>
              <a:latin typeface="Verdana" panose="020B0604030504040204" pitchFamily="34" charset="0"/>
              <a:ea typeface="宋体" panose="02010600030101010101" pitchFamily="2" charset="-122"/>
            </a:endParaRPr>
          </a:p>
        </p:txBody>
      </p:sp>
      <p:sp>
        <p:nvSpPr>
          <p:cNvPr id="38" name="矩形 37"/>
          <p:cNvSpPr/>
          <p:nvPr/>
        </p:nvSpPr>
        <p:spPr>
          <a:xfrm>
            <a:off x="6093274" y="3023733"/>
            <a:ext cx="2460689" cy="16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p>
            <a:pPr>
              <a:lnSpc>
                <a:spcPct val="150000"/>
              </a:lnSpc>
              <a:spcBef>
                <a:spcPct val="0"/>
              </a:spcBef>
            </a:pPr>
            <a:r>
              <a:rPr lang="zh-CN" altLang="en-US" sz="2100" b="1" dirty="0">
                <a:solidFill>
                  <a:srgbClr val="FF0000"/>
                </a:solidFill>
              </a:rPr>
              <a:t>一种逻辑结构：</a:t>
            </a:r>
            <a:endParaRPr lang="en-US" altLang="zh-CN" sz="2100" b="1" dirty="0">
              <a:solidFill>
                <a:srgbClr val="FF0000"/>
              </a:solidFill>
            </a:endParaRPr>
          </a:p>
          <a:p>
            <a:pPr>
              <a:lnSpc>
                <a:spcPct val="150000"/>
              </a:lnSpc>
              <a:spcBef>
                <a:spcPct val="0"/>
              </a:spcBef>
            </a:pPr>
            <a:r>
              <a:rPr lang="zh-CN" altLang="en-US" sz="2100" b="1" dirty="0">
                <a:solidFill>
                  <a:srgbClr val="FF0000"/>
                </a:solidFill>
              </a:rPr>
              <a:t>可以表示成一种或多种存储结构。</a:t>
            </a:r>
            <a:endParaRPr lang="zh-CN" altLang="en-US" sz="2100" b="1" dirty="0">
              <a:solidFill>
                <a:srgbClr val="FF0000"/>
              </a:solidFill>
            </a:endParaRPr>
          </a:p>
        </p:txBody>
      </p:sp>
      <p:sp>
        <p:nvSpPr>
          <p:cNvPr id="39" name="矩形 38"/>
          <p:cNvSpPr/>
          <p:nvPr/>
        </p:nvSpPr>
        <p:spPr>
          <a:xfrm>
            <a:off x="1252922" y="254128"/>
            <a:ext cx="327685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a:t>
            </a:r>
            <a:r>
              <a:rPr lang="zh-CN" altLang="en-US" sz="3200" b="1" kern="0" dirty="0">
                <a:latin typeface="黑体" panose="02010609060101010101" pitchFamily="49" charset="-122"/>
                <a:ea typeface="黑体" panose="02010609060101010101" pitchFamily="49" charset="-122"/>
              </a:rPr>
              <a:t>数据结构概述</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85088" y="2898322"/>
            <a:ext cx="6109776" cy="902726"/>
            <a:chOff x="3076803" y="2743200"/>
            <a:chExt cx="5264151" cy="685800"/>
          </a:xfrm>
        </p:grpSpPr>
        <p:grpSp>
          <p:nvGrpSpPr>
            <p:cNvPr id="3" name="Group 6"/>
            <p:cNvGrpSpPr/>
            <p:nvPr/>
          </p:nvGrpSpPr>
          <p:grpSpPr bwMode="auto">
            <a:xfrm>
              <a:off x="3413353" y="2828925"/>
              <a:ext cx="4927601" cy="531813"/>
              <a:chOff x="1341" y="1723"/>
              <a:chExt cx="3104" cy="335"/>
            </a:xfrm>
          </p:grpSpPr>
          <p:sp>
            <p:nvSpPr>
              <p:cNvPr id="7" name="AutoShape 7"/>
              <p:cNvSpPr>
                <a:spLocks noChangeArrowheads="1"/>
              </p:cNvSpPr>
              <p:nvPr/>
            </p:nvSpPr>
            <p:spPr bwMode="ltGray">
              <a:xfrm>
                <a:off x="1341" y="1723"/>
                <a:ext cx="3104" cy="335"/>
              </a:xfrm>
              <a:prstGeom prst="roundRect">
                <a:avLst>
                  <a:gd name="adj" fmla="val 16667"/>
                </a:avLst>
              </a:prstGeom>
              <a:solidFill>
                <a:srgbClr val="FCA304"/>
              </a:solidFill>
              <a:ln w="28575" algn="ctr">
                <a:solidFill>
                  <a:srgbClr val="FFFFFF"/>
                </a:solidFill>
                <a:round/>
              </a:ln>
              <a:effectLst>
                <a:outerShdw dist="71842" dir="2700000" algn="ctr" rotWithShape="0">
                  <a:srgbClr val="808080">
                    <a:alpha val="50000"/>
                  </a:srgbClr>
                </a:outerShdw>
              </a:effectLst>
            </p:spPr>
            <p:txBody>
              <a:bodyPr wrap="none" anchor="ctr"/>
              <a:lstStyle/>
              <a:p>
                <a:pPr defTabSz="685800">
                  <a:defRPr/>
                </a:pPr>
                <a:endParaRPr lang="zh-CN" altLang="en-US" sz="3000" kern="0">
                  <a:solidFill>
                    <a:sysClr val="windowText" lastClr="000000"/>
                  </a:solidFill>
                </a:endParaRPr>
              </a:p>
            </p:txBody>
          </p:sp>
          <p:sp>
            <p:nvSpPr>
              <p:cNvPr id="8" name="AutoShape 8"/>
              <p:cNvSpPr>
                <a:spLocks noChangeArrowheads="1"/>
              </p:cNvSpPr>
              <p:nvPr/>
            </p:nvSpPr>
            <p:spPr bwMode="ltGray">
              <a:xfrm>
                <a:off x="1366" y="1735"/>
                <a:ext cx="3068" cy="148"/>
              </a:xfrm>
              <a:prstGeom prst="roundRect">
                <a:avLst>
                  <a:gd name="adj" fmla="val 31505"/>
                </a:avLst>
              </a:prstGeom>
              <a:gradFill rotWithShape="1">
                <a:gsLst>
                  <a:gs pos="0">
                    <a:srgbClr val="FFFFFF">
                      <a:alpha val="70000"/>
                    </a:srgbClr>
                  </a:gs>
                  <a:gs pos="100000">
                    <a:srgbClr val="FCA304">
                      <a:alpha val="70000"/>
                    </a:srgbClr>
                  </a:gs>
                </a:gsLst>
                <a:lin ang="5400000" scaled="1"/>
              </a:gradFill>
              <a:ln w="9525" algn="ctr">
                <a:noFill/>
                <a:round/>
              </a:ln>
              <a:effectLst/>
            </p:spPr>
            <p:txBody>
              <a:bodyPr wrap="none" anchor="ctr"/>
              <a:lstStyle/>
              <a:p>
                <a:pPr defTabSz="685800">
                  <a:defRPr/>
                </a:pPr>
                <a:endParaRPr lang="zh-CN" altLang="en-US" sz="3000" kern="0">
                  <a:solidFill>
                    <a:sysClr val="windowText" lastClr="000000"/>
                  </a:solidFill>
                </a:endParaRPr>
              </a:p>
            </p:txBody>
          </p:sp>
        </p:grpSp>
        <p:sp>
          <p:nvSpPr>
            <p:cNvPr id="4" name="Text Box 9"/>
            <p:cNvSpPr txBox="1">
              <a:spLocks noChangeArrowheads="1"/>
            </p:cNvSpPr>
            <p:nvPr/>
          </p:nvSpPr>
          <p:spPr bwMode="black">
            <a:xfrm>
              <a:off x="3860525" y="2901505"/>
              <a:ext cx="4114800" cy="420872"/>
            </a:xfrm>
            <a:prstGeom prst="rect">
              <a:avLst/>
            </a:prstGeom>
            <a:noFill/>
            <a:ln w="9525" algn="ctr">
              <a:noFill/>
              <a:miter lim="800000"/>
            </a:ln>
            <a:effectLst>
              <a:outerShdw dist="17961" dir="2700000" algn="ctr" rotWithShape="0">
                <a:srgbClr val="000000">
                  <a:alpha val="50000"/>
                </a:srgbClr>
              </a:outerShdw>
            </a:effectLst>
          </p:spPr>
          <p:txBody>
            <a:bodyPr>
              <a:spAutoFit/>
            </a:bodyPr>
            <a:lstStyle/>
            <a:p>
              <a:pPr lvl="0" algn="ctr" eaLnBrk="0" hangingPunct="0">
                <a:defRPr/>
              </a:pPr>
              <a:r>
                <a:rPr lang="en-US" altLang="zh-CN" sz="3000" b="1" kern="0" dirty="0">
                  <a:solidFill>
                    <a:srgbClr val="FF0000"/>
                  </a:solidFill>
                  <a:latin typeface="黑体" panose="02010609060101010101" pitchFamily="49" charset="-122"/>
                  <a:ea typeface="黑体" panose="02010609060101010101" pitchFamily="49" charset="-122"/>
                </a:rPr>
                <a:t>3.2 </a:t>
              </a:r>
              <a:r>
                <a:rPr lang="zh-CN" altLang="en-US" sz="3000" b="1" kern="0" dirty="0">
                  <a:solidFill>
                    <a:srgbClr val="FF0000"/>
                  </a:solidFill>
                  <a:latin typeface="黑体" panose="02010609060101010101" pitchFamily="49" charset="-122"/>
                  <a:ea typeface="黑体" panose="02010609060101010101" pitchFamily="49" charset="-122"/>
                </a:rPr>
                <a:t>顺序存储与链式存储</a:t>
              </a:r>
              <a:endParaRPr lang="en-US" altLang="zh-CN" sz="3000" b="1" kern="0" dirty="0">
                <a:solidFill>
                  <a:srgbClr val="FF0000"/>
                </a:solidFill>
                <a:latin typeface="黑体" panose="02010609060101010101" pitchFamily="49" charset="-122"/>
                <a:ea typeface="黑体" panose="02010609060101010101" pitchFamily="49" charset="-122"/>
              </a:endParaRPr>
            </a:p>
          </p:txBody>
        </p:sp>
        <p:sp>
          <p:nvSpPr>
            <p:cNvPr id="5" name="AutoShape 18"/>
            <p:cNvSpPr>
              <a:spLocks noChangeArrowheads="1"/>
            </p:cNvSpPr>
            <p:nvPr/>
          </p:nvSpPr>
          <p:spPr bwMode="ltGray">
            <a:xfrm>
              <a:off x="3076803" y="2743200"/>
              <a:ext cx="685800" cy="685800"/>
            </a:xfrm>
            <a:prstGeom prst="diamond">
              <a:avLst/>
            </a:prstGeom>
            <a:solidFill>
              <a:srgbClr val="FCA304"/>
            </a:solidFill>
            <a:ln w="25400" algn="ctr">
              <a:solidFill>
                <a:srgbClr val="FFFFFF"/>
              </a:solidFill>
              <a:miter lim="800000"/>
            </a:ln>
            <a:effectLst>
              <a:outerShdw dist="76200" algn="ctr" rotWithShape="0">
                <a:srgbClr val="808080">
                  <a:alpha val="50000"/>
                </a:srgbClr>
              </a:outerShdw>
            </a:effectLst>
          </p:spPr>
          <p:txBody>
            <a:bodyPr wrap="none" anchor="ctr"/>
            <a:lstStyle/>
            <a:p>
              <a:pPr defTabSz="685800">
                <a:defRPr/>
              </a:pPr>
              <a:endParaRPr lang="zh-CN" altLang="en-US" sz="3000" kern="0">
                <a:solidFill>
                  <a:sysClr val="windowText" lastClr="000000"/>
                </a:solidFill>
              </a:endParaRPr>
            </a:p>
          </p:txBody>
        </p:sp>
        <p:sp>
          <p:nvSpPr>
            <p:cNvPr id="6" name="Text Box 19"/>
            <p:cNvSpPr txBox="1">
              <a:spLocks noChangeArrowheads="1"/>
            </p:cNvSpPr>
            <p:nvPr/>
          </p:nvSpPr>
          <p:spPr bwMode="black">
            <a:xfrm>
              <a:off x="3328215" y="2841625"/>
              <a:ext cx="159163" cy="420872"/>
            </a:xfrm>
            <a:prstGeom prst="rect">
              <a:avLst/>
            </a:prstGeom>
            <a:noFill/>
            <a:ln w="9525" algn="ctr">
              <a:noFill/>
              <a:miter lim="800000"/>
            </a:ln>
            <a:effectLst/>
          </p:spPr>
          <p:txBody>
            <a:bodyPr wrap="none">
              <a:spAutoFit/>
            </a:bodyPr>
            <a:lstStyle/>
            <a:p>
              <a:pPr algn="ctr" defTabSz="685800" eaLnBrk="0" hangingPunct="0">
                <a:defRPr/>
              </a:pPr>
              <a:endParaRPr lang="en-US" altLang="zh-CN" sz="3000" b="1" kern="0" dirty="0">
                <a:solidFill>
                  <a:srgbClr val="FFFFFF"/>
                </a:solidFill>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58649" y="2145884"/>
            <a:ext cx="8170689" cy="421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AutoShape 23"/>
          <p:cNvSpPr>
            <a:spLocks noChangeArrowheads="1"/>
          </p:cNvSpPr>
          <p:nvPr/>
        </p:nvSpPr>
        <p:spPr bwMode="auto">
          <a:xfrm>
            <a:off x="358649" y="1480932"/>
            <a:ext cx="1748072" cy="515957"/>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spAutoFit/>
          </a:bodyPr>
          <a:lstStyle/>
          <a:p>
            <a:pPr algn="ctr">
              <a:buClr>
                <a:schemeClr val="hlink"/>
              </a:buClr>
              <a:buSzPct val="75000"/>
              <a:defRPr/>
            </a:pPr>
            <a:r>
              <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顺序存储</a:t>
            </a:r>
            <a:endPar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4" name="矩形 3"/>
          <p:cNvSpPr/>
          <p:nvPr/>
        </p:nvSpPr>
        <p:spPr>
          <a:xfrm>
            <a:off x="1105076" y="305191"/>
            <a:ext cx="4719562" cy="584775"/>
          </a:xfrm>
          <a:prstGeom prst="rect">
            <a:avLst/>
          </a:prstGeom>
        </p:spPr>
        <p:txBody>
          <a:bodyPr wrap="none">
            <a:spAutoFit/>
          </a:bodyPr>
          <a:lstStyle/>
          <a:p>
            <a:pPr lvl="0" algn="ctr" eaLnBrk="0" hangingPunct="0">
              <a:defRPr/>
            </a:pPr>
            <a:r>
              <a:rPr lang="en-US" altLang="zh-CN" sz="3200" b="1" kern="0" dirty="0">
                <a:latin typeface="黑体" panose="02010609060101010101" pitchFamily="49" charset="-122"/>
                <a:ea typeface="黑体" panose="02010609060101010101" pitchFamily="49" charset="-122"/>
              </a:rPr>
              <a:t>3.2 </a:t>
            </a:r>
            <a:r>
              <a:rPr lang="zh-CN" altLang="en-US" sz="3200" b="1" kern="0" dirty="0">
                <a:latin typeface="黑体" panose="02010609060101010101" pitchFamily="49" charset="-122"/>
                <a:ea typeface="黑体" panose="02010609060101010101" pitchFamily="49" charset="-122"/>
              </a:rPr>
              <a:t>顺序存储与链式存储</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6"/>
          <p:cNvPicPr>
            <a:picLocks noChangeAspect="1" noChangeArrowheads="1"/>
          </p:cNvPicPr>
          <p:nvPr/>
        </p:nvPicPr>
        <p:blipFill rotWithShape="1">
          <a:blip r:embed="rId1">
            <a:extLst>
              <a:ext uri="{28A0092B-C50C-407E-A947-70E740481C1C}">
                <a14:useLocalDpi xmlns:a14="http://schemas.microsoft.com/office/drawing/2010/main" val="0"/>
              </a:ext>
            </a:extLst>
          </a:blip>
          <a:srcRect t="-992" r="54890"/>
          <a:stretch>
            <a:fillRect/>
          </a:stretch>
        </p:blipFill>
        <p:spPr bwMode="auto">
          <a:xfrm rot="5400000">
            <a:off x="5894426" y="1414527"/>
            <a:ext cx="3264854" cy="1339710"/>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pic>
        <p:nvPicPr>
          <p:cNvPr id="3"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810" y="2769833"/>
            <a:ext cx="5581650" cy="2057400"/>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4" name="矩形 3"/>
          <p:cNvSpPr/>
          <p:nvPr/>
        </p:nvSpPr>
        <p:spPr>
          <a:xfrm>
            <a:off x="1105076" y="305191"/>
            <a:ext cx="4719562" cy="584775"/>
          </a:xfrm>
          <a:prstGeom prst="rect">
            <a:avLst/>
          </a:prstGeom>
        </p:spPr>
        <p:txBody>
          <a:bodyPr wrap="none">
            <a:spAutoFit/>
          </a:bodyPr>
          <a:lstStyle/>
          <a:p>
            <a:pPr lvl="0" algn="ctr" eaLnBrk="0" hangingPunct="0">
              <a:defRPr/>
            </a:pPr>
            <a:r>
              <a:rPr lang="en-US" altLang="zh-CN" sz="3200" b="1" kern="0" dirty="0">
                <a:latin typeface="黑体" panose="02010609060101010101" pitchFamily="49" charset="-122"/>
                <a:ea typeface="黑体" panose="02010609060101010101" pitchFamily="49" charset="-122"/>
              </a:rPr>
              <a:t>3.2 </a:t>
            </a:r>
            <a:r>
              <a:rPr lang="zh-CN" altLang="en-US" sz="3200" b="1" kern="0" dirty="0">
                <a:latin typeface="黑体" panose="02010609060101010101" pitchFamily="49" charset="-122"/>
                <a:ea typeface="黑体" panose="02010609060101010101" pitchFamily="49" charset="-122"/>
              </a:rPr>
              <a:t>顺序存储与链式存储</a:t>
            </a:r>
            <a:endParaRPr lang="en-US" altLang="zh-CN" sz="3200" b="1" kern="0" dirty="0">
              <a:latin typeface="黑体" panose="02010609060101010101" pitchFamily="49" charset="-122"/>
              <a:ea typeface="黑体" panose="02010609060101010101" pitchFamily="49" charset="-122"/>
            </a:endParaRPr>
          </a:p>
        </p:txBody>
      </p:sp>
      <p:pic>
        <p:nvPicPr>
          <p:cNvPr id="5" name="Picture 16"/>
          <p:cNvPicPr>
            <a:picLocks noChangeAspect="1" noChangeArrowheads="1"/>
          </p:cNvPicPr>
          <p:nvPr/>
        </p:nvPicPr>
        <p:blipFill rotWithShape="1">
          <a:blip r:embed="rId1">
            <a:extLst>
              <a:ext uri="{28A0092B-C50C-407E-A947-70E740481C1C}">
                <a14:useLocalDpi xmlns:a14="http://schemas.microsoft.com/office/drawing/2010/main" val="0"/>
              </a:ext>
            </a:extLst>
          </a:blip>
          <a:srcRect l="57513" t="-872"/>
          <a:stretch>
            <a:fillRect/>
          </a:stretch>
        </p:blipFill>
        <p:spPr bwMode="auto">
          <a:xfrm rot="5400000">
            <a:off x="5990156" y="4585247"/>
            <a:ext cx="3074990" cy="1338115"/>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379935" y="1520861"/>
            <a:ext cx="3560643" cy="461665"/>
          </a:xfrm>
          <a:prstGeom prst="rect">
            <a:avLst/>
          </a:prstGeom>
          <a:noFill/>
        </p:spPr>
        <p:txBody>
          <a:bodyPr wrap="square" rtlCol="0">
            <a:spAutoFit/>
          </a:bodyPr>
          <a:lstStyle/>
          <a:p>
            <a:r>
              <a:rPr lang="zh-CN" altLang="en-US" sz="2400" b="1" dirty="0" smtClean="0"/>
              <a:t>线性表的顺序存储结构</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表格 35"/>
          <p:cNvGraphicFramePr>
            <a:graphicFrameLocks noGrp="1"/>
          </p:cNvGraphicFramePr>
          <p:nvPr/>
        </p:nvGraphicFramePr>
        <p:xfrm>
          <a:off x="1038226" y="5264013"/>
          <a:ext cx="6928760" cy="977062"/>
        </p:xfrm>
        <a:graphic>
          <a:graphicData uri="http://schemas.openxmlformats.org/drawingml/2006/table">
            <a:tbl>
              <a:tblPr firstRow="1" bandRow="1">
                <a:tableStyleId>{2D5ABB26-0587-4C30-8999-92F81FD0307C}</a:tableStyleId>
              </a:tblPr>
              <a:tblGrid>
                <a:gridCol w="692876"/>
                <a:gridCol w="692876"/>
                <a:gridCol w="692876"/>
                <a:gridCol w="692876"/>
                <a:gridCol w="692876"/>
                <a:gridCol w="692876"/>
                <a:gridCol w="692876"/>
                <a:gridCol w="692876"/>
                <a:gridCol w="692876"/>
                <a:gridCol w="692876"/>
              </a:tblGrid>
              <a:tr h="488531">
                <a:tc>
                  <a:txBody>
                    <a:bodyPr/>
                    <a:lstStyle/>
                    <a:p>
                      <a:pPr algn="ctr"/>
                      <a:r>
                        <a:rPr lang="en-US" altLang="zh-CN" sz="2100" b="1" dirty="0"/>
                        <a:t>a[0]</a:t>
                      </a:r>
                      <a:endParaRPr lang="zh-CN" altLang="en-US" sz="2100" b="1" dirty="0"/>
                    </a:p>
                  </a:txBody>
                  <a:tcPr marL="68580" marR="68580" marT="34290" marB="34290"/>
                </a:tc>
                <a:tc>
                  <a:txBody>
                    <a:bodyPr/>
                    <a:lstStyle/>
                    <a:p>
                      <a:pPr algn="ctr"/>
                      <a:r>
                        <a:rPr lang="en-US" altLang="zh-CN" sz="2100" b="1" dirty="0"/>
                        <a:t>a[</a:t>
                      </a:r>
                      <a:r>
                        <a:rPr lang="en-US" altLang="zh-CN" sz="2100" b="1" dirty="0">
                          <a:solidFill>
                            <a:srgbClr val="0000FF"/>
                          </a:solidFill>
                        </a:rPr>
                        <a:t>1</a:t>
                      </a:r>
                      <a:r>
                        <a:rPr lang="en-US" altLang="zh-CN" sz="2100" b="1" dirty="0"/>
                        <a:t>]</a:t>
                      </a:r>
                      <a:endParaRPr lang="zh-CN" altLang="en-US" sz="2100" b="1" dirty="0"/>
                    </a:p>
                  </a:txBody>
                  <a:tcPr marL="68580" marR="68580" marT="34290" marB="34290"/>
                </a:tc>
                <a:tc>
                  <a:txBody>
                    <a:bodyPr/>
                    <a:lstStyle/>
                    <a:p>
                      <a:pPr algn="ctr"/>
                      <a:r>
                        <a:rPr lang="en-US" altLang="zh-CN" sz="2100" b="1" dirty="0"/>
                        <a:t>a[2]</a:t>
                      </a:r>
                      <a:endParaRPr lang="zh-CN" altLang="en-US" sz="2100" b="1" dirty="0"/>
                    </a:p>
                  </a:txBody>
                  <a:tcPr marL="68580" marR="68580" marT="34290" marB="34290"/>
                </a:tc>
                <a:tc>
                  <a:txBody>
                    <a:bodyPr/>
                    <a:lstStyle/>
                    <a:p>
                      <a:pPr algn="ctr"/>
                      <a:r>
                        <a:rPr lang="en-US" altLang="zh-CN" sz="2100" b="1" dirty="0"/>
                        <a:t>a[</a:t>
                      </a:r>
                      <a:r>
                        <a:rPr lang="en-US" altLang="zh-CN" sz="2100" b="1" dirty="0">
                          <a:solidFill>
                            <a:srgbClr val="0000FF"/>
                          </a:solidFill>
                        </a:rPr>
                        <a:t>3</a:t>
                      </a:r>
                      <a:r>
                        <a:rPr lang="en-US" altLang="zh-CN" sz="2100" b="1" dirty="0"/>
                        <a:t>]</a:t>
                      </a:r>
                      <a:endParaRPr lang="zh-CN" altLang="en-US" sz="2100" b="1" dirty="0"/>
                    </a:p>
                  </a:txBody>
                  <a:tcPr marL="68580" marR="68580" marT="34290" marB="34290"/>
                </a:tc>
                <a:tc>
                  <a:txBody>
                    <a:bodyPr/>
                    <a:lstStyle/>
                    <a:p>
                      <a:pPr algn="ctr"/>
                      <a:r>
                        <a:rPr lang="en-US" altLang="zh-CN" sz="2100" b="1" dirty="0"/>
                        <a:t>a[4]</a:t>
                      </a:r>
                      <a:endParaRPr lang="zh-CN" altLang="en-US" sz="2100" b="1" dirty="0"/>
                    </a:p>
                  </a:txBody>
                  <a:tcPr marL="68580" marR="68580" marT="34290" marB="34290"/>
                </a:tc>
                <a:tc>
                  <a:txBody>
                    <a:bodyPr/>
                    <a:lstStyle/>
                    <a:p>
                      <a:pPr algn="ctr"/>
                      <a:r>
                        <a:rPr lang="en-US" altLang="zh-CN" sz="2100" b="1" dirty="0"/>
                        <a:t>a[5]</a:t>
                      </a:r>
                      <a:endParaRPr lang="zh-CN" altLang="en-US" sz="2100" b="1" dirty="0"/>
                    </a:p>
                  </a:txBody>
                  <a:tcPr marL="68580" marR="68580" marT="34290" marB="34290"/>
                </a:tc>
                <a:tc>
                  <a:txBody>
                    <a:bodyPr/>
                    <a:lstStyle/>
                    <a:p>
                      <a:pPr algn="ctr"/>
                      <a:r>
                        <a:rPr lang="en-US" altLang="zh-CN" sz="2100" b="1" dirty="0"/>
                        <a:t>a[</a:t>
                      </a:r>
                      <a:r>
                        <a:rPr lang="en-US" altLang="zh-CN" sz="2100" b="1" dirty="0">
                          <a:solidFill>
                            <a:srgbClr val="0000FF"/>
                          </a:solidFill>
                        </a:rPr>
                        <a:t>6</a:t>
                      </a:r>
                      <a:r>
                        <a:rPr lang="en-US" altLang="zh-CN" sz="2100" b="1" dirty="0"/>
                        <a:t>]</a:t>
                      </a:r>
                      <a:endParaRPr lang="zh-CN" altLang="en-US" sz="2100" b="1" dirty="0"/>
                    </a:p>
                  </a:txBody>
                  <a:tcPr marL="68580" marR="68580" marT="34290" marB="34290"/>
                </a:tc>
                <a:tc>
                  <a:txBody>
                    <a:bodyPr/>
                    <a:lstStyle/>
                    <a:p>
                      <a:pPr algn="ctr"/>
                      <a:r>
                        <a:rPr lang="en-US" altLang="zh-CN" sz="2100" b="1" dirty="0"/>
                        <a:t>a[</a:t>
                      </a:r>
                      <a:r>
                        <a:rPr lang="en-US" altLang="zh-CN" sz="2100" b="1" dirty="0">
                          <a:solidFill>
                            <a:srgbClr val="0000FF"/>
                          </a:solidFill>
                        </a:rPr>
                        <a:t>7</a:t>
                      </a:r>
                      <a:r>
                        <a:rPr lang="en-US" altLang="zh-CN" sz="2100" b="1" dirty="0"/>
                        <a:t>]</a:t>
                      </a:r>
                      <a:endParaRPr lang="zh-CN" altLang="en-US" sz="2100" b="1" dirty="0"/>
                    </a:p>
                  </a:txBody>
                  <a:tcPr marL="68580" marR="68580" marT="34290" marB="34290"/>
                </a:tc>
                <a:tc>
                  <a:txBody>
                    <a:bodyPr/>
                    <a:lstStyle/>
                    <a:p>
                      <a:pPr algn="ctr"/>
                      <a:r>
                        <a:rPr lang="en-US" altLang="zh-CN" sz="2100" b="1" dirty="0"/>
                        <a:t>a[8]</a:t>
                      </a:r>
                      <a:endParaRPr lang="zh-CN" altLang="en-US" sz="2100" b="1" dirty="0"/>
                    </a:p>
                  </a:txBody>
                  <a:tcPr marL="68580" marR="68580" marT="34290" marB="34290"/>
                </a:tc>
                <a:tc>
                  <a:txBody>
                    <a:bodyPr/>
                    <a:lstStyle/>
                    <a:p>
                      <a:pPr algn="ctr"/>
                      <a:r>
                        <a:rPr lang="en-US" altLang="zh-CN" sz="2100" b="1" dirty="0"/>
                        <a:t>a[9]</a:t>
                      </a:r>
                      <a:endParaRPr lang="zh-CN" altLang="en-US" sz="2100" b="1" dirty="0"/>
                    </a:p>
                  </a:txBody>
                  <a:tcPr marL="68580" marR="68580" marT="34290" marB="34290"/>
                </a:tc>
              </a:tr>
              <a:tr h="488531">
                <a:tc gridSpan="10">
                  <a:txBody>
                    <a:bodyPr/>
                    <a:lstStyle/>
                    <a:p>
                      <a:pPr algn="ctr"/>
                      <a:endParaRPr lang="zh-CN" altLang="en-US" sz="2100" b="1" dirty="0"/>
                    </a:p>
                  </a:txBody>
                  <a:tcPr marL="68580" marR="68580" marT="34290" marB="34290"/>
                </a:tc>
                <a:tc hMerge="1">
                  <a:tcPr/>
                </a:tc>
                <a:tc hMerge="1">
                  <a:tcPr/>
                </a:tc>
                <a:tc hMerge="1">
                  <a:tcPr/>
                </a:tc>
                <a:tc hMerge="1">
                  <a:tcPr/>
                </a:tc>
                <a:tc hMerge="1">
                  <a:tcPr/>
                </a:tc>
                <a:tc hMerge="1">
                  <a:tcPr/>
                </a:tc>
                <a:tc hMerge="1">
                  <a:tcPr/>
                </a:tc>
                <a:tc hMerge="1">
                  <a:tcPr/>
                </a:tc>
                <a:tc hMerge="1">
                  <a:tcPr/>
                </a:tc>
              </a:tr>
            </a:tbl>
          </a:graphicData>
        </a:graphic>
      </p:graphicFrame>
      <p:graphicFrame>
        <p:nvGraphicFramePr>
          <p:cNvPr id="37" name="表格 36"/>
          <p:cNvGraphicFramePr>
            <a:graphicFrameLocks noGrp="1"/>
          </p:cNvGraphicFramePr>
          <p:nvPr/>
        </p:nvGraphicFramePr>
        <p:xfrm>
          <a:off x="1039280" y="5634618"/>
          <a:ext cx="6928760" cy="399643"/>
        </p:xfrm>
        <a:graphic>
          <a:graphicData uri="http://schemas.openxmlformats.org/drawingml/2006/table">
            <a:tbl>
              <a:tblPr firstRow="1" bandRow="1">
                <a:tableStyleId>{5940675A-B579-460E-94D1-54222C63F5DA}</a:tableStyleId>
              </a:tblPr>
              <a:tblGrid>
                <a:gridCol w="692876"/>
                <a:gridCol w="692876"/>
                <a:gridCol w="692876"/>
                <a:gridCol w="692876"/>
                <a:gridCol w="692876"/>
                <a:gridCol w="692876"/>
                <a:gridCol w="692876"/>
                <a:gridCol w="692876"/>
                <a:gridCol w="692876"/>
                <a:gridCol w="692876"/>
              </a:tblGrid>
              <a:tr h="399643">
                <a:tc>
                  <a:txBody>
                    <a:bodyPr/>
                    <a:lstStyle/>
                    <a:p>
                      <a:pPr algn="ctr"/>
                      <a:r>
                        <a:rPr lang="en-US" altLang="zh-CN" sz="2100" b="1" dirty="0">
                          <a:solidFill>
                            <a:srgbClr val="FF0000"/>
                          </a:solidFill>
                        </a:rPr>
                        <a:t>7</a:t>
                      </a:r>
                      <a:endParaRPr lang="zh-CN" altLang="en-US" sz="2100" b="1" dirty="0">
                        <a:solidFill>
                          <a:srgbClr val="FF0000"/>
                        </a:solidFill>
                      </a:endParaRPr>
                    </a:p>
                  </a:txBody>
                  <a:tcPr marL="68580" marR="68580" marT="34290" marB="34290"/>
                </a:tc>
                <a:tc>
                  <a:txBody>
                    <a:bodyPr/>
                    <a:lstStyle/>
                    <a:p>
                      <a:pPr algn="ctr"/>
                      <a:r>
                        <a:rPr lang="en-US" altLang="zh-CN" sz="2100" dirty="0">
                          <a:solidFill>
                            <a:srgbClr val="0000FF"/>
                          </a:solidFill>
                        </a:rPr>
                        <a:t>32</a:t>
                      </a:r>
                      <a:endParaRPr lang="zh-CN" altLang="en-US" sz="2100" dirty="0">
                        <a:solidFill>
                          <a:srgbClr val="0000FF"/>
                        </a:solidFill>
                      </a:endParaRPr>
                    </a:p>
                  </a:txBody>
                  <a:tcPr marL="68580" marR="68580" marT="34290" marB="34290"/>
                </a:tc>
                <a:tc>
                  <a:txBody>
                    <a:bodyPr/>
                    <a:lstStyle/>
                    <a:p>
                      <a:pPr algn="ctr"/>
                      <a:r>
                        <a:rPr lang="en-US" altLang="zh-CN" sz="2100" dirty="0"/>
                        <a:t>18</a:t>
                      </a:r>
                      <a:endParaRPr lang="zh-CN" altLang="en-US" sz="2100" dirty="0"/>
                    </a:p>
                  </a:txBody>
                  <a:tcPr marL="68580" marR="68580" marT="34290" marB="34290"/>
                </a:tc>
                <a:tc>
                  <a:txBody>
                    <a:bodyPr/>
                    <a:lstStyle/>
                    <a:p>
                      <a:pPr algn="ctr"/>
                      <a:r>
                        <a:rPr lang="en-US" altLang="zh-CN" sz="2100" b="1" dirty="0">
                          <a:solidFill>
                            <a:srgbClr val="0000FF"/>
                          </a:solidFill>
                        </a:rPr>
                        <a:t>63</a:t>
                      </a:r>
                      <a:endParaRPr lang="zh-CN" altLang="en-US" sz="2100" b="1" dirty="0">
                        <a:solidFill>
                          <a:srgbClr val="0000FF"/>
                        </a:solidFill>
                      </a:endParaRPr>
                    </a:p>
                  </a:txBody>
                  <a:tcPr marL="68580" marR="68580" marT="34290" marB="34290"/>
                </a:tc>
                <a:tc>
                  <a:txBody>
                    <a:bodyPr/>
                    <a:lstStyle/>
                    <a:p>
                      <a:pPr algn="ctr"/>
                      <a:r>
                        <a:rPr lang="en-US" altLang="zh-CN" sz="2100" dirty="0"/>
                        <a:t>8</a:t>
                      </a:r>
                      <a:endParaRPr lang="zh-CN" altLang="en-US" sz="2100" dirty="0"/>
                    </a:p>
                  </a:txBody>
                  <a:tcPr marL="68580" marR="68580" marT="34290" marB="34290"/>
                </a:tc>
                <a:tc>
                  <a:txBody>
                    <a:bodyPr/>
                    <a:lstStyle/>
                    <a:p>
                      <a:pPr algn="ctr"/>
                      <a:r>
                        <a:rPr lang="en-US" altLang="zh-CN" sz="2100" dirty="0"/>
                        <a:t>25</a:t>
                      </a:r>
                      <a:endParaRPr lang="zh-CN" altLang="en-US" sz="2100" dirty="0"/>
                    </a:p>
                  </a:txBody>
                  <a:tcPr marL="68580" marR="68580" marT="34290" marB="34290"/>
                </a:tc>
                <a:tc>
                  <a:txBody>
                    <a:bodyPr/>
                    <a:lstStyle/>
                    <a:p>
                      <a:pPr algn="ctr"/>
                      <a:r>
                        <a:rPr lang="en-US" altLang="zh-CN" sz="2100" b="1" dirty="0">
                          <a:solidFill>
                            <a:srgbClr val="0000FF"/>
                          </a:solidFill>
                        </a:rPr>
                        <a:t>50</a:t>
                      </a:r>
                      <a:endParaRPr lang="zh-CN" altLang="en-US" sz="2100" b="1" dirty="0">
                        <a:solidFill>
                          <a:srgbClr val="0000FF"/>
                        </a:solidFill>
                      </a:endParaRPr>
                    </a:p>
                  </a:txBody>
                  <a:tcPr marL="68580" marR="68580" marT="34290" marB="34290"/>
                </a:tc>
                <a:tc>
                  <a:txBody>
                    <a:bodyPr/>
                    <a:lstStyle/>
                    <a:p>
                      <a:pPr algn="ctr"/>
                      <a:r>
                        <a:rPr lang="en-US" altLang="zh-CN" sz="2100" b="1" dirty="0">
                          <a:solidFill>
                            <a:srgbClr val="0000FF"/>
                          </a:solidFill>
                        </a:rPr>
                        <a:t>90</a:t>
                      </a:r>
                      <a:endParaRPr lang="zh-CN" altLang="en-US" sz="2100" b="1" dirty="0">
                        <a:solidFill>
                          <a:srgbClr val="0000FF"/>
                        </a:solidFill>
                      </a:endParaRPr>
                    </a:p>
                  </a:txBody>
                  <a:tcPr marL="68580" marR="68580" marT="34290" marB="34290"/>
                </a:tc>
                <a:tc>
                  <a:txBody>
                    <a:bodyPr/>
                    <a:lstStyle/>
                    <a:p>
                      <a:pPr algn="ctr"/>
                      <a:endParaRPr lang="zh-CN" altLang="en-US" sz="2100" dirty="0"/>
                    </a:p>
                  </a:txBody>
                  <a:tcPr marL="68580" marR="68580" marT="34290" marB="34290"/>
                </a:tc>
                <a:tc>
                  <a:txBody>
                    <a:bodyPr/>
                    <a:lstStyle/>
                    <a:p>
                      <a:pPr algn="ctr"/>
                      <a:endParaRPr lang="zh-CN" altLang="en-US" sz="2100" dirty="0"/>
                    </a:p>
                  </a:txBody>
                  <a:tcPr marL="68580" marR="68580" marT="34290" marB="34290"/>
                </a:tc>
              </a:tr>
            </a:tbl>
          </a:graphicData>
        </a:graphic>
      </p:graphicFrame>
      <p:grpSp>
        <p:nvGrpSpPr>
          <p:cNvPr id="8" name="组合 7"/>
          <p:cNvGrpSpPr/>
          <p:nvPr/>
        </p:nvGrpSpPr>
        <p:grpSpPr>
          <a:xfrm>
            <a:off x="5078763" y="2289468"/>
            <a:ext cx="3003278" cy="2295491"/>
            <a:chOff x="5078763" y="1756617"/>
            <a:chExt cx="3003278" cy="2295491"/>
          </a:xfrm>
        </p:grpSpPr>
        <p:sp>
          <p:nvSpPr>
            <p:cNvPr id="41" name="椭圆 40"/>
            <p:cNvSpPr/>
            <p:nvPr/>
          </p:nvSpPr>
          <p:spPr>
            <a:xfrm>
              <a:off x="6186690" y="2230435"/>
              <a:ext cx="617955" cy="52343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b="1" dirty="0" err="1"/>
                <a:t>i</a:t>
              </a:r>
              <a:endParaRPr lang="zh-CN" altLang="en-US" sz="2000" b="1" dirty="0"/>
            </a:p>
          </p:txBody>
        </p:sp>
        <p:sp>
          <p:nvSpPr>
            <p:cNvPr id="42" name="椭圆 41"/>
            <p:cNvSpPr/>
            <p:nvPr/>
          </p:nvSpPr>
          <p:spPr>
            <a:xfrm>
              <a:off x="5078763" y="3070435"/>
              <a:ext cx="862941" cy="52343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b="1" dirty="0"/>
                <a:t>2i</a:t>
              </a:r>
              <a:endParaRPr lang="zh-CN" altLang="en-US" sz="2000" b="1" dirty="0"/>
            </a:p>
          </p:txBody>
        </p:sp>
        <p:sp>
          <p:nvSpPr>
            <p:cNvPr id="43" name="椭圆 42"/>
            <p:cNvSpPr/>
            <p:nvPr/>
          </p:nvSpPr>
          <p:spPr>
            <a:xfrm>
              <a:off x="6962185" y="3113290"/>
              <a:ext cx="1051352" cy="52343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b="1" dirty="0"/>
                <a:t>2i+1</a:t>
              </a:r>
              <a:endParaRPr lang="zh-CN" altLang="en-US" sz="2000" b="1" dirty="0"/>
            </a:p>
          </p:txBody>
        </p:sp>
        <p:cxnSp>
          <p:nvCxnSpPr>
            <p:cNvPr id="44" name="直接连接符 43"/>
            <p:cNvCxnSpPr>
              <a:stCxn id="41" idx="3"/>
              <a:endCxn id="42" idx="7"/>
            </p:cNvCxnSpPr>
            <p:nvPr/>
          </p:nvCxnSpPr>
          <p:spPr>
            <a:xfrm flipH="1">
              <a:off x="5815329" y="2677215"/>
              <a:ext cx="461859" cy="469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5"/>
              <a:endCxn id="43" idx="1"/>
            </p:cNvCxnSpPr>
            <p:nvPr/>
          </p:nvCxnSpPr>
          <p:spPr>
            <a:xfrm>
              <a:off x="6714149" y="2677215"/>
              <a:ext cx="402004" cy="512730"/>
            </a:xfrm>
            <a:prstGeom prst="line">
              <a:avLst/>
            </a:prstGeom>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6012740" y="1756617"/>
              <a:ext cx="965855" cy="553998"/>
            </a:xfrm>
            <a:prstGeom prst="rect">
              <a:avLst/>
            </a:prstGeom>
          </p:spPr>
          <p:txBody>
            <a:bodyPr wrap="square">
              <a:spAutoFit/>
            </a:bodyPr>
            <a:lstStyle/>
            <a:p>
              <a:pPr>
                <a:lnSpc>
                  <a:spcPct val="150000"/>
                </a:lnSpc>
              </a:pPr>
              <a:r>
                <a:rPr lang="zh-CN" altLang="en-US" sz="2000" b="1" dirty="0"/>
                <a:t>父节点</a:t>
              </a:r>
              <a:endParaRPr lang="en-US" altLang="zh-CN" sz="2000" b="1" dirty="0"/>
            </a:p>
          </p:txBody>
        </p:sp>
        <p:sp>
          <p:nvSpPr>
            <p:cNvPr id="51" name="矩形 50"/>
            <p:cNvSpPr/>
            <p:nvPr/>
          </p:nvSpPr>
          <p:spPr>
            <a:xfrm>
              <a:off x="5083222" y="3498110"/>
              <a:ext cx="965855" cy="553998"/>
            </a:xfrm>
            <a:prstGeom prst="rect">
              <a:avLst/>
            </a:prstGeom>
          </p:spPr>
          <p:txBody>
            <a:bodyPr wrap="square">
              <a:spAutoFit/>
            </a:bodyPr>
            <a:lstStyle/>
            <a:p>
              <a:pPr>
                <a:lnSpc>
                  <a:spcPct val="150000"/>
                </a:lnSpc>
              </a:pPr>
              <a:r>
                <a:rPr lang="zh-CN" altLang="en-US" sz="2000" b="1" dirty="0"/>
                <a:t>左孩子</a:t>
              </a:r>
              <a:endParaRPr lang="en-US" altLang="zh-CN" sz="2000" b="1" dirty="0"/>
            </a:p>
          </p:txBody>
        </p:sp>
        <p:sp>
          <p:nvSpPr>
            <p:cNvPr id="52" name="矩形 51"/>
            <p:cNvSpPr/>
            <p:nvPr/>
          </p:nvSpPr>
          <p:spPr>
            <a:xfrm>
              <a:off x="7116186" y="3498109"/>
              <a:ext cx="965855" cy="494238"/>
            </a:xfrm>
            <a:prstGeom prst="rect">
              <a:avLst/>
            </a:prstGeom>
          </p:spPr>
          <p:txBody>
            <a:bodyPr wrap="square">
              <a:spAutoFit/>
            </a:bodyPr>
            <a:lstStyle/>
            <a:p>
              <a:pPr>
                <a:lnSpc>
                  <a:spcPct val="150000"/>
                </a:lnSpc>
              </a:pPr>
              <a:r>
                <a:rPr lang="zh-CN" altLang="en-US" sz="2000" b="1" dirty="0"/>
                <a:t>右孩子</a:t>
              </a:r>
              <a:endParaRPr lang="en-US" altLang="zh-CN" sz="2000" b="1" dirty="0"/>
            </a:p>
          </p:txBody>
        </p:sp>
      </p:grpSp>
      <p:grpSp>
        <p:nvGrpSpPr>
          <p:cNvPr id="7" name="组合 6"/>
          <p:cNvGrpSpPr/>
          <p:nvPr/>
        </p:nvGrpSpPr>
        <p:grpSpPr>
          <a:xfrm>
            <a:off x="610252" y="2320829"/>
            <a:ext cx="3873268" cy="2354031"/>
            <a:chOff x="610252" y="1787978"/>
            <a:chExt cx="3873268" cy="2354031"/>
          </a:xfrm>
        </p:grpSpPr>
        <p:sp>
          <p:nvSpPr>
            <p:cNvPr id="2" name="椭圆 1"/>
            <p:cNvSpPr/>
            <p:nvPr/>
          </p:nvSpPr>
          <p:spPr>
            <a:xfrm>
              <a:off x="2217525" y="1787978"/>
              <a:ext cx="713454" cy="52343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b="1" dirty="0"/>
                <a:t>32</a:t>
              </a:r>
              <a:endParaRPr lang="zh-CN" altLang="en-US" sz="2000" b="1" dirty="0"/>
            </a:p>
          </p:txBody>
        </p:sp>
        <p:sp>
          <p:nvSpPr>
            <p:cNvPr id="3" name="椭圆 2"/>
            <p:cNvSpPr/>
            <p:nvPr/>
          </p:nvSpPr>
          <p:spPr>
            <a:xfrm>
              <a:off x="1445081" y="2627977"/>
              <a:ext cx="772444" cy="52343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b="1" dirty="0"/>
                <a:t>18</a:t>
              </a:r>
              <a:endParaRPr lang="zh-CN" altLang="en-US" sz="2000" b="1" dirty="0"/>
            </a:p>
          </p:txBody>
        </p:sp>
        <p:sp>
          <p:nvSpPr>
            <p:cNvPr id="4" name="椭圆 3"/>
            <p:cNvSpPr/>
            <p:nvPr/>
          </p:nvSpPr>
          <p:spPr>
            <a:xfrm>
              <a:off x="3039647" y="2627978"/>
              <a:ext cx="753527" cy="52343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b="1" dirty="0"/>
                <a:t>63</a:t>
              </a:r>
              <a:endParaRPr lang="zh-CN" altLang="en-US" sz="2000" b="1" dirty="0"/>
            </a:p>
          </p:txBody>
        </p:sp>
        <p:cxnSp>
          <p:nvCxnSpPr>
            <p:cNvPr id="6" name="直接连接符 5"/>
            <p:cNvCxnSpPr>
              <a:stCxn id="2" idx="3"/>
            </p:cNvCxnSpPr>
            <p:nvPr/>
          </p:nvCxnSpPr>
          <p:spPr>
            <a:xfrm flipH="1">
              <a:off x="1998506" y="2234759"/>
              <a:ext cx="323502" cy="393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2" idx="5"/>
              <a:endCxn id="4" idx="1"/>
            </p:cNvCxnSpPr>
            <p:nvPr/>
          </p:nvCxnSpPr>
          <p:spPr>
            <a:xfrm>
              <a:off x="2826496" y="2234759"/>
              <a:ext cx="323502" cy="469874"/>
            </a:xfrm>
            <a:prstGeom prst="line">
              <a:avLst/>
            </a:prstGeom>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610252" y="3533752"/>
              <a:ext cx="617955" cy="52343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b="1" dirty="0"/>
                <a:t>8</a:t>
              </a:r>
              <a:endParaRPr lang="zh-CN" altLang="en-US" sz="2000" b="1" dirty="0"/>
            </a:p>
          </p:txBody>
        </p:sp>
        <p:sp>
          <p:nvSpPr>
            <p:cNvPr id="21" name="椭圆 20"/>
            <p:cNvSpPr/>
            <p:nvPr/>
          </p:nvSpPr>
          <p:spPr>
            <a:xfrm>
              <a:off x="1871383" y="3610408"/>
              <a:ext cx="719111" cy="52343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b="1" dirty="0"/>
                <a:t>25</a:t>
              </a:r>
              <a:endParaRPr lang="zh-CN" altLang="en-US" sz="2000" b="1" dirty="0"/>
            </a:p>
          </p:txBody>
        </p:sp>
        <p:sp>
          <p:nvSpPr>
            <p:cNvPr id="31" name="椭圆 30"/>
            <p:cNvSpPr/>
            <p:nvPr/>
          </p:nvSpPr>
          <p:spPr>
            <a:xfrm>
              <a:off x="3793174" y="3610408"/>
              <a:ext cx="690346" cy="52343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b="1" dirty="0"/>
                <a:t>90</a:t>
              </a:r>
              <a:endParaRPr lang="zh-CN" altLang="en-US" sz="2000" b="1" dirty="0"/>
            </a:p>
          </p:txBody>
        </p:sp>
        <p:sp>
          <p:nvSpPr>
            <p:cNvPr id="54" name="椭圆 53"/>
            <p:cNvSpPr/>
            <p:nvPr/>
          </p:nvSpPr>
          <p:spPr>
            <a:xfrm>
              <a:off x="2691445" y="3618573"/>
              <a:ext cx="729391" cy="52343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b="1" dirty="0"/>
                <a:t>50</a:t>
              </a:r>
              <a:endParaRPr lang="zh-CN" altLang="en-US" sz="2000" b="1" dirty="0"/>
            </a:p>
          </p:txBody>
        </p:sp>
        <p:cxnSp>
          <p:nvCxnSpPr>
            <p:cNvPr id="23" name="直接连接符 22"/>
            <p:cNvCxnSpPr>
              <a:stCxn id="3" idx="3"/>
              <a:endCxn id="19" idx="7"/>
            </p:cNvCxnSpPr>
            <p:nvPr/>
          </p:nvCxnSpPr>
          <p:spPr>
            <a:xfrm flipH="1">
              <a:off x="1137710" y="3074758"/>
              <a:ext cx="420493" cy="535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3" idx="5"/>
              <a:endCxn id="21" idx="0"/>
            </p:cNvCxnSpPr>
            <p:nvPr/>
          </p:nvCxnSpPr>
          <p:spPr>
            <a:xfrm>
              <a:off x="2104403" y="3074758"/>
              <a:ext cx="126536" cy="535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 idx="5"/>
              <a:endCxn id="31" idx="0"/>
            </p:cNvCxnSpPr>
            <p:nvPr/>
          </p:nvCxnSpPr>
          <p:spPr>
            <a:xfrm>
              <a:off x="3682823" y="3074759"/>
              <a:ext cx="455524" cy="535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4" idx="4"/>
              <a:endCxn id="54" idx="0"/>
            </p:cNvCxnSpPr>
            <p:nvPr/>
          </p:nvCxnSpPr>
          <p:spPr>
            <a:xfrm flipH="1">
              <a:off x="3056141" y="3151414"/>
              <a:ext cx="360270" cy="467159"/>
            </a:xfrm>
            <a:prstGeom prst="line">
              <a:avLst/>
            </a:prstGeom>
          </p:spPr>
          <p:style>
            <a:lnRef idx="1">
              <a:schemeClr val="accent1"/>
            </a:lnRef>
            <a:fillRef idx="0">
              <a:schemeClr val="accent1"/>
            </a:fillRef>
            <a:effectRef idx="0">
              <a:schemeClr val="accent1"/>
            </a:effectRef>
            <a:fontRef idx="minor">
              <a:schemeClr val="tx1"/>
            </a:fontRef>
          </p:style>
        </p:cxnSp>
      </p:grpSp>
      <p:sp>
        <p:nvSpPr>
          <p:cNvPr id="57" name="任意多边形: 形状 56"/>
          <p:cNvSpPr/>
          <p:nvPr/>
        </p:nvSpPr>
        <p:spPr>
          <a:xfrm>
            <a:off x="3486151" y="6027416"/>
            <a:ext cx="2032907" cy="212325"/>
          </a:xfrm>
          <a:custGeom>
            <a:avLst/>
            <a:gdLst>
              <a:gd name="connsiteX0" fmla="*/ 0 w 2710543"/>
              <a:gd name="connsiteY0" fmla="*/ 21771 h 283100"/>
              <a:gd name="connsiteX1" fmla="*/ 1338943 w 2710543"/>
              <a:gd name="connsiteY1" fmla="*/ 283028 h 283100"/>
              <a:gd name="connsiteX2" fmla="*/ 2710543 w 2710543"/>
              <a:gd name="connsiteY2" fmla="*/ 0 h 283100"/>
            </a:gdLst>
            <a:ahLst/>
            <a:cxnLst>
              <a:cxn ang="0">
                <a:pos x="connsiteX0" y="connsiteY0"/>
              </a:cxn>
              <a:cxn ang="0">
                <a:pos x="connsiteX1" y="connsiteY1"/>
              </a:cxn>
              <a:cxn ang="0">
                <a:pos x="connsiteX2" y="connsiteY2"/>
              </a:cxn>
            </a:cxnLst>
            <a:rect l="l" t="t" r="r" b="b"/>
            <a:pathLst>
              <a:path w="2710543" h="283100">
                <a:moveTo>
                  <a:pt x="0" y="21771"/>
                </a:moveTo>
                <a:cubicBezTo>
                  <a:pt x="443593" y="154213"/>
                  <a:pt x="887186" y="286656"/>
                  <a:pt x="1338943" y="283028"/>
                </a:cubicBezTo>
                <a:cubicBezTo>
                  <a:pt x="1790700" y="279400"/>
                  <a:pt x="2250621" y="139700"/>
                  <a:pt x="2710543" y="0"/>
                </a:cubicBezTo>
              </a:path>
            </a:pathLst>
          </a:custGeom>
          <a:noFill/>
          <a:ln w="50800">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任意多边形: 形状 57"/>
          <p:cNvSpPr/>
          <p:nvPr/>
        </p:nvSpPr>
        <p:spPr>
          <a:xfrm>
            <a:off x="3477986" y="6019252"/>
            <a:ext cx="2743200" cy="416405"/>
          </a:xfrm>
          <a:custGeom>
            <a:avLst/>
            <a:gdLst>
              <a:gd name="connsiteX0" fmla="*/ 0 w 3657600"/>
              <a:gd name="connsiteY0" fmla="*/ 21771 h 555207"/>
              <a:gd name="connsiteX1" fmla="*/ 1382486 w 3657600"/>
              <a:gd name="connsiteY1" fmla="*/ 555171 h 555207"/>
              <a:gd name="connsiteX2" fmla="*/ 3657600 w 3657600"/>
              <a:gd name="connsiteY2" fmla="*/ 0 h 555207"/>
            </a:gdLst>
            <a:ahLst/>
            <a:cxnLst>
              <a:cxn ang="0">
                <a:pos x="connsiteX0" y="connsiteY0"/>
              </a:cxn>
              <a:cxn ang="0">
                <a:pos x="connsiteX1" y="connsiteY1"/>
              </a:cxn>
              <a:cxn ang="0">
                <a:pos x="connsiteX2" y="connsiteY2"/>
              </a:cxn>
            </a:cxnLst>
            <a:rect l="l" t="t" r="r" b="b"/>
            <a:pathLst>
              <a:path w="3657600" h="555207">
                <a:moveTo>
                  <a:pt x="0" y="21771"/>
                </a:moveTo>
                <a:cubicBezTo>
                  <a:pt x="386443" y="290285"/>
                  <a:pt x="772886" y="558800"/>
                  <a:pt x="1382486" y="555171"/>
                </a:cubicBezTo>
                <a:cubicBezTo>
                  <a:pt x="1992086" y="551543"/>
                  <a:pt x="2824843" y="275771"/>
                  <a:pt x="3657600" y="0"/>
                </a:cubicBezTo>
              </a:path>
            </a:pathLst>
          </a:custGeom>
          <a:noFill/>
          <a:ln w="50800">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8" name="矩形 27"/>
          <p:cNvSpPr/>
          <p:nvPr/>
        </p:nvSpPr>
        <p:spPr>
          <a:xfrm>
            <a:off x="1105076" y="305191"/>
            <a:ext cx="4719562" cy="584775"/>
          </a:xfrm>
          <a:prstGeom prst="rect">
            <a:avLst/>
          </a:prstGeom>
        </p:spPr>
        <p:txBody>
          <a:bodyPr wrap="none">
            <a:spAutoFit/>
          </a:bodyPr>
          <a:lstStyle/>
          <a:p>
            <a:pPr lvl="0" algn="ctr" eaLnBrk="0" hangingPunct="0">
              <a:defRPr/>
            </a:pPr>
            <a:r>
              <a:rPr lang="en-US" altLang="zh-CN" sz="3200" b="1" kern="0" dirty="0">
                <a:latin typeface="黑体" panose="02010609060101010101" pitchFamily="49" charset="-122"/>
                <a:ea typeface="黑体" panose="02010609060101010101" pitchFamily="49" charset="-122"/>
              </a:rPr>
              <a:t>3.2 </a:t>
            </a:r>
            <a:r>
              <a:rPr lang="zh-CN" altLang="en-US" sz="3200" b="1" kern="0" dirty="0">
                <a:latin typeface="黑体" panose="02010609060101010101" pitchFamily="49" charset="-122"/>
                <a:ea typeface="黑体" panose="02010609060101010101" pitchFamily="49" charset="-122"/>
              </a:rPr>
              <a:t>顺序存储与链式存储</a:t>
            </a:r>
            <a:endParaRPr lang="en-US" altLang="zh-CN" sz="3200" b="1" kern="0" dirty="0">
              <a:latin typeface="黑体" panose="02010609060101010101" pitchFamily="49" charset="-122"/>
              <a:ea typeface="黑体" panose="02010609060101010101" pitchFamily="49" charset="-122"/>
            </a:endParaRPr>
          </a:p>
        </p:txBody>
      </p:sp>
      <p:sp>
        <p:nvSpPr>
          <p:cNvPr id="5" name="任意多边形: 形状 4"/>
          <p:cNvSpPr/>
          <p:nvPr/>
        </p:nvSpPr>
        <p:spPr>
          <a:xfrm flipH="1">
            <a:off x="1998505" y="6027417"/>
            <a:ext cx="1316543" cy="270210"/>
          </a:xfrm>
          <a:custGeom>
            <a:avLst/>
            <a:gdLst>
              <a:gd name="connsiteX0" fmla="*/ 0 w 2710543"/>
              <a:gd name="connsiteY0" fmla="*/ 21771 h 283100"/>
              <a:gd name="connsiteX1" fmla="*/ 1338943 w 2710543"/>
              <a:gd name="connsiteY1" fmla="*/ 283028 h 283100"/>
              <a:gd name="connsiteX2" fmla="*/ 2710543 w 2710543"/>
              <a:gd name="connsiteY2" fmla="*/ 0 h 283100"/>
            </a:gdLst>
            <a:ahLst/>
            <a:cxnLst>
              <a:cxn ang="0">
                <a:pos x="connsiteX0" y="connsiteY0"/>
              </a:cxn>
              <a:cxn ang="0">
                <a:pos x="connsiteX1" y="connsiteY1"/>
              </a:cxn>
              <a:cxn ang="0">
                <a:pos x="connsiteX2" y="connsiteY2"/>
              </a:cxn>
            </a:cxnLst>
            <a:rect l="l" t="t" r="r" b="b"/>
            <a:pathLst>
              <a:path w="2710543" h="283100">
                <a:moveTo>
                  <a:pt x="0" y="21771"/>
                </a:moveTo>
                <a:cubicBezTo>
                  <a:pt x="443593" y="154213"/>
                  <a:pt x="887186" y="286656"/>
                  <a:pt x="1338943" y="283028"/>
                </a:cubicBezTo>
                <a:cubicBezTo>
                  <a:pt x="1790700" y="279400"/>
                  <a:pt x="2250621" y="139700"/>
                  <a:pt x="2710543" y="0"/>
                </a:cubicBezTo>
              </a:path>
            </a:pathLst>
          </a:custGeom>
          <a:noFill/>
          <a:ln w="50800">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文本框 60"/>
          <p:cNvSpPr txBox="1"/>
          <p:nvPr/>
        </p:nvSpPr>
        <p:spPr>
          <a:xfrm>
            <a:off x="379935" y="1520861"/>
            <a:ext cx="3560643" cy="461665"/>
          </a:xfrm>
          <a:prstGeom prst="rect">
            <a:avLst/>
          </a:prstGeom>
          <a:noFill/>
        </p:spPr>
        <p:txBody>
          <a:bodyPr wrap="square" rtlCol="0">
            <a:spAutoFit/>
          </a:bodyPr>
          <a:lstStyle/>
          <a:p>
            <a:r>
              <a:rPr lang="zh-CN" altLang="en-US" sz="2400" b="1" dirty="0" smtClean="0"/>
              <a:t>二叉树的顺序存储结构</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1000"/>
                                        <p:tgtEl>
                                          <p:spTgt spid="57"/>
                                        </p:tgtEl>
                                      </p:cBhvr>
                                    </p:animEffect>
                                    <p:anim calcmode="lin" valueType="num">
                                      <p:cBhvr>
                                        <p:cTn id="20" dur="1000" fill="hold"/>
                                        <p:tgtEl>
                                          <p:spTgt spid="57"/>
                                        </p:tgtEl>
                                        <p:attrNameLst>
                                          <p:attrName>ppt_x</p:attrName>
                                        </p:attrNameLst>
                                      </p:cBhvr>
                                      <p:tavLst>
                                        <p:tav tm="0">
                                          <p:val>
                                            <p:strVal val="#ppt_x"/>
                                          </p:val>
                                        </p:tav>
                                        <p:tav tm="100000">
                                          <p:val>
                                            <p:strVal val="#ppt_x"/>
                                          </p:val>
                                        </p:tav>
                                      </p:tavLst>
                                    </p:anim>
                                    <p:anim calcmode="lin" valueType="num">
                                      <p:cBhvr>
                                        <p:cTn id="21" dur="1000" fill="hold"/>
                                        <p:tgtEl>
                                          <p:spTgt spid="5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1000"/>
                                        <p:tgtEl>
                                          <p:spTgt spid="58"/>
                                        </p:tgtEl>
                                      </p:cBhvr>
                                    </p:animEffect>
                                    <p:anim calcmode="lin" valueType="num">
                                      <p:cBhvr>
                                        <p:cTn id="25" dur="1000" fill="hold"/>
                                        <p:tgtEl>
                                          <p:spTgt spid="58"/>
                                        </p:tgtEl>
                                        <p:attrNameLst>
                                          <p:attrName>ppt_x</p:attrName>
                                        </p:attrNameLst>
                                      </p:cBhvr>
                                      <p:tavLst>
                                        <p:tav tm="0">
                                          <p:val>
                                            <p:strVal val="#ppt_x"/>
                                          </p:val>
                                        </p:tav>
                                        <p:tav tm="100000">
                                          <p:val>
                                            <p:strVal val="#ppt_x"/>
                                          </p:val>
                                        </p:tav>
                                      </p:tavLst>
                                    </p:anim>
                                    <p:anim calcmode="lin" valueType="num">
                                      <p:cBhvr>
                                        <p:cTn id="2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27"/>
          <p:cNvSpPr txBox="1">
            <a:spLocks noChangeArrowheads="1"/>
          </p:cNvSpPr>
          <p:nvPr/>
        </p:nvSpPr>
        <p:spPr bwMode="auto">
          <a:xfrm>
            <a:off x="570959" y="2204446"/>
            <a:ext cx="3694410" cy="461665"/>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CN" sz="2400" dirty="0" err="1" smtClean="0">
                <a:latin typeface="Times New Roman" panose="02020603050405020304" pitchFamily="18" charset="0"/>
              </a:rPr>
              <a:t>Loc</a:t>
            </a:r>
            <a:r>
              <a:rPr kumimoji="1" lang="en-US" altLang="zh-CN" sz="2400" dirty="0" smtClean="0">
                <a:latin typeface="Times New Roman" panose="02020603050405020304" pitchFamily="18" charset="0"/>
              </a:rPr>
              <a:t>(</a:t>
            </a:r>
            <a:r>
              <a:rPr kumimoji="1" lang="en-US" altLang="zh-CN" sz="2400" dirty="0" err="1" smtClean="0">
                <a:latin typeface="Times New Roman" panose="02020603050405020304" pitchFamily="18" charset="0"/>
              </a:rPr>
              <a:t>i</a:t>
            </a:r>
            <a:r>
              <a:rPr kumimoji="1" lang="en-US" altLang="zh-CN" sz="2400" dirty="0" smtClean="0">
                <a:latin typeface="Times New Roman" panose="02020603050405020304" pitchFamily="18" charset="0"/>
              </a:rPr>
              <a:t>)=L</a:t>
            </a:r>
            <a:r>
              <a:rPr kumimoji="1" lang="en-US" altLang="zh-CN" sz="2400" baseline="-25000" dirty="0" smtClean="0">
                <a:latin typeface="Times New Roman" panose="02020603050405020304" pitchFamily="18" charset="0"/>
              </a:rPr>
              <a:t>o</a:t>
            </a:r>
            <a:r>
              <a:rPr kumimoji="1" lang="en-US" altLang="zh-CN" sz="2400" dirty="0" smtClean="0">
                <a:latin typeface="Times New Roman" panose="02020603050405020304" pitchFamily="18" charset="0"/>
              </a:rPr>
              <a:t>+</a:t>
            </a:r>
            <a:r>
              <a:rPr kumimoji="1" lang="en-US" altLang="zh-CN" sz="2400" dirty="0">
                <a:latin typeface="Times New Roman" panose="02020603050405020304" pitchFamily="18" charset="0"/>
              </a:rPr>
              <a:t>(</a:t>
            </a:r>
            <a:r>
              <a:rPr kumimoji="1" lang="en-US" altLang="zh-CN" sz="2400" dirty="0" smtClean="0">
                <a:latin typeface="Times New Roman" panose="02020603050405020304" pitchFamily="18" charset="0"/>
              </a:rPr>
              <a:t>i-1</a:t>
            </a:r>
            <a:r>
              <a:rPr kumimoji="1" lang="en-US" altLang="zh-CN" sz="2400" dirty="0">
                <a:latin typeface="Times New Roman" panose="02020603050405020304" pitchFamily="18" charset="0"/>
              </a:rPr>
              <a:t>)*m</a:t>
            </a:r>
            <a:endParaRPr kumimoji="1" lang="en-US" altLang="zh-CN" sz="2400" dirty="0">
              <a:latin typeface="Times New Roman" panose="02020603050405020304" pitchFamily="18" charset="0"/>
            </a:endParaRPr>
          </a:p>
        </p:txBody>
      </p:sp>
      <p:sp>
        <p:nvSpPr>
          <p:cNvPr id="32" name="AutoShape 29"/>
          <p:cNvSpPr>
            <a:spLocks noChangeArrowheads="1"/>
          </p:cNvSpPr>
          <p:nvPr/>
        </p:nvSpPr>
        <p:spPr bwMode="auto">
          <a:xfrm>
            <a:off x="4886148" y="1748225"/>
            <a:ext cx="1984678" cy="792637"/>
          </a:xfrm>
          <a:prstGeom prst="wedgeRoundRectCallout">
            <a:avLst>
              <a:gd name="adj1" fmla="val -105878"/>
              <a:gd name="adj2" fmla="val 39348"/>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100" b="1" dirty="0">
                <a:latin typeface="Times New Roman" panose="02020603050405020304" pitchFamily="18" charset="0"/>
                <a:ea typeface="黑体" panose="02010609060101010101" pitchFamily="49" charset="-122"/>
              </a:rPr>
              <a:t>每个元素所占用</a:t>
            </a:r>
            <a:endParaRPr kumimoji="1" lang="zh-CN" altLang="en-US" sz="2100" b="1" dirty="0">
              <a:latin typeface="Times New Roman" panose="02020603050405020304" pitchFamily="18" charset="0"/>
              <a:ea typeface="黑体" panose="02010609060101010101" pitchFamily="49" charset="-122"/>
            </a:endParaRPr>
          </a:p>
          <a:p>
            <a:pPr algn="ctr"/>
            <a:r>
              <a:rPr kumimoji="1" lang="zh-CN" altLang="en-US" sz="2100" b="1" dirty="0">
                <a:latin typeface="Times New Roman" panose="02020603050405020304" pitchFamily="18" charset="0"/>
                <a:ea typeface="黑体" panose="02010609060101010101" pitchFamily="49" charset="-122"/>
              </a:rPr>
              <a:t>的存储单元个数</a:t>
            </a:r>
            <a:endParaRPr kumimoji="1" lang="zh-CN" altLang="en-US" sz="2100" b="1" dirty="0">
              <a:latin typeface="Times New Roman" panose="02020603050405020304" pitchFamily="18" charset="0"/>
              <a:ea typeface="黑体" panose="02010609060101010101" pitchFamily="49" charset="-122"/>
            </a:endParaRPr>
          </a:p>
        </p:txBody>
      </p:sp>
      <p:sp>
        <p:nvSpPr>
          <p:cNvPr id="33" name="AutoShape 29"/>
          <p:cNvSpPr>
            <a:spLocks noChangeArrowheads="1"/>
          </p:cNvSpPr>
          <p:nvPr/>
        </p:nvSpPr>
        <p:spPr bwMode="auto">
          <a:xfrm>
            <a:off x="344018" y="2999948"/>
            <a:ext cx="4677602" cy="690206"/>
          </a:xfrm>
          <a:prstGeom prst="wedgeRoundRectCallout">
            <a:avLst>
              <a:gd name="adj1" fmla="val 11260"/>
              <a:gd name="adj2" fmla="val -100860"/>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100" b="1" dirty="0">
                <a:solidFill>
                  <a:srgbClr val="FF0000"/>
                </a:solidFill>
                <a:latin typeface="Times New Roman" panose="02020603050405020304" pitchFamily="18" charset="0"/>
                <a:ea typeface="黑体" panose="02010609060101010101" pitchFamily="49" charset="-122"/>
              </a:rPr>
              <a:t>优点：易于</a:t>
            </a:r>
            <a:r>
              <a:rPr kumimoji="1" lang="zh-CN" altLang="en-US" sz="2100" b="1" dirty="0" smtClean="0">
                <a:solidFill>
                  <a:srgbClr val="FF0000"/>
                </a:solidFill>
                <a:latin typeface="Times New Roman" panose="02020603050405020304" pitchFamily="18" charset="0"/>
                <a:ea typeface="黑体" panose="02010609060101010101" pitchFamily="49" charset="-122"/>
              </a:rPr>
              <a:t>定位，支持随机存取</a:t>
            </a:r>
            <a:endParaRPr kumimoji="1" lang="zh-CN" altLang="en-US" sz="2100" b="1" dirty="0">
              <a:solidFill>
                <a:srgbClr val="FF0000"/>
              </a:solidFill>
              <a:latin typeface="Times New Roman" panose="02020603050405020304" pitchFamily="18" charset="0"/>
              <a:ea typeface="黑体" panose="02010609060101010101" pitchFamily="49" charset="-122"/>
            </a:endParaRPr>
          </a:p>
        </p:txBody>
      </p:sp>
      <p:sp>
        <p:nvSpPr>
          <p:cNvPr id="6" name="矩形 5"/>
          <p:cNvSpPr/>
          <p:nvPr/>
        </p:nvSpPr>
        <p:spPr>
          <a:xfrm>
            <a:off x="1105076" y="305191"/>
            <a:ext cx="4719562" cy="584775"/>
          </a:xfrm>
          <a:prstGeom prst="rect">
            <a:avLst/>
          </a:prstGeom>
        </p:spPr>
        <p:txBody>
          <a:bodyPr wrap="none">
            <a:spAutoFit/>
          </a:bodyPr>
          <a:lstStyle/>
          <a:p>
            <a:pPr lvl="0" algn="ctr" eaLnBrk="0" hangingPunct="0">
              <a:defRPr/>
            </a:pPr>
            <a:r>
              <a:rPr lang="en-US" altLang="zh-CN" sz="3200" b="1" kern="0" dirty="0">
                <a:latin typeface="黑体" panose="02010609060101010101" pitchFamily="49" charset="-122"/>
                <a:ea typeface="黑体" panose="02010609060101010101" pitchFamily="49" charset="-122"/>
              </a:rPr>
              <a:t>3.2 </a:t>
            </a:r>
            <a:r>
              <a:rPr lang="zh-CN" altLang="en-US" sz="3200" b="1" kern="0" dirty="0">
                <a:latin typeface="黑体" panose="02010609060101010101" pitchFamily="49" charset="-122"/>
                <a:ea typeface="黑体" panose="02010609060101010101" pitchFamily="49" charset="-122"/>
              </a:rPr>
              <a:t>顺序存储与链式存储</a:t>
            </a:r>
            <a:endParaRPr lang="en-US" altLang="zh-CN" sz="3200" b="1" kern="0" dirty="0">
              <a:latin typeface="黑体" panose="02010609060101010101" pitchFamily="49" charset="-122"/>
              <a:ea typeface="黑体" panose="02010609060101010101" pitchFamily="49" charset="-122"/>
            </a:endParaRPr>
          </a:p>
        </p:txBody>
      </p:sp>
      <p:grpSp>
        <p:nvGrpSpPr>
          <p:cNvPr id="7" name="组合 6"/>
          <p:cNvGrpSpPr/>
          <p:nvPr/>
        </p:nvGrpSpPr>
        <p:grpSpPr>
          <a:xfrm>
            <a:off x="4991068" y="2847085"/>
            <a:ext cx="3651818" cy="3498657"/>
            <a:chOff x="5021762" y="1084045"/>
            <a:chExt cx="4869091" cy="4664876"/>
          </a:xfrm>
        </p:grpSpPr>
        <p:grpSp>
          <p:nvGrpSpPr>
            <p:cNvPr id="8" name="组合 7"/>
            <p:cNvGrpSpPr/>
            <p:nvPr/>
          </p:nvGrpSpPr>
          <p:grpSpPr>
            <a:xfrm>
              <a:off x="5021762" y="1084045"/>
              <a:ext cx="4869091" cy="4664876"/>
              <a:chOff x="3328314" y="740210"/>
              <a:chExt cx="4721848" cy="4923991"/>
            </a:xfrm>
          </p:grpSpPr>
          <p:sp>
            <p:nvSpPr>
              <p:cNvPr id="13" name="Rectangle 2"/>
              <p:cNvSpPr>
                <a:spLocks noChangeArrowheads="1"/>
              </p:cNvSpPr>
              <p:nvPr/>
            </p:nvSpPr>
            <p:spPr bwMode="auto">
              <a:xfrm>
                <a:off x="6172200" y="4986339"/>
                <a:ext cx="1295400" cy="67786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ea typeface="黑体" panose="02010609060101010101" pitchFamily="49" charset="-122"/>
                  </a:defRPr>
                </a:lvl2pPr>
                <a:lvl3pPr>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ea typeface="黑体" panose="02010609060101010101" pitchFamily="49" charset="-122"/>
                  </a:defRPr>
                </a:lvl3pPr>
                <a:lvl4pPr>
                  <a:spcBef>
                    <a:spcPct val="20000"/>
                  </a:spcBef>
                  <a:buClr>
                    <a:schemeClr val="accent2"/>
                  </a:buClr>
                  <a:buSzPct val="55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4pPr>
                <a:lvl5pPr>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9pPr>
              </a:lstStyle>
              <a:p>
                <a:pPr>
                  <a:buFont typeface="Wingdings" panose="05000000000000000000" pitchFamily="2" charset="2"/>
                  <a:buNone/>
                </a:pPr>
                <a:r>
                  <a:rPr lang="zh-CN" altLang="en-US" sz="2100" dirty="0">
                    <a:latin typeface="黑体" panose="02010609060101010101" pitchFamily="49" charset="-122"/>
                  </a:rPr>
                  <a:t>元素</a:t>
                </a:r>
                <a:r>
                  <a:rPr lang="en-US" altLang="zh-CN" sz="2100" dirty="0">
                    <a:latin typeface="黑体" panose="02010609060101010101" pitchFamily="49" charset="-122"/>
                  </a:rPr>
                  <a:t>n</a:t>
                </a:r>
                <a:endParaRPr lang="en-US" altLang="zh-CN" sz="2100" dirty="0">
                  <a:latin typeface="黑体" panose="02010609060101010101" pitchFamily="49" charset="-122"/>
                </a:endParaRPr>
              </a:p>
            </p:txBody>
          </p:sp>
          <p:sp>
            <p:nvSpPr>
              <p:cNvPr id="14" name="Rectangle 3"/>
              <p:cNvSpPr>
                <a:spLocks noChangeArrowheads="1"/>
              </p:cNvSpPr>
              <p:nvPr/>
            </p:nvSpPr>
            <p:spPr bwMode="auto">
              <a:xfrm>
                <a:off x="6172200" y="4310065"/>
                <a:ext cx="1295400" cy="67627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ea typeface="黑体" panose="02010609060101010101" pitchFamily="49" charset="-122"/>
                  </a:defRPr>
                </a:lvl2pPr>
                <a:lvl3pPr>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ea typeface="黑体" panose="02010609060101010101" pitchFamily="49" charset="-122"/>
                  </a:defRPr>
                </a:lvl3pPr>
                <a:lvl4pPr>
                  <a:spcBef>
                    <a:spcPct val="20000"/>
                  </a:spcBef>
                  <a:buClr>
                    <a:schemeClr val="accent2"/>
                  </a:buClr>
                  <a:buSzPct val="55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4pPr>
                <a:lvl5pPr>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9pPr>
              </a:lstStyle>
              <a:p>
                <a:pPr>
                  <a:buFont typeface="Wingdings" panose="05000000000000000000" pitchFamily="2" charset="2"/>
                  <a:buNone/>
                </a:pPr>
                <a:r>
                  <a:rPr lang="en-US" altLang="zh-CN" sz="2100"/>
                  <a:t>……..</a:t>
                </a:r>
                <a:endParaRPr lang="en-US" altLang="zh-CN" sz="2100"/>
              </a:p>
            </p:txBody>
          </p:sp>
          <p:sp>
            <p:nvSpPr>
              <p:cNvPr id="15" name="Rectangle 4"/>
              <p:cNvSpPr>
                <a:spLocks noChangeArrowheads="1"/>
              </p:cNvSpPr>
              <p:nvPr/>
            </p:nvSpPr>
            <p:spPr bwMode="auto">
              <a:xfrm>
                <a:off x="6172200" y="3632202"/>
                <a:ext cx="1295400" cy="67786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ea typeface="黑体" panose="02010609060101010101" pitchFamily="49" charset="-122"/>
                  </a:defRPr>
                </a:lvl2pPr>
                <a:lvl3pPr>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ea typeface="黑体" panose="02010609060101010101" pitchFamily="49" charset="-122"/>
                  </a:defRPr>
                </a:lvl3pPr>
                <a:lvl4pPr>
                  <a:spcBef>
                    <a:spcPct val="20000"/>
                  </a:spcBef>
                  <a:buClr>
                    <a:schemeClr val="accent2"/>
                  </a:buClr>
                  <a:buSzPct val="55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4pPr>
                <a:lvl5pPr>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9pPr>
              </a:lstStyle>
              <a:p>
                <a:pPr>
                  <a:buFont typeface="Wingdings" panose="05000000000000000000" pitchFamily="2" charset="2"/>
                  <a:buNone/>
                </a:pPr>
                <a:r>
                  <a:rPr lang="zh-CN" altLang="en-US" sz="2100" dirty="0">
                    <a:latin typeface="黑体" panose="02010609060101010101" pitchFamily="49" charset="-122"/>
                  </a:rPr>
                  <a:t>元素</a:t>
                </a:r>
                <a:r>
                  <a:rPr lang="en-US" altLang="zh-CN" sz="2100" dirty="0" err="1">
                    <a:latin typeface="黑体" panose="02010609060101010101" pitchFamily="49" charset="-122"/>
                  </a:rPr>
                  <a:t>i</a:t>
                </a:r>
                <a:endParaRPr lang="en-US" altLang="zh-CN" sz="2100" dirty="0">
                  <a:latin typeface="黑体" panose="02010609060101010101" pitchFamily="49" charset="-122"/>
                </a:endParaRPr>
              </a:p>
            </p:txBody>
          </p:sp>
          <p:sp>
            <p:nvSpPr>
              <p:cNvPr id="16" name="Rectangle 5"/>
              <p:cNvSpPr>
                <a:spLocks noChangeArrowheads="1"/>
              </p:cNvSpPr>
              <p:nvPr/>
            </p:nvSpPr>
            <p:spPr bwMode="auto">
              <a:xfrm>
                <a:off x="6172200" y="2954339"/>
                <a:ext cx="1295400" cy="67786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ea typeface="黑体" panose="02010609060101010101" pitchFamily="49" charset="-122"/>
                  </a:defRPr>
                </a:lvl2pPr>
                <a:lvl3pPr>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ea typeface="黑体" panose="02010609060101010101" pitchFamily="49" charset="-122"/>
                  </a:defRPr>
                </a:lvl3pPr>
                <a:lvl4pPr>
                  <a:spcBef>
                    <a:spcPct val="20000"/>
                  </a:spcBef>
                  <a:buClr>
                    <a:schemeClr val="accent2"/>
                  </a:buClr>
                  <a:buSzPct val="55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4pPr>
                <a:lvl5pPr>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9pPr>
              </a:lstStyle>
              <a:p>
                <a:pPr>
                  <a:buFont typeface="Wingdings" panose="05000000000000000000" pitchFamily="2" charset="2"/>
                  <a:buNone/>
                </a:pPr>
                <a:r>
                  <a:rPr lang="en-US" altLang="zh-CN" sz="2100"/>
                  <a:t>……</a:t>
                </a:r>
                <a:r>
                  <a:rPr lang="en-US" altLang="zh-CN" sz="2100">
                    <a:latin typeface="黑体" panose="02010609060101010101" pitchFamily="49" charset="-122"/>
                  </a:rPr>
                  <a:t>..</a:t>
                </a:r>
                <a:endParaRPr lang="en-US" altLang="zh-CN" sz="2100">
                  <a:latin typeface="黑体" panose="02010609060101010101" pitchFamily="49" charset="-122"/>
                </a:endParaRPr>
              </a:p>
            </p:txBody>
          </p:sp>
          <p:sp>
            <p:nvSpPr>
              <p:cNvPr id="17" name="Rectangle 6"/>
              <p:cNvSpPr>
                <a:spLocks noChangeArrowheads="1"/>
              </p:cNvSpPr>
              <p:nvPr/>
            </p:nvSpPr>
            <p:spPr bwMode="auto">
              <a:xfrm>
                <a:off x="6172200" y="2278065"/>
                <a:ext cx="1295400" cy="67627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ea typeface="黑体" panose="02010609060101010101" pitchFamily="49" charset="-122"/>
                  </a:defRPr>
                </a:lvl2pPr>
                <a:lvl3pPr>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ea typeface="黑体" panose="02010609060101010101" pitchFamily="49" charset="-122"/>
                  </a:defRPr>
                </a:lvl3pPr>
                <a:lvl4pPr>
                  <a:spcBef>
                    <a:spcPct val="20000"/>
                  </a:spcBef>
                  <a:buClr>
                    <a:schemeClr val="accent2"/>
                  </a:buClr>
                  <a:buSzPct val="55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4pPr>
                <a:lvl5pPr>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9pPr>
              </a:lstStyle>
              <a:p>
                <a:pPr>
                  <a:buFont typeface="Wingdings" panose="05000000000000000000" pitchFamily="2" charset="2"/>
                  <a:buNone/>
                </a:pPr>
                <a:r>
                  <a:rPr lang="zh-CN" altLang="en-US" sz="2100" dirty="0">
                    <a:latin typeface="黑体" panose="02010609060101010101" pitchFamily="49" charset="-122"/>
                  </a:rPr>
                  <a:t>元素</a:t>
                </a:r>
                <a:r>
                  <a:rPr lang="en-US" altLang="zh-CN" sz="2100" dirty="0">
                    <a:latin typeface="黑体" panose="02010609060101010101" pitchFamily="49" charset="-122"/>
                  </a:rPr>
                  <a:t>2</a:t>
                </a:r>
                <a:endParaRPr lang="en-US" altLang="zh-CN" sz="2100" dirty="0">
                  <a:latin typeface="黑体" panose="02010609060101010101" pitchFamily="49" charset="-122"/>
                </a:endParaRPr>
              </a:p>
            </p:txBody>
          </p:sp>
          <p:sp>
            <p:nvSpPr>
              <p:cNvPr id="18" name="Rectangle 7"/>
              <p:cNvSpPr>
                <a:spLocks noChangeArrowheads="1"/>
              </p:cNvSpPr>
              <p:nvPr/>
            </p:nvSpPr>
            <p:spPr bwMode="auto">
              <a:xfrm>
                <a:off x="6172200" y="1600202"/>
                <a:ext cx="1295400" cy="67786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ea typeface="黑体" panose="02010609060101010101" pitchFamily="49" charset="-122"/>
                  </a:defRPr>
                </a:lvl2pPr>
                <a:lvl3pPr>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ea typeface="黑体" panose="02010609060101010101" pitchFamily="49" charset="-122"/>
                  </a:defRPr>
                </a:lvl3pPr>
                <a:lvl4pPr>
                  <a:spcBef>
                    <a:spcPct val="20000"/>
                  </a:spcBef>
                  <a:buClr>
                    <a:schemeClr val="accent2"/>
                  </a:buClr>
                  <a:buSzPct val="55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4pPr>
                <a:lvl5pPr>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ea typeface="黑体" panose="02010609060101010101" pitchFamily="49" charset="-122"/>
                  </a:defRPr>
                </a:lvl9pPr>
              </a:lstStyle>
              <a:p>
                <a:pPr>
                  <a:buFont typeface="Wingdings" panose="05000000000000000000" pitchFamily="2" charset="2"/>
                  <a:buNone/>
                </a:pPr>
                <a:r>
                  <a:rPr lang="zh-CN" altLang="en-US" sz="2100" dirty="0">
                    <a:latin typeface="黑体" panose="02010609060101010101" pitchFamily="49" charset="-122"/>
                  </a:rPr>
                  <a:t>元素</a:t>
                </a:r>
                <a:r>
                  <a:rPr lang="en-US" altLang="zh-CN" sz="2100" dirty="0">
                    <a:latin typeface="黑体" panose="02010609060101010101" pitchFamily="49" charset="-122"/>
                  </a:rPr>
                  <a:t>1</a:t>
                </a:r>
                <a:endParaRPr lang="en-US" altLang="zh-CN" sz="2100" dirty="0">
                  <a:latin typeface="黑体" panose="02010609060101010101" pitchFamily="49" charset="-122"/>
                </a:endParaRPr>
              </a:p>
            </p:txBody>
          </p:sp>
          <p:sp>
            <p:nvSpPr>
              <p:cNvPr id="19" name="Line 8"/>
              <p:cNvSpPr>
                <a:spLocks noChangeShapeType="1"/>
              </p:cNvSpPr>
              <p:nvPr/>
            </p:nvSpPr>
            <p:spPr bwMode="auto">
              <a:xfrm>
                <a:off x="6172200" y="1600201"/>
                <a:ext cx="1295400" cy="0"/>
              </a:xfrm>
              <a:prstGeom prst="line">
                <a:avLst/>
              </a:prstGeom>
              <a:noFill/>
              <a:ln w="28575" cap="sq">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00"/>
              </a:p>
            </p:txBody>
          </p:sp>
          <p:sp>
            <p:nvSpPr>
              <p:cNvPr id="20" name="Line 9"/>
              <p:cNvSpPr>
                <a:spLocks noChangeShapeType="1"/>
              </p:cNvSpPr>
              <p:nvPr/>
            </p:nvSpPr>
            <p:spPr bwMode="auto">
              <a:xfrm>
                <a:off x="6172200" y="2278064"/>
                <a:ext cx="1295400" cy="0"/>
              </a:xfrm>
              <a:prstGeom prst="line">
                <a:avLst/>
              </a:prstGeom>
              <a:no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00"/>
              </a:p>
            </p:txBody>
          </p:sp>
          <p:sp>
            <p:nvSpPr>
              <p:cNvPr id="21" name="Line 10"/>
              <p:cNvSpPr>
                <a:spLocks noChangeShapeType="1"/>
              </p:cNvSpPr>
              <p:nvPr/>
            </p:nvSpPr>
            <p:spPr bwMode="auto">
              <a:xfrm>
                <a:off x="6172200" y="2954339"/>
                <a:ext cx="1295400" cy="0"/>
              </a:xfrm>
              <a:prstGeom prst="line">
                <a:avLst/>
              </a:prstGeom>
              <a:no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00"/>
              </a:p>
            </p:txBody>
          </p:sp>
          <p:sp>
            <p:nvSpPr>
              <p:cNvPr id="22" name="Line 11"/>
              <p:cNvSpPr>
                <a:spLocks noChangeShapeType="1"/>
              </p:cNvSpPr>
              <p:nvPr/>
            </p:nvSpPr>
            <p:spPr bwMode="auto">
              <a:xfrm>
                <a:off x="6172200" y="3632201"/>
                <a:ext cx="1295400" cy="0"/>
              </a:xfrm>
              <a:prstGeom prst="line">
                <a:avLst/>
              </a:prstGeom>
              <a:no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00"/>
              </a:p>
            </p:txBody>
          </p:sp>
          <p:sp>
            <p:nvSpPr>
              <p:cNvPr id="23" name="Line 12"/>
              <p:cNvSpPr>
                <a:spLocks noChangeShapeType="1"/>
              </p:cNvSpPr>
              <p:nvPr/>
            </p:nvSpPr>
            <p:spPr bwMode="auto">
              <a:xfrm>
                <a:off x="6172200" y="4310064"/>
                <a:ext cx="1295400" cy="0"/>
              </a:xfrm>
              <a:prstGeom prst="line">
                <a:avLst/>
              </a:prstGeom>
              <a:no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00"/>
              </a:p>
            </p:txBody>
          </p:sp>
          <p:sp>
            <p:nvSpPr>
              <p:cNvPr id="24" name="Line 13"/>
              <p:cNvSpPr>
                <a:spLocks noChangeShapeType="1"/>
              </p:cNvSpPr>
              <p:nvPr/>
            </p:nvSpPr>
            <p:spPr bwMode="auto">
              <a:xfrm>
                <a:off x="6172200" y="4986339"/>
                <a:ext cx="1295400" cy="0"/>
              </a:xfrm>
              <a:prstGeom prst="line">
                <a:avLst/>
              </a:prstGeom>
              <a:no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00"/>
              </a:p>
            </p:txBody>
          </p:sp>
          <p:sp>
            <p:nvSpPr>
              <p:cNvPr id="25" name="Line 14"/>
              <p:cNvSpPr>
                <a:spLocks noChangeShapeType="1"/>
              </p:cNvSpPr>
              <p:nvPr/>
            </p:nvSpPr>
            <p:spPr bwMode="auto">
              <a:xfrm>
                <a:off x="6172200" y="5664201"/>
                <a:ext cx="1295400" cy="0"/>
              </a:xfrm>
              <a:prstGeom prst="line">
                <a:avLst/>
              </a:prstGeom>
              <a:noFill/>
              <a:ln w="28575" cap="sq">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00"/>
              </a:p>
            </p:txBody>
          </p:sp>
          <p:sp>
            <p:nvSpPr>
              <p:cNvPr id="26" name="Line 15"/>
              <p:cNvSpPr>
                <a:spLocks noChangeShapeType="1"/>
              </p:cNvSpPr>
              <p:nvPr/>
            </p:nvSpPr>
            <p:spPr bwMode="auto">
              <a:xfrm>
                <a:off x="6172200" y="1600201"/>
                <a:ext cx="0" cy="4064000"/>
              </a:xfrm>
              <a:prstGeom prst="line">
                <a:avLst/>
              </a:prstGeom>
              <a:noFill/>
              <a:ln w="28575" cap="sq">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00"/>
              </a:p>
            </p:txBody>
          </p:sp>
          <p:sp>
            <p:nvSpPr>
              <p:cNvPr id="27" name="Line 16"/>
              <p:cNvSpPr>
                <a:spLocks noChangeShapeType="1"/>
              </p:cNvSpPr>
              <p:nvPr/>
            </p:nvSpPr>
            <p:spPr bwMode="auto">
              <a:xfrm>
                <a:off x="7467600" y="1600201"/>
                <a:ext cx="0" cy="4064000"/>
              </a:xfrm>
              <a:prstGeom prst="line">
                <a:avLst/>
              </a:prstGeom>
              <a:noFill/>
              <a:ln w="28575" cap="sq">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00"/>
              </a:p>
            </p:txBody>
          </p:sp>
          <p:sp>
            <p:nvSpPr>
              <p:cNvPr id="28" name="Text Box 17"/>
              <p:cNvSpPr txBox="1">
                <a:spLocks noChangeArrowheads="1"/>
              </p:cNvSpPr>
              <p:nvPr/>
            </p:nvSpPr>
            <p:spPr bwMode="auto">
              <a:xfrm>
                <a:off x="5072417" y="1342944"/>
                <a:ext cx="762000" cy="584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100" dirty="0">
                    <a:latin typeface="Times New Roman" panose="02020603050405020304" pitchFamily="18" charset="0"/>
                  </a:rPr>
                  <a:t>L</a:t>
                </a:r>
                <a:r>
                  <a:rPr kumimoji="1" lang="en-US" altLang="zh-CN" sz="2100" baseline="-25000" dirty="0">
                    <a:latin typeface="Times New Roman" panose="02020603050405020304" pitchFamily="18" charset="0"/>
                  </a:rPr>
                  <a:t>o</a:t>
                </a:r>
                <a:endParaRPr kumimoji="1" lang="en-US" altLang="zh-CN" sz="2100" dirty="0">
                  <a:latin typeface="Times New Roman" panose="02020603050405020304" pitchFamily="18" charset="0"/>
                </a:endParaRPr>
              </a:p>
            </p:txBody>
          </p:sp>
          <p:sp>
            <p:nvSpPr>
              <p:cNvPr id="29" name="Text Box 18"/>
              <p:cNvSpPr txBox="1">
                <a:spLocks noChangeArrowheads="1"/>
              </p:cNvSpPr>
              <p:nvPr/>
            </p:nvSpPr>
            <p:spPr bwMode="auto">
              <a:xfrm>
                <a:off x="4180071" y="1891370"/>
                <a:ext cx="1363481" cy="584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CN" sz="2100" dirty="0">
                    <a:latin typeface="Times New Roman" panose="02020603050405020304" pitchFamily="18" charset="0"/>
                  </a:rPr>
                  <a:t>L</a:t>
                </a:r>
                <a:r>
                  <a:rPr kumimoji="1" lang="en-US" altLang="zh-CN" sz="2100" baseline="-25000" dirty="0">
                    <a:latin typeface="Times New Roman" panose="02020603050405020304" pitchFamily="18" charset="0"/>
                  </a:rPr>
                  <a:t>o </a:t>
                </a:r>
                <a:r>
                  <a:rPr kumimoji="1" lang="en-US" altLang="zh-CN" sz="2100" dirty="0" smtClean="0">
                    <a:latin typeface="Times New Roman" panose="02020603050405020304" pitchFamily="18" charset="0"/>
                  </a:rPr>
                  <a:t>+</a:t>
                </a:r>
                <a:r>
                  <a:rPr kumimoji="1" lang="en-US" altLang="zh-CN" sz="2100" dirty="0">
                    <a:latin typeface="Times New Roman" panose="02020603050405020304" pitchFamily="18" charset="0"/>
                  </a:rPr>
                  <a:t>m</a:t>
                </a:r>
                <a:endParaRPr kumimoji="1" lang="en-US" altLang="zh-CN" sz="2100" dirty="0">
                  <a:latin typeface="Times New Roman" panose="02020603050405020304" pitchFamily="18" charset="0"/>
                </a:endParaRPr>
              </a:p>
            </p:txBody>
          </p:sp>
          <p:sp>
            <p:nvSpPr>
              <p:cNvPr id="30" name="Text Box 19"/>
              <p:cNvSpPr txBox="1">
                <a:spLocks noChangeArrowheads="1"/>
              </p:cNvSpPr>
              <p:nvPr/>
            </p:nvSpPr>
            <p:spPr bwMode="auto">
              <a:xfrm>
                <a:off x="3729788" y="3316744"/>
                <a:ext cx="2104629" cy="584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CN" sz="2100" dirty="0">
                    <a:latin typeface="Times New Roman" panose="02020603050405020304" pitchFamily="18" charset="0"/>
                  </a:rPr>
                  <a:t>L</a:t>
                </a:r>
                <a:r>
                  <a:rPr kumimoji="1" lang="en-US" altLang="zh-CN" sz="2100" baseline="-25000" dirty="0">
                    <a:latin typeface="Times New Roman" panose="02020603050405020304" pitchFamily="18" charset="0"/>
                  </a:rPr>
                  <a:t>o </a:t>
                </a:r>
                <a:r>
                  <a:rPr kumimoji="1" lang="en-US" altLang="zh-CN" sz="2100" dirty="0" smtClean="0">
                    <a:latin typeface="Times New Roman" panose="02020603050405020304" pitchFamily="18" charset="0"/>
                  </a:rPr>
                  <a:t>+(</a:t>
                </a:r>
                <a:r>
                  <a:rPr kumimoji="1" lang="en-US" altLang="zh-CN" sz="2100" dirty="0">
                    <a:latin typeface="Times New Roman" panose="02020603050405020304" pitchFamily="18" charset="0"/>
                  </a:rPr>
                  <a:t>i-1)*m</a:t>
                </a:r>
                <a:endParaRPr kumimoji="1" lang="en-US" altLang="zh-CN" sz="2100" dirty="0">
                  <a:latin typeface="Times New Roman" panose="02020603050405020304" pitchFamily="18" charset="0"/>
                </a:endParaRPr>
              </a:p>
            </p:txBody>
          </p:sp>
          <p:sp>
            <p:nvSpPr>
              <p:cNvPr id="34" name="Text Box 20"/>
              <p:cNvSpPr txBox="1">
                <a:spLocks noChangeArrowheads="1"/>
              </p:cNvSpPr>
              <p:nvPr/>
            </p:nvSpPr>
            <p:spPr bwMode="auto">
              <a:xfrm>
                <a:off x="3328314" y="4723010"/>
                <a:ext cx="2215236" cy="584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CN" sz="2100" dirty="0">
                    <a:latin typeface="Times New Roman" panose="02020603050405020304" pitchFamily="18" charset="0"/>
                  </a:rPr>
                  <a:t>L</a:t>
                </a:r>
                <a:r>
                  <a:rPr kumimoji="1" lang="en-US" altLang="zh-CN" sz="2100" baseline="-25000" dirty="0">
                    <a:latin typeface="Times New Roman" panose="02020603050405020304" pitchFamily="18" charset="0"/>
                  </a:rPr>
                  <a:t>o</a:t>
                </a:r>
                <a:r>
                  <a:rPr kumimoji="1" lang="en-US" altLang="zh-CN" sz="2100" dirty="0">
                    <a:latin typeface="Times New Roman" panose="02020603050405020304" pitchFamily="18" charset="0"/>
                  </a:rPr>
                  <a:t>+</a:t>
                </a:r>
                <a:r>
                  <a:rPr kumimoji="1" lang="zh-CN" altLang="en-US" sz="2100" dirty="0">
                    <a:latin typeface="Times New Roman" panose="02020603050405020304" pitchFamily="18" charset="0"/>
                  </a:rPr>
                  <a:t>（</a:t>
                </a:r>
                <a:r>
                  <a:rPr kumimoji="1" lang="en-US" altLang="zh-CN" sz="2100" dirty="0">
                    <a:latin typeface="Times New Roman" panose="02020603050405020304" pitchFamily="18" charset="0"/>
                  </a:rPr>
                  <a:t>n-1)*m</a:t>
                </a:r>
                <a:endParaRPr kumimoji="1" lang="en-US" altLang="zh-CN" sz="2100" dirty="0">
                  <a:latin typeface="Times New Roman" panose="02020603050405020304" pitchFamily="18" charset="0"/>
                </a:endParaRPr>
              </a:p>
            </p:txBody>
          </p:sp>
          <p:sp>
            <p:nvSpPr>
              <p:cNvPr id="36" name="Text Box 21"/>
              <p:cNvSpPr txBox="1">
                <a:spLocks noChangeArrowheads="1"/>
              </p:cNvSpPr>
              <p:nvPr/>
            </p:nvSpPr>
            <p:spPr bwMode="auto">
              <a:xfrm>
                <a:off x="4554864" y="740210"/>
                <a:ext cx="1790700" cy="584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100" dirty="0">
                    <a:latin typeface="Times New Roman" panose="02020603050405020304" pitchFamily="18" charset="0"/>
                    <a:ea typeface="黑体" panose="02010609060101010101" pitchFamily="49" charset="-122"/>
                  </a:rPr>
                  <a:t>存储地址</a:t>
                </a:r>
                <a:endParaRPr kumimoji="1" lang="zh-CN" altLang="en-US" sz="2100" dirty="0">
                  <a:latin typeface="Times New Roman" panose="02020603050405020304" pitchFamily="18" charset="0"/>
                  <a:ea typeface="黑体" panose="02010609060101010101" pitchFamily="49" charset="-122"/>
                </a:endParaRPr>
              </a:p>
            </p:txBody>
          </p:sp>
          <p:sp>
            <p:nvSpPr>
              <p:cNvPr id="37" name="Text Box 22"/>
              <p:cNvSpPr txBox="1">
                <a:spLocks noChangeArrowheads="1"/>
              </p:cNvSpPr>
              <p:nvPr/>
            </p:nvSpPr>
            <p:spPr bwMode="auto">
              <a:xfrm>
                <a:off x="6095999" y="751958"/>
                <a:ext cx="1954163" cy="584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100" dirty="0">
                    <a:latin typeface="Times New Roman" panose="02020603050405020304" pitchFamily="18" charset="0"/>
                    <a:ea typeface="黑体" panose="02010609060101010101" pitchFamily="49" charset="-122"/>
                  </a:rPr>
                  <a:t>存储内容</a:t>
                </a:r>
                <a:endParaRPr kumimoji="1" lang="zh-CN" altLang="en-US" sz="2100" dirty="0">
                  <a:latin typeface="Times New Roman" panose="02020603050405020304" pitchFamily="18" charset="0"/>
                  <a:ea typeface="黑体" panose="02010609060101010101" pitchFamily="49" charset="-122"/>
                </a:endParaRPr>
              </a:p>
            </p:txBody>
          </p:sp>
        </p:grpSp>
        <p:cxnSp>
          <p:nvCxnSpPr>
            <p:cNvPr id="9" name="直接箭头连接符 8"/>
            <p:cNvCxnSpPr/>
            <p:nvPr/>
          </p:nvCxnSpPr>
          <p:spPr>
            <a:xfrm>
              <a:off x="7235873" y="1898781"/>
              <a:ext cx="718457" cy="0"/>
            </a:xfrm>
            <a:prstGeom prst="straightConnector1">
              <a:avLst/>
            </a:prstGeom>
            <a:ln w="50800">
              <a:solidFill>
                <a:srgbClr val="FF0000"/>
              </a:solidFill>
              <a:tailEnd type="stealth"/>
            </a:ln>
          </p:spPr>
          <p:style>
            <a:lnRef idx="1">
              <a:schemeClr val="accent2"/>
            </a:lnRef>
            <a:fillRef idx="0">
              <a:schemeClr val="accent2"/>
            </a:fillRef>
            <a:effectRef idx="0">
              <a:schemeClr val="accent2"/>
            </a:effectRef>
            <a:fontRef idx="minor">
              <a:schemeClr val="tx1"/>
            </a:fontRef>
          </p:style>
        </p:cxnSp>
        <p:cxnSp>
          <p:nvCxnSpPr>
            <p:cNvPr id="10" name="直接箭头连接符 9"/>
            <p:cNvCxnSpPr/>
            <p:nvPr/>
          </p:nvCxnSpPr>
          <p:spPr>
            <a:xfrm>
              <a:off x="7235873" y="2514272"/>
              <a:ext cx="718457" cy="0"/>
            </a:xfrm>
            <a:prstGeom prst="straightConnector1">
              <a:avLst/>
            </a:prstGeom>
            <a:ln w="50800">
              <a:solidFill>
                <a:srgbClr val="FF0000"/>
              </a:solidFill>
              <a:tailEnd type="stealth"/>
            </a:ln>
          </p:spPr>
          <p:style>
            <a:lnRef idx="1">
              <a:schemeClr val="accent2"/>
            </a:lnRef>
            <a:fillRef idx="0">
              <a:schemeClr val="accent2"/>
            </a:fillRef>
            <a:effectRef idx="0">
              <a:schemeClr val="accent2"/>
            </a:effectRef>
            <a:fontRef idx="minor">
              <a:schemeClr val="tx1"/>
            </a:fontRef>
          </p:style>
        </p:cxnSp>
        <p:cxnSp>
          <p:nvCxnSpPr>
            <p:cNvPr id="11" name="直接箭头连接符 10"/>
            <p:cNvCxnSpPr/>
            <p:nvPr/>
          </p:nvCxnSpPr>
          <p:spPr>
            <a:xfrm>
              <a:off x="7235873" y="3823851"/>
              <a:ext cx="718457" cy="0"/>
            </a:xfrm>
            <a:prstGeom prst="straightConnector1">
              <a:avLst/>
            </a:prstGeom>
            <a:ln w="50800">
              <a:solidFill>
                <a:srgbClr val="FF0000"/>
              </a:solidFill>
              <a:tailEnd type="stealth"/>
            </a:ln>
          </p:spPr>
          <p:style>
            <a:lnRef idx="1">
              <a:schemeClr val="accent2"/>
            </a:lnRef>
            <a:fillRef idx="0">
              <a:schemeClr val="accent2"/>
            </a:fillRef>
            <a:effectRef idx="0">
              <a:schemeClr val="accent2"/>
            </a:effectRef>
            <a:fontRef idx="minor">
              <a:schemeClr val="tx1"/>
            </a:fontRef>
          </p:style>
        </p:cxnSp>
        <p:cxnSp>
          <p:nvCxnSpPr>
            <p:cNvPr id="12" name="直接箭头连接符 11"/>
            <p:cNvCxnSpPr/>
            <p:nvPr/>
          </p:nvCxnSpPr>
          <p:spPr>
            <a:xfrm>
              <a:off x="7209830" y="5121833"/>
              <a:ext cx="718457" cy="0"/>
            </a:xfrm>
            <a:prstGeom prst="straightConnector1">
              <a:avLst/>
            </a:prstGeom>
            <a:ln w="50800">
              <a:solidFill>
                <a:srgbClr val="FF0000"/>
              </a:solidFill>
              <a:tailEnd type="stealth"/>
            </a:ln>
          </p:spPr>
          <p:style>
            <a:lnRef idx="1">
              <a:schemeClr val="accent2"/>
            </a:lnRef>
            <a:fillRef idx="0">
              <a:schemeClr val="accent2"/>
            </a:fillRef>
            <a:effectRef idx="0">
              <a:schemeClr val="accent2"/>
            </a:effectRef>
            <a:fontRef idx="minor">
              <a:schemeClr val="tx1"/>
            </a:fontRef>
          </p:style>
        </p:cxnSp>
      </p:grpSp>
      <p:sp>
        <p:nvSpPr>
          <p:cNvPr id="38" name="Text Box 18" descr="花岗岩"/>
          <p:cNvSpPr txBox="1">
            <a:spLocks noChangeArrowheads="1"/>
          </p:cNvSpPr>
          <p:nvPr/>
        </p:nvSpPr>
        <p:spPr bwMode="auto">
          <a:xfrm>
            <a:off x="419594" y="3859862"/>
            <a:ext cx="4653742" cy="1754326"/>
          </a:xfrm>
          <a:prstGeom prst="rect">
            <a:avLst/>
          </a:prstGeom>
          <a:noFill/>
          <a:ln>
            <a:noFill/>
          </a:ln>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257175" indent="-257175">
              <a:lnSpc>
                <a:spcPct val="150000"/>
              </a:lnSpc>
              <a:buFont typeface="Arial" panose="020B0604020202020204" pitchFamily="34" charset="0"/>
              <a:buChar char="•"/>
            </a:pPr>
            <a:r>
              <a:rPr kumimoji="1" lang="zh-CN" altLang="en-US" sz="2300" b="1" dirty="0">
                <a:latin typeface="Times New Roman" panose="02020603050405020304" pitchFamily="18" charset="0"/>
                <a:ea typeface="黑体" panose="02010609060101010101" pitchFamily="49" charset="-122"/>
              </a:rPr>
              <a:t>采用</a:t>
            </a:r>
            <a:r>
              <a:rPr kumimoji="1" lang="zh-CN" altLang="en-US" sz="2600" b="1" dirty="0">
                <a:solidFill>
                  <a:srgbClr val="FF0000"/>
                </a:solidFill>
                <a:latin typeface="Times New Roman" panose="02020603050405020304" pitchFamily="18" charset="0"/>
                <a:ea typeface="黑体" panose="02010609060101010101" pitchFamily="49" charset="-122"/>
              </a:rPr>
              <a:t>连续</a:t>
            </a:r>
            <a:r>
              <a:rPr kumimoji="1" lang="zh-CN" altLang="en-US" sz="2300" b="1" dirty="0">
                <a:latin typeface="Times New Roman" panose="02020603050405020304" pitchFamily="18" charset="0"/>
                <a:ea typeface="黑体" panose="02010609060101010101" pitchFamily="49" charset="-122"/>
              </a:rPr>
              <a:t>存储空间存储数据元素；</a:t>
            </a:r>
            <a:endParaRPr kumimoji="1" lang="en-US" altLang="zh-CN" sz="2300" b="1" dirty="0">
              <a:latin typeface="Times New Roman" panose="02020603050405020304" pitchFamily="18" charset="0"/>
              <a:ea typeface="黑体" panose="02010609060101010101" pitchFamily="49" charset="-122"/>
            </a:endParaRPr>
          </a:p>
          <a:p>
            <a:pPr marL="257175" indent="-257175">
              <a:lnSpc>
                <a:spcPct val="150000"/>
              </a:lnSpc>
              <a:buFont typeface="Arial" panose="020B0604020202020204" pitchFamily="34" charset="0"/>
              <a:buChar char="•"/>
            </a:pPr>
            <a:r>
              <a:rPr kumimoji="1" lang="zh-CN" altLang="en-US" sz="2300" b="1" dirty="0">
                <a:latin typeface="Times New Roman" panose="02020603050405020304" pitchFamily="18" charset="0"/>
                <a:ea typeface="黑体" panose="02010609060101010101" pitchFamily="49" charset="-122"/>
              </a:rPr>
              <a:t>元素之间的逻辑关系通过存储位置的关系来表示</a:t>
            </a:r>
            <a:r>
              <a:rPr kumimoji="1" lang="zh-CN" altLang="en-US" sz="2300" b="1" dirty="0" smtClean="0">
                <a:latin typeface="Times New Roman" panose="02020603050405020304" pitchFamily="18" charset="0"/>
                <a:ea typeface="黑体" panose="02010609060101010101" pitchFamily="49" charset="-122"/>
              </a:rPr>
              <a:t>。</a:t>
            </a:r>
            <a:endParaRPr kumimoji="1" lang="en-US" altLang="zh-CN" sz="2300" b="1" dirty="0" smtClean="0">
              <a:latin typeface="Times New Roman" panose="02020603050405020304" pitchFamily="18" charset="0"/>
              <a:ea typeface="黑体" panose="02010609060101010101" pitchFamily="49" charset="-122"/>
            </a:endParaRPr>
          </a:p>
        </p:txBody>
      </p:sp>
      <p:sp>
        <p:nvSpPr>
          <p:cNvPr id="35" name="AutoShape 23"/>
          <p:cNvSpPr>
            <a:spLocks noChangeArrowheads="1"/>
          </p:cNvSpPr>
          <p:nvPr/>
        </p:nvSpPr>
        <p:spPr bwMode="auto">
          <a:xfrm>
            <a:off x="419594" y="1428999"/>
            <a:ext cx="1748072" cy="515957"/>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spAutoFit/>
          </a:bodyPr>
          <a:lstStyle/>
          <a:p>
            <a:pPr algn="ctr">
              <a:buClr>
                <a:schemeClr val="hlink"/>
              </a:buClr>
              <a:buSzPct val="75000"/>
              <a:defRPr/>
            </a:pPr>
            <a:r>
              <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顺序存储</a:t>
            </a:r>
            <a:endPar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3697" y="1373533"/>
            <a:ext cx="2169319" cy="397669"/>
          </a:xfrm>
        </p:spPr>
        <p:txBody>
          <a:bodyPr/>
          <a:lstStyle/>
          <a:p>
            <a:pPr eaLnBrk="1" hangingPunct="1"/>
            <a:r>
              <a:rPr lang="zh-CN" altLang="en-US" sz="2100" b="1" dirty="0">
                <a:solidFill>
                  <a:schemeClr val="tx1"/>
                </a:solidFill>
              </a:rPr>
              <a:t>数据表示</a:t>
            </a:r>
            <a:endParaRPr lang="zh-CN" altLang="en-US" sz="2100" b="1" dirty="0">
              <a:solidFill>
                <a:schemeClr val="tx1"/>
              </a:solidFill>
            </a:endParaRPr>
          </a:p>
        </p:txBody>
      </p:sp>
      <p:sp>
        <p:nvSpPr>
          <p:cNvPr id="30723" name="Rectangle 4"/>
          <p:cNvSpPr>
            <a:spLocks noChangeArrowheads="1"/>
          </p:cNvSpPr>
          <p:nvPr/>
        </p:nvSpPr>
        <p:spPr bwMode="auto">
          <a:xfrm>
            <a:off x="577675" y="1771202"/>
            <a:ext cx="8220736" cy="2722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lnSpc>
                <a:spcPct val="120000"/>
              </a:lnSpc>
              <a:spcBef>
                <a:spcPts val="450"/>
              </a:spcBef>
              <a:buClr>
                <a:srgbClr val="C00000"/>
              </a:buClr>
              <a:buFont typeface="Wingdings" panose="05000000000000000000" pitchFamily="2" charset="2"/>
              <a:buChar char="n"/>
            </a:pPr>
            <a:r>
              <a:rPr lang="en-US" altLang="zh-CN" sz="2200" b="1" dirty="0">
                <a:solidFill>
                  <a:schemeClr val="tx1"/>
                </a:solidFill>
                <a:latin typeface="Century Gothic" panose="020B0502020202020204" pitchFamily="34" charset="0"/>
              </a:rPr>
              <a:t> </a:t>
            </a:r>
            <a:r>
              <a:rPr lang="zh-CN" altLang="en-US" sz="2200" b="1" dirty="0">
                <a:solidFill>
                  <a:schemeClr val="tx1"/>
                </a:solidFill>
                <a:latin typeface="Century Gothic" panose="020B0502020202020204" pitchFamily="34" charset="0"/>
              </a:rPr>
              <a:t>计算机能够求解的问题一般可分为数值问题和非数值问题。</a:t>
            </a:r>
            <a:endParaRPr lang="en-US" altLang="zh-CN" sz="2200" b="1" dirty="0">
              <a:solidFill>
                <a:schemeClr val="tx1"/>
              </a:solidFill>
              <a:latin typeface="Century Gothic" panose="020B0502020202020204" pitchFamily="34" charset="0"/>
            </a:endParaRPr>
          </a:p>
          <a:p>
            <a:pPr lvl="1" algn="just">
              <a:lnSpc>
                <a:spcPct val="120000"/>
              </a:lnSpc>
              <a:spcBef>
                <a:spcPts val="450"/>
              </a:spcBef>
              <a:buClr>
                <a:srgbClr val="C00000"/>
              </a:buClr>
              <a:buFont typeface="Wingdings" panose="05000000000000000000" pitchFamily="2" charset="2"/>
              <a:buChar char="Ø"/>
            </a:pPr>
            <a:r>
              <a:rPr lang="zh-CN" altLang="en-US" sz="2200" b="1" dirty="0">
                <a:solidFill>
                  <a:srgbClr val="0216AE"/>
                </a:solidFill>
                <a:latin typeface="Century Gothic" panose="020B0502020202020204" pitchFamily="34" charset="0"/>
              </a:rPr>
              <a:t>数值问题</a:t>
            </a:r>
            <a:r>
              <a:rPr lang="zh-CN" altLang="en-US" sz="2200" b="1" dirty="0">
                <a:solidFill>
                  <a:schemeClr val="tx1"/>
                </a:solidFill>
                <a:latin typeface="Century Gothic" panose="020B0502020202020204" pitchFamily="34" charset="0"/>
              </a:rPr>
              <a:t>抽象出的数据模型通常是</a:t>
            </a:r>
            <a:r>
              <a:rPr lang="zh-CN" altLang="en-US" sz="2200" b="1" dirty="0">
                <a:solidFill>
                  <a:srgbClr val="0216AE"/>
                </a:solidFill>
                <a:latin typeface="Century Gothic" panose="020B0502020202020204" pitchFamily="34" charset="0"/>
              </a:rPr>
              <a:t>数学方程。</a:t>
            </a:r>
            <a:endParaRPr lang="en-US" altLang="zh-CN" sz="2200" b="1" dirty="0">
              <a:solidFill>
                <a:schemeClr val="tx1"/>
              </a:solidFill>
              <a:latin typeface="Century Gothic" panose="020B0502020202020204" pitchFamily="34" charset="0"/>
            </a:endParaRPr>
          </a:p>
          <a:p>
            <a:pPr lvl="1" algn="just">
              <a:lnSpc>
                <a:spcPct val="120000"/>
              </a:lnSpc>
              <a:spcBef>
                <a:spcPts val="450"/>
              </a:spcBef>
              <a:buClr>
                <a:srgbClr val="C00000"/>
              </a:buClr>
              <a:buFont typeface="Wingdings" panose="05000000000000000000" pitchFamily="2" charset="2"/>
              <a:buChar char="Ø"/>
            </a:pPr>
            <a:r>
              <a:rPr lang="zh-CN" altLang="en-US" sz="2200" b="1" dirty="0">
                <a:solidFill>
                  <a:srgbClr val="0216AE"/>
                </a:solidFill>
                <a:latin typeface="Century Gothic" panose="020B0502020202020204" pitchFamily="34" charset="0"/>
              </a:rPr>
              <a:t>非数值问题</a:t>
            </a:r>
            <a:r>
              <a:rPr lang="zh-CN" altLang="en-US" sz="2200" b="1" dirty="0">
                <a:solidFill>
                  <a:schemeClr val="tx1"/>
                </a:solidFill>
                <a:latin typeface="Century Gothic" panose="020B0502020202020204" pitchFamily="34" charset="0"/>
              </a:rPr>
              <a:t>抽象出的数据模型通常是线性表、树、图等</a:t>
            </a:r>
            <a:r>
              <a:rPr lang="zh-CN" altLang="en-US" sz="2200" b="1" dirty="0">
                <a:solidFill>
                  <a:srgbClr val="0216AE"/>
                </a:solidFill>
                <a:latin typeface="Century Gothic" panose="020B0502020202020204" pitchFamily="34" charset="0"/>
              </a:rPr>
              <a:t>数据结构</a:t>
            </a:r>
            <a:r>
              <a:rPr lang="zh-CN" altLang="en-US" sz="2200" b="1" dirty="0">
                <a:solidFill>
                  <a:schemeClr val="tx1"/>
                </a:solidFill>
                <a:latin typeface="Century Gothic" panose="020B0502020202020204" pitchFamily="34" charset="0"/>
              </a:rPr>
              <a:t>。</a:t>
            </a:r>
            <a:endParaRPr lang="en-US" altLang="zh-CN" sz="2200" b="1" dirty="0">
              <a:solidFill>
                <a:schemeClr val="tx1"/>
              </a:solidFill>
              <a:latin typeface="Century Gothic" panose="020B0502020202020204" pitchFamily="34" charset="0"/>
            </a:endParaRPr>
          </a:p>
          <a:p>
            <a:pPr algn="just">
              <a:lnSpc>
                <a:spcPct val="120000"/>
              </a:lnSpc>
              <a:spcBef>
                <a:spcPts val="450"/>
              </a:spcBef>
              <a:buClr>
                <a:srgbClr val="C00000"/>
              </a:buClr>
              <a:buFont typeface="Wingdings" panose="05000000000000000000" pitchFamily="2" charset="2"/>
              <a:buChar char="n"/>
            </a:pPr>
            <a:r>
              <a:rPr lang="zh-CN" altLang="en-US" sz="2200" b="1" dirty="0">
                <a:solidFill>
                  <a:srgbClr val="0216AE"/>
                </a:solidFill>
                <a:latin typeface="Century Gothic" panose="020B0502020202020204" pitchFamily="34" charset="0"/>
              </a:rPr>
              <a:t> 存储程序</a:t>
            </a:r>
            <a:r>
              <a:rPr lang="zh-CN" altLang="en-US" sz="2200" b="1" dirty="0">
                <a:solidFill>
                  <a:schemeClr val="tx1"/>
                </a:solidFill>
                <a:latin typeface="Century Gothic" panose="020B0502020202020204" pitchFamily="34" charset="0"/>
              </a:rPr>
              <a:t>意味着需要将抽象出的数据模型从</a:t>
            </a:r>
            <a:r>
              <a:rPr lang="zh-CN" altLang="en-US" sz="2200" b="1" dirty="0">
                <a:solidFill>
                  <a:srgbClr val="0216AE"/>
                </a:solidFill>
                <a:latin typeface="Century Gothic" panose="020B0502020202020204" pitchFamily="34" charset="0"/>
              </a:rPr>
              <a:t>机外表示</a:t>
            </a:r>
            <a:r>
              <a:rPr lang="zh-CN" altLang="en-US" sz="2200" b="1" dirty="0">
                <a:solidFill>
                  <a:schemeClr val="tx1"/>
                </a:solidFill>
                <a:latin typeface="Century Gothic" panose="020B0502020202020204" pitchFamily="34" charset="0"/>
              </a:rPr>
              <a:t>转换为</a:t>
            </a:r>
            <a:r>
              <a:rPr lang="zh-CN" altLang="en-US" sz="2200" b="1" dirty="0">
                <a:solidFill>
                  <a:srgbClr val="0216AE"/>
                </a:solidFill>
                <a:latin typeface="Century Gothic" panose="020B0502020202020204" pitchFamily="34" charset="0"/>
              </a:rPr>
              <a:t>机内表示</a:t>
            </a:r>
            <a:r>
              <a:rPr lang="zh-CN" altLang="en-US" sz="2200" b="1" dirty="0">
                <a:solidFill>
                  <a:schemeClr val="tx1"/>
                </a:solidFill>
                <a:latin typeface="Century Gothic" panose="020B0502020202020204" pitchFamily="34" charset="0"/>
              </a:rPr>
              <a:t>，也就是将数据模型存储到计算机的内存中。</a:t>
            </a:r>
            <a:r>
              <a:rPr lang="zh-CN" altLang="en-US" sz="2200" dirty="0">
                <a:solidFill>
                  <a:schemeClr val="tx1"/>
                </a:solidFill>
                <a:latin typeface="Century Gothic" panose="020B0502020202020204" pitchFamily="34" charset="0"/>
              </a:rPr>
              <a:t>  </a:t>
            </a:r>
            <a:endParaRPr lang="zh-CN" altLang="en-US" sz="2200" dirty="0">
              <a:solidFill>
                <a:schemeClr val="tx1"/>
              </a:solidFill>
              <a:latin typeface="Century Gothic" panose="020B0502020202020204" pitchFamily="34" charset="0"/>
            </a:endParaRPr>
          </a:p>
        </p:txBody>
      </p:sp>
      <p:sp>
        <p:nvSpPr>
          <p:cNvPr id="30725" name="Rectangle 55"/>
          <p:cNvSpPr txBox="1">
            <a:spLocks noChangeArrowheads="1"/>
          </p:cNvSpPr>
          <p:nvPr/>
        </p:nvSpPr>
        <p:spPr bwMode="auto">
          <a:xfrm>
            <a:off x="1249786" y="335863"/>
            <a:ext cx="5620941" cy="632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eaLnBrk="1" hangingPunct="1">
              <a:spcBef>
                <a:spcPct val="0"/>
              </a:spcBef>
              <a:buClrTx/>
              <a:buFontTx/>
              <a:buNone/>
            </a:pPr>
            <a:r>
              <a:rPr lang="zh-CN" altLang="en-US" sz="2700" dirty="0">
                <a:solidFill>
                  <a:srgbClr val="262626"/>
                </a:solidFill>
                <a:latin typeface="黑体" panose="02010609060101010101" pitchFamily="49" charset="-122"/>
                <a:ea typeface="黑体" panose="02010609060101010101" pitchFamily="49" charset="-122"/>
              </a:rPr>
              <a:t>问题求解与程序设计</a:t>
            </a:r>
            <a:endParaRPr lang="zh-CN" altLang="en-US" sz="2400" dirty="0">
              <a:solidFill>
                <a:srgbClr val="262626"/>
              </a:solidFill>
              <a:latin typeface="黑体" panose="02010609060101010101" pitchFamily="49" charset="-122"/>
              <a:ea typeface="黑体" panose="02010609060101010101" pitchFamily="49" charset="-122"/>
            </a:endParaRPr>
          </a:p>
        </p:txBody>
      </p:sp>
      <p:sp>
        <p:nvSpPr>
          <p:cNvPr id="30726" name="文本框 1"/>
          <p:cNvSpPr txBox="1">
            <a:spLocks noChangeArrowheads="1"/>
          </p:cNvSpPr>
          <p:nvPr/>
        </p:nvSpPr>
        <p:spPr bwMode="auto">
          <a:xfrm>
            <a:off x="577675" y="4604470"/>
            <a:ext cx="8115849" cy="1604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nSpc>
                <a:spcPct val="120000"/>
              </a:lnSpc>
              <a:spcBef>
                <a:spcPct val="0"/>
              </a:spcBef>
              <a:buClrTx/>
              <a:buFontTx/>
              <a:buNone/>
            </a:pPr>
            <a:r>
              <a:rPr lang="zh-CN" altLang="en-US" sz="2200" b="1" dirty="0">
                <a:solidFill>
                  <a:srgbClr val="0216AE"/>
                </a:solidFill>
                <a:latin typeface="Century Gothic" panose="020B0502020202020204" pitchFamily="34" charset="0"/>
              </a:rPr>
              <a:t>数据结构：相互之间存在一定关系的数据元素的集合。研究数据及数据元素之间的关系及操作的学科。</a:t>
            </a:r>
            <a:endParaRPr lang="en-US" altLang="zh-CN" sz="2200" b="1" dirty="0">
              <a:solidFill>
                <a:srgbClr val="0216AE"/>
              </a:solidFill>
              <a:latin typeface="Century Gothic" panose="020B0502020202020204" pitchFamily="34" charset="0"/>
            </a:endParaRPr>
          </a:p>
          <a:p>
            <a:pPr lvl="1">
              <a:lnSpc>
                <a:spcPct val="120000"/>
              </a:lnSpc>
              <a:spcBef>
                <a:spcPct val="0"/>
              </a:spcBef>
              <a:buClrTx/>
              <a:buFont typeface="Wingdings" panose="05000000000000000000" pitchFamily="2" charset="2"/>
              <a:buChar char="Ø"/>
            </a:pPr>
            <a:r>
              <a:rPr lang="zh-CN" altLang="en-US" sz="2000" b="1" dirty="0">
                <a:solidFill>
                  <a:srgbClr val="0216AE"/>
                </a:solidFill>
                <a:latin typeface="Century Gothic" panose="020B0502020202020204" pitchFamily="34" charset="0"/>
              </a:rPr>
              <a:t>逻辑结构</a:t>
            </a:r>
            <a:endParaRPr lang="en-US" altLang="zh-CN" sz="2000" b="1" dirty="0">
              <a:solidFill>
                <a:srgbClr val="0216AE"/>
              </a:solidFill>
              <a:latin typeface="Century Gothic" panose="020B0502020202020204" pitchFamily="34" charset="0"/>
            </a:endParaRPr>
          </a:p>
          <a:p>
            <a:pPr lvl="1">
              <a:lnSpc>
                <a:spcPct val="120000"/>
              </a:lnSpc>
              <a:spcBef>
                <a:spcPct val="0"/>
              </a:spcBef>
              <a:buClrTx/>
              <a:buFont typeface="Wingdings" panose="05000000000000000000" pitchFamily="2" charset="2"/>
              <a:buChar char="Ø"/>
            </a:pPr>
            <a:r>
              <a:rPr lang="zh-CN" altLang="en-US" sz="2000" b="1" dirty="0">
                <a:solidFill>
                  <a:srgbClr val="0216AE"/>
                </a:solidFill>
                <a:latin typeface="Century Gothic" panose="020B0502020202020204" pitchFamily="34" charset="0"/>
              </a:rPr>
              <a:t>物理结构</a:t>
            </a:r>
            <a:endParaRPr lang="zh-CN" altLang="en-US" sz="2000" b="1" dirty="0">
              <a:solidFill>
                <a:srgbClr val="0216AE"/>
              </a:solidFill>
              <a:latin typeface="Century Gothic" panose="020B0502020202020204" pitchFamily="34" charset="0"/>
            </a:endParaRPr>
          </a:p>
        </p:txBody>
      </p:sp>
    </p:spTree>
  </p:cSld>
  <p:clrMapOvr>
    <a:masterClrMapping/>
  </p:clrMapOvr>
  <p:transition spd="slow" advTm="3983"/>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t="20174" r="1674" b="1394"/>
          <a:stretch>
            <a:fillRect/>
          </a:stretch>
        </p:blipFill>
        <p:spPr>
          <a:xfrm>
            <a:off x="390985" y="855911"/>
            <a:ext cx="8280049" cy="3747620"/>
          </a:xfrm>
          <a:prstGeom prst="rect">
            <a:avLst/>
          </a:prstGeom>
        </p:spPr>
      </p:pic>
      <p:sp>
        <p:nvSpPr>
          <p:cNvPr id="3" name="Text Box 19" descr="花岗岩"/>
          <p:cNvSpPr txBox="1">
            <a:spLocks noChangeArrowheads="1"/>
          </p:cNvSpPr>
          <p:nvPr/>
        </p:nvSpPr>
        <p:spPr bwMode="auto">
          <a:xfrm>
            <a:off x="654710" y="4452782"/>
            <a:ext cx="5132672" cy="2031325"/>
          </a:xfrm>
          <a:prstGeom prst="rect">
            <a:avLst/>
          </a:prstGeom>
          <a:noFill/>
          <a:ln>
            <a:noFill/>
          </a:ln>
          <a:effectLst/>
          <a:extLst>
            <a:ext uri="{909E8E84-426E-40DD-AFC4-6F175D3DCCD1}">
              <a14:hiddenFill xmlns:a14="http://schemas.microsoft.com/office/drawing/2010/main">
                <a:blipFill dpi="0" rotWithShape="0">
                  <a:blip r:embed="rId2"/>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kumimoji="1" lang="zh-CN" altLang="en-US" sz="2100" b="1" dirty="0">
                <a:solidFill>
                  <a:srgbClr val="FF0000"/>
                </a:solidFill>
                <a:latin typeface="Times New Roman" panose="02020603050405020304" pitchFamily="18" charset="0"/>
                <a:ea typeface="黑体" panose="02010609060101010101" pitchFamily="49" charset="-122"/>
              </a:rPr>
              <a:t>不足之处</a:t>
            </a:r>
            <a:r>
              <a:rPr kumimoji="1" lang="zh-CN" altLang="en-US" sz="2100" b="1" dirty="0">
                <a:latin typeface="Times New Roman" panose="02020603050405020304" pitchFamily="18" charset="0"/>
                <a:ea typeface="黑体" panose="02010609060101010101" pitchFamily="49" charset="-122"/>
              </a:rPr>
              <a:t>：</a:t>
            </a:r>
            <a:endParaRPr kumimoji="1" lang="zh-CN" altLang="en-US" sz="2100" b="1" dirty="0">
              <a:latin typeface="Times New Roman" panose="02020603050405020304" pitchFamily="18" charset="0"/>
              <a:ea typeface="黑体" panose="02010609060101010101" pitchFamily="49" charset="-122"/>
            </a:endParaRPr>
          </a:p>
          <a:p>
            <a:pPr marL="257175" indent="-257175">
              <a:lnSpc>
                <a:spcPct val="150000"/>
              </a:lnSpc>
              <a:buFont typeface="Arial" panose="020B0604020202020204" pitchFamily="34" charset="0"/>
              <a:buChar char="•"/>
            </a:pPr>
            <a:r>
              <a:rPr kumimoji="1" lang="zh-CN" altLang="en-US" sz="2100" b="1" dirty="0">
                <a:latin typeface="Times New Roman" panose="02020603050405020304" pitchFamily="18" charset="0"/>
                <a:ea typeface="黑体" panose="02010609060101010101" pitchFamily="49" charset="-122"/>
              </a:rPr>
              <a:t>作插入或删除操作时，需移动大量元素。</a:t>
            </a:r>
            <a:endParaRPr kumimoji="1" lang="zh-CN" altLang="en-US" sz="2100" b="1" dirty="0">
              <a:latin typeface="Times New Roman" panose="02020603050405020304" pitchFamily="18" charset="0"/>
              <a:ea typeface="黑体" panose="02010609060101010101" pitchFamily="49" charset="-122"/>
            </a:endParaRPr>
          </a:p>
          <a:p>
            <a:pPr marL="257175" indent="-257175">
              <a:lnSpc>
                <a:spcPct val="150000"/>
              </a:lnSpc>
              <a:buFont typeface="Arial" panose="020B0604020202020204" pitchFamily="34" charset="0"/>
              <a:buChar char="•"/>
            </a:pPr>
            <a:r>
              <a:rPr kumimoji="1" lang="zh-CN" altLang="en-US" sz="2100" b="1" dirty="0">
                <a:latin typeface="Times New Roman" panose="02020603050405020304" pitchFamily="18" charset="0"/>
                <a:ea typeface="黑体" panose="02010609060101010101" pitchFamily="49" charset="-122"/>
              </a:rPr>
              <a:t>长度变化较大时，需按最大空间分配。</a:t>
            </a:r>
            <a:endParaRPr kumimoji="1" lang="zh-CN" altLang="en-US" sz="2100" b="1" dirty="0">
              <a:latin typeface="Times New Roman" panose="02020603050405020304" pitchFamily="18" charset="0"/>
              <a:ea typeface="黑体" panose="02010609060101010101" pitchFamily="49" charset="-122"/>
            </a:endParaRPr>
          </a:p>
          <a:p>
            <a:pPr marL="257175" indent="-257175">
              <a:lnSpc>
                <a:spcPct val="150000"/>
              </a:lnSpc>
              <a:buFont typeface="Arial" panose="020B0604020202020204" pitchFamily="34" charset="0"/>
              <a:buChar char="•"/>
            </a:pPr>
            <a:r>
              <a:rPr kumimoji="1" lang="zh-CN" altLang="en-US" sz="2100" b="1" dirty="0">
                <a:latin typeface="Times New Roman" panose="02020603050405020304" pitchFamily="18" charset="0"/>
                <a:ea typeface="黑体" panose="02010609060101010101" pitchFamily="49" charset="-122"/>
              </a:rPr>
              <a:t>容量难以扩充。</a:t>
            </a:r>
            <a:endParaRPr kumimoji="1" lang="zh-CN" altLang="en-US" sz="2100" b="1" dirty="0">
              <a:latin typeface="Times New Roman" panose="02020603050405020304" pitchFamily="18" charset="0"/>
              <a:ea typeface="黑体" panose="02010609060101010101" pitchFamily="49" charset="-122"/>
            </a:endParaRPr>
          </a:p>
        </p:txBody>
      </p:sp>
      <p:sp>
        <p:nvSpPr>
          <p:cNvPr id="4" name="文本框 3"/>
          <p:cNvSpPr txBox="1"/>
          <p:nvPr/>
        </p:nvSpPr>
        <p:spPr>
          <a:xfrm>
            <a:off x="1267548" y="258554"/>
            <a:ext cx="3695438" cy="461665"/>
          </a:xfrm>
          <a:prstGeom prst="rect">
            <a:avLst/>
          </a:prstGeom>
          <a:noFill/>
        </p:spPr>
        <p:txBody>
          <a:bodyPr wrap="square" rtlCol="0">
            <a:spAutoFit/>
          </a:bodyPr>
          <a:lstStyle/>
          <a:p>
            <a:r>
              <a:rPr lang="zh-CN" altLang="en-US" sz="2400" b="1" dirty="0"/>
              <a:t>在</a:t>
            </a:r>
            <a:r>
              <a:rPr lang="zh-CN" altLang="en-US" sz="2400" b="1" dirty="0" smtClean="0"/>
              <a:t>第</a:t>
            </a:r>
            <a:r>
              <a:rPr lang="en-US" altLang="zh-CN" sz="2400" b="1" dirty="0" smtClean="0"/>
              <a:t>4</a:t>
            </a:r>
            <a:r>
              <a:rPr lang="zh-CN" altLang="en-US" sz="2400" b="1" dirty="0" smtClean="0"/>
              <a:t>个元素前插入值</a:t>
            </a:r>
            <a:r>
              <a:rPr lang="en-US" altLang="zh-CN" sz="2400" b="1" dirty="0" smtClean="0"/>
              <a:t>p</a:t>
            </a:r>
            <a:endParaRPr lang="zh-CN" altLang="en-US" sz="2400" b="1" dirty="0"/>
          </a:p>
        </p:txBody>
      </p:sp>
      <p:sp>
        <p:nvSpPr>
          <p:cNvPr id="7" name="矩形 6"/>
          <p:cNvSpPr/>
          <p:nvPr/>
        </p:nvSpPr>
        <p:spPr>
          <a:xfrm>
            <a:off x="2200866" y="800888"/>
            <a:ext cx="3644988" cy="3916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01" name="Text Box 41" descr="花岗岩"/>
          <p:cNvSpPr txBox="1">
            <a:spLocks noChangeArrowheads="1"/>
          </p:cNvSpPr>
          <p:nvPr/>
        </p:nvSpPr>
        <p:spPr bwMode="auto">
          <a:xfrm>
            <a:off x="342181" y="2363055"/>
            <a:ext cx="8647178" cy="1708160"/>
          </a:xfrm>
          <a:prstGeom prst="rect">
            <a:avLst/>
          </a:prstGeom>
          <a:noFill/>
          <a:ln>
            <a:noFill/>
          </a:ln>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zh-CN" altLang="en-US" sz="2100" b="1" dirty="0">
                <a:solidFill>
                  <a:schemeClr val="tx1"/>
                </a:solidFill>
                <a:latin typeface="+mn-ea"/>
              </a:rPr>
              <a:t>用一组</a:t>
            </a:r>
            <a:r>
              <a:rPr lang="zh-CN" altLang="en-US" sz="2100" b="1" dirty="0">
                <a:solidFill>
                  <a:srgbClr val="0216AE"/>
                </a:solidFill>
                <a:latin typeface="+mn-ea"/>
              </a:rPr>
              <a:t>任意地址的存储单元</a:t>
            </a:r>
            <a:r>
              <a:rPr lang="zh-CN" altLang="en-US" sz="2100" b="1" dirty="0">
                <a:solidFill>
                  <a:schemeClr val="tx1"/>
                </a:solidFill>
                <a:latin typeface="+mn-ea"/>
              </a:rPr>
              <a:t>存储数据元素，数据元素之间的逻辑关系用</a:t>
            </a:r>
            <a:r>
              <a:rPr lang="zh-CN" altLang="en-US" sz="2100" b="1" dirty="0">
                <a:solidFill>
                  <a:srgbClr val="0216AE"/>
                </a:solidFill>
                <a:latin typeface="+mn-ea"/>
              </a:rPr>
              <a:t>指针（地址）</a:t>
            </a:r>
            <a:r>
              <a:rPr lang="zh-CN" altLang="en-US" sz="2100" b="1" dirty="0">
                <a:solidFill>
                  <a:schemeClr val="tx1"/>
                </a:solidFill>
                <a:latin typeface="+mn-ea"/>
              </a:rPr>
              <a:t>来表示。 </a:t>
            </a:r>
            <a:endParaRPr kumimoji="1" lang="en-US" altLang="zh-CN" sz="2100" b="1" dirty="0">
              <a:latin typeface="+mn-ea"/>
            </a:endParaRPr>
          </a:p>
          <a:p>
            <a:pPr>
              <a:spcBef>
                <a:spcPct val="50000"/>
              </a:spcBef>
            </a:pPr>
            <a:r>
              <a:rPr kumimoji="1" lang="zh-CN" altLang="en-US" sz="2100" b="1" dirty="0">
                <a:latin typeface="+mn-ea"/>
              </a:rPr>
              <a:t>每个结点（存放一个数据元素）都由两部分组成：</a:t>
            </a:r>
            <a:r>
              <a:rPr kumimoji="1" lang="zh-CN" altLang="en-US" sz="2100" b="1" dirty="0">
                <a:solidFill>
                  <a:srgbClr val="CC00CC"/>
                </a:solidFill>
                <a:latin typeface="+mn-ea"/>
              </a:rPr>
              <a:t>数据域</a:t>
            </a:r>
            <a:r>
              <a:rPr kumimoji="1" lang="zh-CN" altLang="en-US" sz="2100" b="1" dirty="0">
                <a:latin typeface="+mn-ea"/>
              </a:rPr>
              <a:t>和</a:t>
            </a:r>
            <a:r>
              <a:rPr kumimoji="1" lang="zh-CN" altLang="en-US" sz="2100" b="1" dirty="0">
                <a:solidFill>
                  <a:srgbClr val="CC00CC"/>
                </a:solidFill>
                <a:latin typeface="+mn-ea"/>
              </a:rPr>
              <a:t>指针域</a:t>
            </a:r>
            <a:r>
              <a:rPr kumimoji="1" lang="zh-CN" altLang="en-US" sz="2100" b="1" dirty="0">
                <a:latin typeface="+mn-ea"/>
              </a:rPr>
              <a:t>。</a:t>
            </a:r>
            <a:endParaRPr kumimoji="1" lang="zh-CN" altLang="en-US" sz="2100" b="1" dirty="0">
              <a:latin typeface="+mn-ea"/>
            </a:endParaRPr>
          </a:p>
          <a:p>
            <a:pPr>
              <a:spcBef>
                <a:spcPct val="50000"/>
              </a:spcBef>
            </a:pPr>
            <a:r>
              <a:rPr kumimoji="1" lang="zh-CN" altLang="en-US" sz="2100" b="1" u="sng" dirty="0">
                <a:latin typeface="+mn-ea"/>
              </a:rPr>
              <a:t>数据域</a:t>
            </a:r>
            <a:r>
              <a:rPr kumimoji="1" lang="zh-CN" altLang="en-US" sz="2100" b="1" dirty="0">
                <a:latin typeface="+mn-ea"/>
              </a:rPr>
              <a:t>存放元素本身的数据，</a:t>
            </a:r>
            <a:r>
              <a:rPr kumimoji="1" lang="zh-CN" altLang="en-US" sz="2100" b="1" u="sng" dirty="0">
                <a:latin typeface="+mn-ea"/>
              </a:rPr>
              <a:t>指针域</a:t>
            </a:r>
            <a:r>
              <a:rPr kumimoji="1" lang="zh-CN" altLang="en-US" sz="2100" b="1" dirty="0">
                <a:latin typeface="+mn-ea"/>
              </a:rPr>
              <a:t>存放下一个结点的地址。</a:t>
            </a:r>
            <a:endParaRPr kumimoji="1" lang="zh-CN" altLang="en-US" sz="2100" b="1" dirty="0">
              <a:latin typeface="+mn-ea"/>
            </a:endParaRPr>
          </a:p>
        </p:txBody>
      </p:sp>
      <p:sp>
        <p:nvSpPr>
          <p:cNvPr id="43" name="AutoShape 23"/>
          <p:cNvSpPr>
            <a:spLocks noChangeArrowheads="1"/>
          </p:cNvSpPr>
          <p:nvPr/>
        </p:nvSpPr>
        <p:spPr bwMode="auto">
          <a:xfrm>
            <a:off x="342180" y="1565064"/>
            <a:ext cx="1748072" cy="515957"/>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spAutoFit/>
          </a:bodyPr>
          <a:lstStyle/>
          <a:p>
            <a:pPr algn="ctr">
              <a:buClr>
                <a:schemeClr val="hlink"/>
              </a:buClr>
              <a:buSzPct val="75000"/>
              <a:defRPr/>
            </a:pPr>
            <a:r>
              <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链式存储</a:t>
            </a:r>
            <a:endPar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83" name="矩形 82"/>
          <p:cNvSpPr/>
          <p:nvPr/>
        </p:nvSpPr>
        <p:spPr>
          <a:xfrm>
            <a:off x="1105076" y="305191"/>
            <a:ext cx="4719562" cy="584775"/>
          </a:xfrm>
          <a:prstGeom prst="rect">
            <a:avLst/>
          </a:prstGeom>
        </p:spPr>
        <p:txBody>
          <a:bodyPr wrap="none">
            <a:spAutoFit/>
          </a:bodyPr>
          <a:lstStyle/>
          <a:p>
            <a:pPr lvl="0" algn="ctr" eaLnBrk="0" hangingPunct="0">
              <a:defRPr/>
            </a:pPr>
            <a:r>
              <a:rPr lang="en-US" altLang="zh-CN" sz="3200" b="1" kern="0" dirty="0">
                <a:latin typeface="黑体" panose="02010609060101010101" pitchFamily="49" charset="-122"/>
                <a:ea typeface="黑体" panose="02010609060101010101" pitchFamily="49" charset="-122"/>
              </a:rPr>
              <a:t>3.2 </a:t>
            </a:r>
            <a:r>
              <a:rPr lang="zh-CN" altLang="en-US" sz="3200" b="1" kern="0" dirty="0">
                <a:latin typeface="黑体" panose="02010609060101010101" pitchFamily="49" charset="-122"/>
                <a:ea typeface="黑体" panose="02010609060101010101" pitchFamily="49" charset="-122"/>
              </a:rPr>
              <a:t>顺序存储与链式存储</a:t>
            </a:r>
            <a:endParaRPr lang="en-US" altLang="zh-CN" sz="3200" b="1" kern="0" dirty="0">
              <a:latin typeface="黑体" panose="02010609060101010101" pitchFamily="49" charset="-122"/>
              <a:ea typeface="黑体" panose="02010609060101010101" pitchFamily="49" charset="-122"/>
            </a:endParaRPr>
          </a:p>
        </p:txBody>
      </p:sp>
      <p:graphicFrame>
        <p:nvGraphicFramePr>
          <p:cNvPr id="84" name="表格 83"/>
          <p:cNvGraphicFramePr>
            <a:graphicFrameLocks noGrp="1"/>
          </p:cNvGraphicFramePr>
          <p:nvPr/>
        </p:nvGraphicFramePr>
        <p:xfrm>
          <a:off x="2487436" y="5523072"/>
          <a:ext cx="1175460" cy="387566"/>
        </p:xfrm>
        <a:graphic>
          <a:graphicData uri="http://schemas.openxmlformats.org/drawingml/2006/table">
            <a:tbl>
              <a:tblPr firstRow="1" bandRow="1">
                <a:tableStyleId>{5940675A-B579-460E-94D1-54222C63F5DA}</a:tableStyleId>
              </a:tblPr>
              <a:tblGrid>
                <a:gridCol w="587730"/>
                <a:gridCol w="587730"/>
              </a:tblGrid>
              <a:tr h="387566">
                <a:tc>
                  <a:txBody>
                    <a:bodyPr/>
                    <a:lstStyle/>
                    <a:p>
                      <a:r>
                        <a:rPr lang="en-US" altLang="zh-CN" sz="1800" dirty="0"/>
                        <a:t>d1</a:t>
                      </a:r>
                      <a:endParaRPr lang="zh-CN" altLang="en-US" sz="1800" dirty="0"/>
                    </a:p>
                  </a:txBody>
                  <a:tcPr marL="91473" marR="91473" marT="45798" marB="45798"/>
                </a:tc>
                <a:tc>
                  <a:txBody>
                    <a:bodyPr/>
                    <a:lstStyle/>
                    <a:p>
                      <a:endParaRPr lang="zh-CN" altLang="en-US" sz="1800" dirty="0"/>
                    </a:p>
                  </a:txBody>
                  <a:tcPr marL="91473" marR="91473" marT="45798" marB="45798"/>
                </a:tc>
              </a:tr>
            </a:tbl>
          </a:graphicData>
        </a:graphic>
      </p:graphicFrame>
      <p:graphicFrame>
        <p:nvGraphicFramePr>
          <p:cNvPr id="85" name="表格 84"/>
          <p:cNvGraphicFramePr>
            <a:graphicFrameLocks noGrp="1"/>
          </p:cNvGraphicFramePr>
          <p:nvPr/>
        </p:nvGraphicFramePr>
        <p:xfrm>
          <a:off x="4049452" y="5523072"/>
          <a:ext cx="1040606" cy="387566"/>
        </p:xfrm>
        <a:graphic>
          <a:graphicData uri="http://schemas.openxmlformats.org/drawingml/2006/table">
            <a:tbl>
              <a:tblPr firstRow="1" bandRow="1">
                <a:tableStyleId>{5940675A-B579-460E-94D1-54222C63F5DA}</a:tableStyleId>
              </a:tblPr>
              <a:tblGrid>
                <a:gridCol w="520303"/>
                <a:gridCol w="520303"/>
              </a:tblGrid>
              <a:tr h="387566">
                <a:tc>
                  <a:txBody>
                    <a:bodyPr/>
                    <a:lstStyle/>
                    <a:p>
                      <a:r>
                        <a:rPr lang="en-US" altLang="zh-CN" sz="1800" dirty="0"/>
                        <a:t>d2</a:t>
                      </a:r>
                      <a:endParaRPr lang="zh-CN" altLang="en-US" sz="1800" dirty="0"/>
                    </a:p>
                  </a:txBody>
                  <a:tcPr marL="91315" marR="91315" marT="45798" marB="45798"/>
                </a:tc>
                <a:tc>
                  <a:txBody>
                    <a:bodyPr/>
                    <a:lstStyle/>
                    <a:p>
                      <a:endParaRPr lang="zh-CN" altLang="en-US" sz="1800" dirty="0"/>
                    </a:p>
                  </a:txBody>
                  <a:tcPr marL="91315" marR="91315" marT="45798" marB="45798"/>
                </a:tc>
              </a:tr>
            </a:tbl>
          </a:graphicData>
        </a:graphic>
      </p:graphicFrame>
      <p:graphicFrame>
        <p:nvGraphicFramePr>
          <p:cNvPr id="86" name="表格 85"/>
          <p:cNvGraphicFramePr>
            <a:graphicFrameLocks noGrp="1"/>
          </p:cNvGraphicFramePr>
          <p:nvPr/>
        </p:nvGraphicFramePr>
        <p:xfrm>
          <a:off x="5510744" y="5529795"/>
          <a:ext cx="1008064" cy="387566"/>
        </p:xfrm>
        <a:graphic>
          <a:graphicData uri="http://schemas.openxmlformats.org/drawingml/2006/table">
            <a:tbl>
              <a:tblPr firstRow="1" bandRow="1">
                <a:tableStyleId>{5940675A-B579-460E-94D1-54222C63F5DA}</a:tableStyleId>
              </a:tblPr>
              <a:tblGrid>
                <a:gridCol w="504032"/>
                <a:gridCol w="504032"/>
              </a:tblGrid>
              <a:tr h="387566">
                <a:tc>
                  <a:txBody>
                    <a:bodyPr/>
                    <a:lstStyle/>
                    <a:p>
                      <a:r>
                        <a:rPr lang="en-US" altLang="zh-CN" sz="1800" dirty="0"/>
                        <a:t>d3</a:t>
                      </a:r>
                      <a:endParaRPr lang="zh-CN" altLang="en-US" sz="1800" dirty="0"/>
                    </a:p>
                  </a:txBody>
                  <a:tcPr marL="91474" marR="91474" marT="45798" marB="45798"/>
                </a:tc>
                <a:tc>
                  <a:txBody>
                    <a:bodyPr/>
                    <a:lstStyle/>
                    <a:p>
                      <a:endParaRPr lang="zh-CN" altLang="en-US" sz="1800" dirty="0"/>
                    </a:p>
                  </a:txBody>
                  <a:tcPr marL="91474" marR="91474" marT="45798" marB="45798"/>
                </a:tc>
              </a:tr>
            </a:tbl>
          </a:graphicData>
        </a:graphic>
      </p:graphicFrame>
      <p:cxnSp>
        <p:nvCxnSpPr>
          <p:cNvPr id="87" name="直接箭头连接符 86"/>
          <p:cNvCxnSpPr>
            <a:stCxn id="84" idx="3"/>
            <a:endCxn id="85" idx="1"/>
          </p:cNvCxnSpPr>
          <p:nvPr/>
        </p:nvCxnSpPr>
        <p:spPr>
          <a:xfrm>
            <a:off x="3662896" y="5716855"/>
            <a:ext cx="38655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endCxn id="86" idx="1"/>
          </p:cNvCxnSpPr>
          <p:nvPr/>
        </p:nvCxnSpPr>
        <p:spPr>
          <a:xfrm flipV="1">
            <a:off x="5076564" y="5723578"/>
            <a:ext cx="434180" cy="111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4528083" y="5538254"/>
            <a:ext cx="617537" cy="369332"/>
          </a:xfrm>
          <a:prstGeom prst="rect">
            <a:avLst/>
          </a:prstGeom>
          <a:noFill/>
        </p:spPr>
        <p:txBody>
          <a:bodyPr>
            <a:spAutoFit/>
          </a:bodyPr>
          <a:lstStyle/>
          <a:p>
            <a:pPr>
              <a:defRPr/>
            </a:pPr>
            <a:r>
              <a:rPr lang="en-US" altLang="zh-CN" b="1" dirty="0">
                <a:solidFill>
                  <a:srgbClr val="0216AE"/>
                </a:solidFill>
                <a:latin typeface="+mn-ea"/>
              </a:rPr>
              <a:t>140</a:t>
            </a:r>
            <a:endParaRPr lang="zh-CN" altLang="en-US" b="1" dirty="0">
              <a:solidFill>
                <a:srgbClr val="0216AE"/>
              </a:solidFill>
              <a:latin typeface="+mn-ea"/>
            </a:endParaRPr>
          </a:p>
        </p:txBody>
      </p:sp>
      <p:sp>
        <p:nvSpPr>
          <p:cNvPr id="90" name="文本框 89"/>
          <p:cNvSpPr txBox="1"/>
          <p:nvPr/>
        </p:nvSpPr>
        <p:spPr>
          <a:xfrm>
            <a:off x="3042977" y="5530524"/>
            <a:ext cx="619125" cy="369332"/>
          </a:xfrm>
          <a:prstGeom prst="rect">
            <a:avLst/>
          </a:prstGeom>
          <a:noFill/>
        </p:spPr>
        <p:txBody>
          <a:bodyPr>
            <a:spAutoFit/>
          </a:bodyPr>
          <a:lstStyle/>
          <a:p>
            <a:pPr>
              <a:defRPr/>
            </a:pPr>
            <a:r>
              <a:rPr lang="en-US" altLang="zh-CN" b="1" dirty="0">
                <a:solidFill>
                  <a:srgbClr val="0216AE"/>
                </a:solidFill>
                <a:latin typeface="+mn-ea"/>
              </a:rPr>
              <a:t>100</a:t>
            </a:r>
            <a:endParaRPr lang="zh-CN" altLang="en-US" b="1" dirty="0">
              <a:solidFill>
                <a:srgbClr val="0216AE"/>
              </a:solidFill>
              <a:latin typeface="+mn-ea"/>
            </a:endParaRPr>
          </a:p>
        </p:txBody>
      </p:sp>
      <p:sp>
        <p:nvSpPr>
          <p:cNvPr id="91" name="文本框 90"/>
          <p:cNvSpPr txBox="1"/>
          <p:nvPr/>
        </p:nvSpPr>
        <p:spPr>
          <a:xfrm>
            <a:off x="6015440" y="5537627"/>
            <a:ext cx="619125" cy="369332"/>
          </a:xfrm>
          <a:prstGeom prst="rect">
            <a:avLst/>
          </a:prstGeom>
          <a:noFill/>
        </p:spPr>
        <p:txBody>
          <a:bodyPr>
            <a:spAutoFit/>
          </a:bodyPr>
          <a:lstStyle/>
          <a:p>
            <a:pPr algn="ctr">
              <a:spcBef>
                <a:spcPct val="0"/>
              </a:spcBef>
            </a:pPr>
            <a:r>
              <a:rPr lang="en-US" altLang="zh-CN" dirty="0">
                <a:latin typeface="Times New Roman" panose="02020603050405020304" pitchFamily="18" charset="0"/>
              </a:rPr>
              <a:t>^</a:t>
            </a:r>
            <a:endParaRPr lang="en-US" altLang="zh-CN" dirty="0">
              <a:latin typeface="Times New Roman" panose="02020603050405020304" pitchFamily="18" charset="0"/>
            </a:endParaRPr>
          </a:p>
        </p:txBody>
      </p:sp>
      <p:sp>
        <p:nvSpPr>
          <p:cNvPr id="93" name="文本框 92"/>
          <p:cNvSpPr txBox="1"/>
          <p:nvPr/>
        </p:nvSpPr>
        <p:spPr>
          <a:xfrm>
            <a:off x="3946263" y="5140639"/>
            <a:ext cx="1495425" cy="369332"/>
          </a:xfrm>
          <a:prstGeom prst="rect">
            <a:avLst/>
          </a:prstGeom>
          <a:noFill/>
        </p:spPr>
        <p:txBody>
          <a:bodyPr wrap="square">
            <a:spAutoFit/>
          </a:bodyPr>
          <a:lstStyle/>
          <a:p>
            <a:pPr>
              <a:defRPr/>
            </a:pPr>
            <a:r>
              <a:rPr lang="zh-CN" altLang="en-US" b="1" dirty="0">
                <a:solidFill>
                  <a:srgbClr val="FF0000"/>
                </a:solidFill>
                <a:latin typeface="+mn-ea"/>
              </a:rPr>
              <a:t>地址</a:t>
            </a:r>
            <a:r>
              <a:rPr lang="en-US" altLang="zh-CN" b="1" dirty="0">
                <a:solidFill>
                  <a:srgbClr val="FF0000"/>
                </a:solidFill>
                <a:latin typeface="+mn-ea"/>
              </a:rPr>
              <a:t>:100</a:t>
            </a:r>
            <a:endParaRPr lang="zh-CN" altLang="en-US" b="1" dirty="0">
              <a:solidFill>
                <a:srgbClr val="FF0000"/>
              </a:solidFill>
              <a:latin typeface="+mn-ea"/>
            </a:endParaRPr>
          </a:p>
        </p:txBody>
      </p:sp>
      <p:sp>
        <p:nvSpPr>
          <p:cNvPr id="94" name="文本框 93"/>
          <p:cNvSpPr txBox="1"/>
          <p:nvPr/>
        </p:nvSpPr>
        <p:spPr>
          <a:xfrm>
            <a:off x="5464707" y="5146834"/>
            <a:ext cx="1680249" cy="369332"/>
          </a:xfrm>
          <a:prstGeom prst="rect">
            <a:avLst/>
          </a:prstGeom>
          <a:noFill/>
        </p:spPr>
        <p:txBody>
          <a:bodyPr wrap="square">
            <a:spAutoFit/>
          </a:bodyPr>
          <a:lstStyle/>
          <a:p>
            <a:pPr>
              <a:defRPr/>
            </a:pPr>
            <a:r>
              <a:rPr lang="zh-CN" altLang="en-US" b="1" dirty="0">
                <a:solidFill>
                  <a:srgbClr val="FF0000"/>
                </a:solidFill>
                <a:latin typeface="+mn-ea"/>
              </a:rPr>
              <a:t>地址</a:t>
            </a:r>
            <a:r>
              <a:rPr lang="en-US" altLang="zh-CN" b="1" dirty="0">
                <a:solidFill>
                  <a:srgbClr val="FF0000"/>
                </a:solidFill>
                <a:latin typeface="+mn-ea"/>
              </a:rPr>
              <a:t>:140</a:t>
            </a:r>
            <a:endParaRPr lang="zh-CN" altLang="en-US" b="1" dirty="0">
              <a:solidFill>
                <a:srgbClr val="FF0000"/>
              </a:solidFill>
              <a:latin typeface="+mn-ea"/>
            </a:endParaRPr>
          </a:p>
        </p:txBody>
      </p:sp>
      <p:cxnSp>
        <p:nvCxnSpPr>
          <p:cNvPr id="3" name="直接箭头连接符 2"/>
          <p:cNvCxnSpPr>
            <a:endCxn id="84" idx="1"/>
          </p:cNvCxnSpPr>
          <p:nvPr/>
        </p:nvCxnSpPr>
        <p:spPr>
          <a:xfrm>
            <a:off x="1891717" y="5715190"/>
            <a:ext cx="595719" cy="16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828882" y="5145802"/>
            <a:ext cx="2267802" cy="369332"/>
          </a:xfrm>
          <a:prstGeom prst="rect">
            <a:avLst/>
          </a:prstGeom>
          <a:noFill/>
        </p:spPr>
        <p:txBody>
          <a:bodyPr wrap="square" rtlCol="0">
            <a:spAutoFit/>
          </a:bodyPr>
          <a:lstStyle/>
          <a:p>
            <a:r>
              <a:rPr lang="zh-CN" altLang="en-US" b="1" dirty="0">
                <a:latin typeface="+mn-ea"/>
              </a:rPr>
              <a:t>头指针地址</a:t>
            </a:r>
            <a:r>
              <a:rPr lang="en-US" altLang="zh-CN" b="1" dirty="0" smtClean="0">
                <a:solidFill>
                  <a:srgbClr val="FF0000"/>
                </a:solidFill>
                <a:latin typeface="+mn-ea"/>
              </a:rPr>
              <a:t>L</a:t>
            </a:r>
            <a:r>
              <a:rPr lang="en-US" altLang="zh-CN" b="1" baseline="-25000" dirty="0" smtClean="0">
                <a:solidFill>
                  <a:srgbClr val="FF0000"/>
                </a:solidFill>
                <a:latin typeface="+mn-ea"/>
              </a:rPr>
              <a:t>0</a:t>
            </a:r>
            <a:r>
              <a:rPr lang="en-US" altLang="zh-CN" b="1" dirty="0" smtClean="0">
                <a:solidFill>
                  <a:srgbClr val="FF0000"/>
                </a:solidFill>
                <a:latin typeface="+mn-ea"/>
              </a:rPr>
              <a:t>=200</a:t>
            </a:r>
            <a:endParaRPr lang="zh-CN" altLang="en-US" b="1" dirty="0">
              <a:solidFill>
                <a:srgbClr val="FF0000"/>
              </a:solidFill>
              <a:latin typeface="+mn-ea"/>
            </a:endParaRPr>
          </a:p>
        </p:txBody>
      </p:sp>
      <p:graphicFrame>
        <p:nvGraphicFramePr>
          <p:cNvPr id="4" name="表格 3"/>
          <p:cNvGraphicFramePr>
            <a:graphicFrameLocks noGrp="1"/>
          </p:cNvGraphicFramePr>
          <p:nvPr/>
        </p:nvGraphicFramePr>
        <p:xfrm>
          <a:off x="3075166" y="4412144"/>
          <a:ext cx="1991606" cy="387566"/>
        </p:xfrm>
        <a:graphic>
          <a:graphicData uri="http://schemas.openxmlformats.org/drawingml/2006/table">
            <a:tbl>
              <a:tblPr firstRow="1" bandRow="1">
                <a:tableStyleId>{5940675A-B579-460E-94D1-54222C63F5DA}</a:tableStyleId>
              </a:tblPr>
              <a:tblGrid>
                <a:gridCol w="995803"/>
                <a:gridCol w="995803"/>
              </a:tblGrid>
              <a:tr h="387566">
                <a:tc>
                  <a:txBody>
                    <a:bodyPr/>
                    <a:lstStyle/>
                    <a:p>
                      <a:r>
                        <a:rPr lang="zh-CN" altLang="en-US" sz="1800" b="1" dirty="0"/>
                        <a:t>数据域</a:t>
                      </a:r>
                      <a:endParaRPr lang="zh-CN" altLang="en-US" sz="1800" b="1" dirty="0"/>
                    </a:p>
                  </a:txBody>
                  <a:tcPr marL="91473" marR="91473" marT="45798" marB="45798"/>
                </a:tc>
                <a:tc>
                  <a:txBody>
                    <a:bodyPr/>
                    <a:lstStyle/>
                    <a:p>
                      <a:r>
                        <a:rPr lang="zh-CN" altLang="en-US" sz="1800" b="1" dirty="0"/>
                        <a:t>指针域</a:t>
                      </a:r>
                      <a:endParaRPr lang="zh-CN" altLang="en-US" sz="1800" b="1" dirty="0"/>
                    </a:p>
                  </a:txBody>
                  <a:tcPr marL="91473" marR="91473" marT="45798" marB="45798"/>
                </a:tc>
              </a:tr>
            </a:tbl>
          </a:graphicData>
        </a:graphic>
      </p:graphicFrame>
      <p:sp>
        <p:nvSpPr>
          <p:cNvPr id="6" name="文本框 5"/>
          <p:cNvSpPr txBox="1"/>
          <p:nvPr/>
        </p:nvSpPr>
        <p:spPr>
          <a:xfrm>
            <a:off x="2285903" y="4427100"/>
            <a:ext cx="1066636" cy="369332"/>
          </a:xfrm>
          <a:prstGeom prst="rect">
            <a:avLst/>
          </a:prstGeom>
          <a:noFill/>
        </p:spPr>
        <p:txBody>
          <a:bodyPr wrap="square" rtlCol="0">
            <a:spAutoFit/>
          </a:bodyPr>
          <a:lstStyle/>
          <a:p>
            <a:r>
              <a:rPr lang="zh-CN" altLang="en-US" b="1" dirty="0"/>
              <a:t>结点</a:t>
            </a:r>
            <a:endParaRPr lang="zh-CN" altLang="en-US" b="1" dirty="0"/>
          </a:p>
        </p:txBody>
      </p:sp>
      <p:sp>
        <p:nvSpPr>
          <p:cNvPr id="7" name="圆角矩形标注 6"/>
          <p:cNvSpPr/>
          <p:nvPr/>
        </p:nvSpPr>
        <p:spPr>
          <a:xfrm>
            <a:off x="5715187" y="6128426"/>
            <a:ext cx="1031348" cy="463359"/>
          </a:xfrm>
          <a:prstGeom prst="wedgeRoundRectCallout">
            <a:avLst>
              <a:gd name="adj1" fmla="val 8720"/>
              <a:gd name="adj2" fmla="val -1184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空指针</a:t>
            </a:r>
            <a:endParaRPr lang="zh-CN" altLang="en-US"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ppt_x"/>
                                          </p:val>
                                        </p:tav>
                                        <p:tav tm="100000">
                                          <p:val>
                                            <p:strVal val="#ppt_x"/>
                                          </p:val>
                                        </p:tav>
                                      </p:tavLst>
                                    </p:anim>
                                    <p:anim calcmode="lin" valueType="num">
                                      <p:cBhvr additive="base">
                                        <p:cTn id="8" dur="500" fill="hold"/>
                                        <p:tgtEl>
                                          <p:spTgt spid="93"/>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anim calcmode="lin" valueType="num">
                                      <p:cBhvr additive="base">
                                        <p:cTn id="15" dur="500" fill="hold"/>
                                        <p:tgtEl>
                                          <p:spTgt spid="90"/>
                                        </p:tgtEl>
                                        <p:attrNameLst>
                                          <p:attrName>ppt_x</p:attrName>
                                        </p:attrNameLst>
                                      </p:cBhvr>
                                      <p:tavLst>
                                        <p:tav tm="0">
                                          <p:val>
                                            <p:strVal val="#ppt_x"/>
                                          </p:val>
                                        </p:tav>
                                        <p:tav tm="100000">
                                          <p:val>
                                            <p:strVal val="#ppt_x"/>
                                          </p:val>
                                        </p:tav>
                                      </p:tavLst>
                                    </p:anim>
                                    <p:anim calcmode="lin" valueType="num">
                                      <p:cBhvr additive="base">
                                        <p:cTn id="16" dur="500" fill="hold"/>
                                        <p:tgtEl>
                                          <p:spTgt spid="90"/>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4"/>
                                        </p:tgtEl>
                                        <p:attrNameLst>
                                          <p:attrName>style.visibility</p:attrName>
                                        </p:attrNameLst>
                                      </p:cBhvr>
                                      <p:to>
                                        <p:strVal val="visible"/>
                                      </p:to>
                                    </p:set>
                                    <p:anim calcmode="lin" valueType="num">
                                      <p:cBhvr additive="base">
                                        <p:cTn id="23" dur="500" fill="hold"/>
                                        <p:tgtEl>
                                          <p:spTgt spid="94"/>
                                        </p:tgtEl>
                                        <p:attrNameLst>
                                          <p:attrName>ppt_x</p:attrName>
                                        </p:attrNameLst>
                                      </p:cBhvr>
                                      <p:tavLst>
                                        <p:tav tm="0">
                                          <p:val>
                                            <p:strVal val="#ppt_x"/>
                                          </p:val>
                                        </p:tav>
                                        <p:tav tm="100000">
                                          <p:val>
                                            <p:strVal val="#ppt_x"/>
                                          </p:val>
                                        </p:tav>
                                      </p:tavLst>
                                    </p:anim>
                                    <p:anim calcmode="lin" valueType="num">
                                      <p:cBhvr additive="base">
                                        <p:cTn id="24" dur="500" fill="hold"/>
                                        <p:tgtEl>
                                          <p:spTgt spid="94"/>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9"/>
                                        </p:tgtEl>
                                        <p:attrNameLst>
                                          <p:attrName>style.visibility</p:attrName>
                                        </p:attrNameLst>
                                      </p:cBhvr>
                                      <p:to>
                                        <p:strVal val="visible"/>
                                      </p:to>
                                    </p:set>
                                    <p:anim calcmode="lin" valueType="num">
                                      <p:cBhvr additive="base">
                                        <p:cTn id="31" dur="500" fill="hold"/>
                                        <p:tgtEl>
                                          <p:spTgt spid="89"/>
                                        </p:tgtEl>
                                        <p:attrNameLst>
                                          <p:attrName>ppt_x</p:attrName>
                                        </p:attrNameLst>
                                      </p:cBhvr>
                                      <p:tavLst>
                                        <p:tav tm="0">
                                          <p:val>
                                            <p:strVal val="#ppt_x"/>
                                          </p:val>
                                        </p:tav>
                                        <p:tav tm="100000">
                                          <p:val>
                                            <p:strVal val="#ppt_x"/>
                                          </p:val>
                                        </p:tav>
                                      </p:tavLst>
                                    </p:anim>
                                    <p:anim calcmode="lin" valueType="num">
                                      <p:cBhvr additive="base">
                                        <p:cTn id="32" dur="500" fill="hold"/>
                                        <p:tgtEl>
                                          <p:spTgt spid="89"/>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1"/>
                                        </p:tgtEl>
                                        <p:attrNameLst>
                                          <p:attrName>style.visibility</p:attrName>
                                        </p:attrNameLst>
                                      </p:cBhvr>
                                      <p:to>
                                        <p:strVal val="visible"/>
                                      </p:to>
                                    </p:set>
                                    <p:anim calcmode="lin" valueType="num">
                                      <p:cBhvr additive="base">
                                        <p:cTn id="39" dur="500" fill="hold"/>
                                        <p:tgtEl>
                                          <p:spTgt spid="91"/>
                                        </p:tgtEl>
                                        <p:attrNameLst>
                                          <p:attrName>ppt_x</p:attrName>
                                        </p:attrNameLst>
                                      </p:cBhvr>
                                      <p:tavLst>
                                        <p:tav tm="0">
                                          <p:val>
                                            <p:strVal val="#ppt_x"/>
                                          </p:val>
                                        </p:tav>
                                        <p:tav tm="100000">
                                          <p:val>
                                            <p:strVal val="#ppt_x"/>
                                          </p:val>
                                        </p:tav>
                                      </p:tavLst>
                                    </p:anim>
                                    <p:anim calcmode="lin" valueType="num">
                                      <p:cBhvr additive="base">
                                        <p:cTn id="40"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P spid="91" grpId="0"/>
      <p:bldP spid="93" grpId="0"/>
      <p:bldP spid="94"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23486" y="1714765"/>
            <a:ext cx="6311023" cy="514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105076" y="305191"/>
            <a:ext cx="4719562" cy="584775"/>
          </a:xfrm>
          <a:prstGeom prst="rect">
            <a:avLst/>
          </a:prstGeom>
        </p:spPr>
        <p:txBody>
          <a:bodyPr wrap="none">
            <a:spAutoFit/>
          </a:bodyPr>
          <a:lstStyle/>
          <a:p>
            <a:pPr lvl="0" algn="ctr" eaLnBrk="0" hangingPunct="0">
              <a:defRPr/>
            </a:pPr>
            <a:r>
              <a:rPr lang="en-US" altLang="zh-CN" sz="3200" b="1" kern="0" dirty="0">
                <a:latin typeface="黑体" panose="02010609060101010101" pitchFamily="49" charset="-122"/>
                <a:ea typeface="黑体" panose="02010609060101010101" pitchFamily="49" charset="-122"/>
              </a:rPr>
              <a:t>3.2 </a:t>
            </a:r>
            <a:r>
              <a:rPr lang="zh-CN" altLang="en-US" sz="3200" b="1" kern="0" dirty="0">
                <a:latin typeface="黑体" panose="02010609060101010101" pitchFamily="49" charset="-122"/>
                <a:ea typeface="黑体" panose="02010609060101010101" pitchFamily="49" charset="-122"/>
              </a:rPr>
              <a:t>顺序存储与链式存储</a:t>
            </a:r>
            <a:endParaRPr lang="en-US" altLang="zh-CN" sz="3200" b="1" kern="0" dirty="0">
              <a:latin typeface="黑体" panose="02010609060101010101" pitchFamily="49" charset="-122"/>
              <a:ea typeface="黑体" panose="02010609060101010101" pitchFamily="49" charset="-122"/>
            </a:endParaRPr>
          </a:p>
        </p:txBody>
      </p:sp>
      <p:sp>
        <p:nvSpPr>
          <p:cNvPr id="4" name="文本框 3"/>
          <p:cNvSpPr txBox="1"/>
          <p:nvPr/>
        </p:nvSpPr>
        <p:spPr>
          <a:xfrm>
            <a:off x="407862" y="1202840"/>
            <a:ext cx="3560643" cy="461665"/>
          </a:xfrm>
          <a:prstGeom prst="rect">
            <a:avLst/>
          </a:prstGeom>
          <a:noFill/>
        </p:spPr>
        <p:txBody>
          <a:bodyPr wrap="square" rtlCol="0">
            <a:spAutoFit/>
          </a:bodyPr>
          <a:lstStyle/>
          <a:p>
            <a:r>
              <a:rPr lang="zh-CN" altLang="en-US" sz="2400" b="1" dirty="0" smtClean="0"/>
              <a:t>线性表的链式存储结构</a:t>
            </a:r>
            <a:endParaRPr lang="zh-CN" altLang="en-US" sz="2400" b="1"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l="18572" t="37197" r="25893" b="18075"/>
          <a:stretch>
            <a:fillRect/>
          </a:stretch>
        </p:blipFill>
        <p:spPr>
          <a:xfrm>
            <a:off x="3683914" y="2230083"/>
            <a:ext cx="5170226" cy="3103586"/>
          </a:xfrm>
          <a:prstGeom prst="rect">
            <a:avLst/>
          </a:prstGeom>
        </p:spPr>
      </p:pic>
      <p:pic>
        <p:nvPicPr>
          <p:cNvPr id="3" name="图片 2"/>
          <p:cNvPicPr>
            <a:picLocks noChangeAspect="1"/>
          </p:cNvPicPr>
          <p:nvPr/>
        </p:nvPicPr>
        <p:blipFill rotWithShape="1">
          <a:blip r:embed="rId2"/>
          <a:srcRect l="19732" t="37456" r="55268" b="33521"/>
          <a:stretch>
            <a:fillRect/>
          </a:stretch>
        </p:blipFill>
        <p:spPr>
          <a:xfrm>
            <a:off x="334332" y="2230083"/>
            <a:ext cx="3079031" cy="2417400"/>
          </a:xfrm>
          <a:prstGeom prst="rect">
            <a:avLst/>
          </a:prstGeom>
        </p:spPr>
      </p:pic>
      <p:sp>
        <p:nvSpPr>
          <p:cNvPr id="4" name="矩形 3"/>
          <p:cNvSpPr/>
          <p:nvPr/>
        </p:nvSpPr>
        <p:spPr>
          <a:xfrm>
            <a:off x="1105076" y="305191"/>
            <a:ext cx="4719562" cy="584775"/>
          </a:xfrm>
          <a:prstGeom prst="rect">
            <a:avLst/>
          </a:prstGeom>
        </p:spPr>
        <p:txBody>
          <a:bodyPr wrap="none">
            <a:spAutoFit/>
          </a:bodyPr>
          <a:lstStyle/>
          <a:p>
            <a:pPr lvl="0" algn="ctr" eaLnBrk="0" hangingPunct="0">
              <a:defRPr/>
            </a:pPr>
            <a:r>
              <a:rPr lang="en-US" altLang="zh-CN" sz="3200" b="1" kern="0" dirty="0">
                <a:latin typeface="黑体" panose="02010609060101010101" pitchFamily="49" charset="-122"/>
                <a:ea typeface="黑体" panose="02010609060101010101" pitchFamily="49" charset="-122"/>
              </a:rPr>
              <a:t>3.2 </a:t>
            </a:r>
            <a:r>
              <a:rPr lang="zh-CN" altLang="en-US" sz="3200" b="1" kern="0" dirty="0">
                <a:latin typeface="黑体" panose="02010609060101010101" pitchFamily="49" charset="-122"/>
                <a:ea typeface="黑体" panose="02010609060101010101" pitchFamily="49" charset="-122"/>
              </a:rPr>
              <a:t>顺序存储与链式存储</a:t>
            </a:r>
            <a:endParaRPr lang="en-US" altLang="zh-CN" sz="3200" b="1" kern="0" dirty="0">
              <a:latin typeface="黑体" panose="02010609060101010101" pitchFamily="49" charset="-122"/>
              <a:ea typeface="黑体" panose="02010609060101010101" pitchFamily="49" charset="-122"/>
            </a:endParaRPr>
          </a:p>
        </p:txBody>
      </p:sp>
      <p:graphicFrame>
        <p:nvGraphicFramePr>
          <p:cNvPr id="6" name="表格 6"/>
          <p:cNvGraphicFramePr>
            <a:graphicFrameLocks noGrp="1"/>
          </p:cNvGraphicFramePr>
          <p:nvPr/>
        </p:nvGraphicFramePr>
        <p:xfrm>
          <a:off x="5029201" y="1859243"/>
          <a:ext cx="2803713" cy="370840"/>
        </p:xfrm>
        <a:graphic>
          <a:graphicData uri="http://schemas.openxmlformats.org/drawingml/2006/table">
            <a:tbl>
              <a:tblPr firstRow="1" bandRow="1">
                <a:tableStyleId>{5C22544A-7EE6-4342-B048-85BDC9FD1C3A}</a:tableStyleId>
              </a:tblPr>
              <a:tblGrid>
                <a:gridCol w="934571"/>
                <a:gridCol w="934571"/>
                <a:gridCol w="934571"/>
              </a:tblGrid>
              <a:tr h="370840">
                <a:tc>
                  <a:txBody>
                    <a:bodyPr/>
                    <a:lstStyle/>
                    <a:p>
                      <a:r>
                        <a:rPr lang="zh-CN" altLang="en-US" dirty="0">
                          <a:solidFill>
                            <a:schemeClr val="tx1"/>
                          </a:solidFill>
                        </a:rPr>
                        <a:t>前指针域</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数据域</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eaLnBrk="1" fontAlgn="base" latinLnBrk="0" hangingPunct="1">
                        <a:lnSpc>
                          <a:spcPct val="100000"/>
                        </a:lnSpc>
                        <a:spcBef>
                          <a:spcPct val="0"/>
                        </a:spcBef>
                        <a:spcAft>
                          <a:spcPct val="0"/>
                        </a:spcAft>
                        <a:buClrTx/>
                        <a:buSzTx/>
                        <a:buFontTx/>
                        <a:buNone/>
                        <a:defRPr/>
                      </a:pPr>
                      <a:r>
                        <a:rPr lang="zh-CN" altLang="en-US" dirty="0">
                          <a:solidFill>
                            <a:schemeClr val="tx1"/>
                          </a:solidFill>
                        </a:rPr>
                        <a:t>后指针域</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文本框 4"/>
          <p:cNvSpPr txBox="1"/>
          <p:nvPr/>
        </p:nvSpPr>
        <p:spPr>
          <a:xfrm>
            <a:off x="4202404" y="3429000"/>
            <a:ext cx="1495425" cy="369332"/>
          </a:xfrm>
          <a:prstGeom prst="rect">
            <a:avLst/>
          </a:prstGeom>
          <a:noFill/>
        </p:spPr>
        <p:txBody>
          <a:bodyPr wrap="square">
            <a:spAutoFit/>
          </a:bodyPr>
          <a:lstStyle/>
          <a:p>
            <a:pPr>
              <a:defRPr/>
            </a:pPr>
            <a:r>
              <a:rPr lang="zh-CN" altLang="en-US" b="1" dirty="0">
                <a:solidFill>
                  <a:srgbClr val="FF0000"/>
                </a:solidFill>
                <a:latin typeface="+mn-ea"/>
              </a:rPr>
              <a:t>地址</a:t>
            </a:r>
            <a:r>
              <a:rPr lang="en-US" altLang="zh-CN" b="1" dirty="0">
                <a:solidFill>
                  <a:srgbClr val="FF0000"/>
                </a:solidFill>
                <a:latin typeface="+mn-ea"/>
              </a:rPr>
              <a:t>:100</a:t>
            </a:r>
            <a:endParaRPr lang="zh-CN" altLang="en-US" b="1" dirty="0">
              <a:solidFill>
                <a:srgbClr val="FF0000"/>
              </a:solidFill>
              <a:latin typeface="+mn-ea"/>
            </a:endParaRPr>
          </a:p>
        </p:txBody>
      </p:sp>
      <p:sp>
        <p:nvSpPr>
          <p:cNvPr id="8" name="文本框 7"/>
          <p:cNvSpPr txBox="1"/>
          <p:nvPr/>
        </p:nvSpPr>
        <p:spPr>
          <a:xfrm>
            <a:off x="5697829" y="2691667"/>
            <a:ext cx="641681" cy="369332"/>
          </a:xfrm>
          <a:prstGeom prst="rect">
            <a:avLst/>
          </a:prstGeom>
          <a:noFill/>
        </p:spPr>
        <p:txBody>
          <a:bodyPr wrap="square">
            <a:spAutoFit/>
          </a:bodyPr>
          <a:lstStyle/>
          <a:p>
            <a:r>
              <a:rPr lang="en-US" altLang="zh-CN" b="1" dirty="0">
                <a:solidFill>
                  <a:srgbClr val="FF0000"/>
                </a:solidFill>
                <a:latin typeface="+mn-ea"/>
              </a:rPr>
              <a:t>100</a:t>
            </a:r>
            <a:endParaRPr lang="zh-CN" altLang="en-US" dirty="0"/>
          </a:p>
        </p:txBody>
      </p:sp>
      <p:sp>
        <p:nvSpPr>
          <p:cNvPr id="7" name="文本框 6"/>
          <p:cNvSpPr txBox="1"/>
          <p:nvPr/>
        </p:nvSpPr>
        <p:spPr>
          <a:xfrm>
            <a:off x="7226636" y="3480547"/>
            <a:ext cx="1495425" cy="369332"/>
          </a:xfrm>
          <a:prstGeom prst="rect">
            <a:avLst/>
          </a:prstGeom>
          <a:noFill/>
        </p:spPr>
        <p:txBody>
          <a:bodyPr wrap="square">
            <a:spAutoFit/>
          </a:bodyPr>
          <a:lstStyle/>
          <a:p>
            <a:pPr>
              <a:defRPr/>
            </a:pPr>
            <a:r>
              <a:rPr lang="zh-CN" altLang="en-US" b="1" dirty="0">
                <a:solidFill>
                  <a:srgbClr val="FF0000"/>
                </a:solidFill>
                <a:latin typeface="+mn-ea"/>
              </a:rPr>
              <a:t>地址</a:t>
            </a:r>
            <a:r>
              <a:rPr lang="en-US" altLang="zh-CN" b="1" dirty="0">
                <a:solidFill>
                  <a:srgbClr val="FF0000"/>
                </a:solidFill>
                <a:latin typeface="+mn-ea"/>
              </a:rPr>
              <a:t>:90</a:t>
            </a:r>
            <a:endParaRPr lang="zh-CN" altLang="en-US" b="1" dirty="0">
              <a:solidFill>
                <a:srgbClr val="FF0000"/>
              </a:solidFill>
              <a:latin typeface="+mn-ea"/>
            </a:endParaRPr>
          </a:p>
        </p:txBody>
      </p:sp>
      <p:sp>
        <p:nvSpPr>
          <p:cNvPr id="9" name="文本框 8"/>
          <p:cNvSpPr txBox="1"/>
          <p:nvPr/>
        </p:nvSpPr>
        <p:spPr>
          <a:xfrm>
            <a:off x="6431057" y="2691667"/>
            <a:ext cx="641681" cy="369332"/>
          </a:xfrm>
          <a:prstGeom prst="rect">
            <a:avLst/>
          </a:prstGeom>
          <a:noFill/>
        </p:spPr>
        <p:txBody>
          <a:bodyPr wrap="square">
            <a:spAutoFit/>
          </a:bodyPr>
          <a:lstStyle/>
          <a:p>
            <a:r>
              <a:rPr lang="en-US" altLang="zh-CN" b="1" dirty="0">
                <a:solidFill>
                  <a:srgbClr val="FF0000"/>
                </a:solidFill>
                <a:latin typeface="+mn-ea"/>
              </a:rPr>
              <a:t>90</a:t>
            </a:r>
            <a:endParaRPr lang="zh-CN" altLang="en-US" dirty="0"/>
          </a:p>
        </p:txBody>
      </p:sp>
      <p:sp>
        <p:nvSpPr>
          <p:cNvPr id="10" name="文本框 9"/>
          <p:cNvSpPr txBox="1"/>
          <p:nvPr/>
        </p:nvSpPr>
        <p:spPr>
          <a:xfrm>
            <a:off x="447332" y="1480144"/>
            <a:ext cx="3560643" cy="461665"/>
          </a:xfrm>
          <a:prstGeom prst="rect">
            <a:avLst/>
          </a:prstGeom>
          <a:noFill/>
        </p:spPr>
        <p:txBody>
          <a:bodyPr wrap="square" rtlCol="0">
            <a:spAutoFit/>
          </a:bodyPr>
          <a:lstStyle/>
          <a:p>
            <a:r>
              <a:rPr lang="zh-CN" altLang="en-US" sz="2400" b="1" dirty="0" smtClean="0"/>
              <a:t>二叉树的链式存储结构</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7"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49" name="Text Box 41" descr="花岗岩"/>
          <p:cNvSpPr txBox="1">
            <a:spLocks noChangeArrowheads="1"/>
          </p:cNvSpPr>
          <p:nvPr/>
        </p:nvSpPr>
        <p:spPr bwMode="auto">
          <a:xfrm>
            <a:off x="567948" y="2765579"/>
            <a:ext cx="7645324" cy="1869743"/>
          </a:xfrm>
          <a:prstGeom prst="rect">
            <a:avLst/>
          </a:prstGeom>
          <a:noFill/>
          <a:ln>
            <a:noFill/>
          </a:ln>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spcBef>
                <a:spcPct val="50000"/>
              </a:spcBef>
              <a:buFont typeface="Wingdings" panose="05000000000000000000" pitchFamily="2" charset="2"/>
              <a:buChar char="u"/>
            </a:pPr>
            <a:r>
              <a:rPr kumimoji="1" lang="zh-CN" altLang="en-US" sz="2100" b="1" dirty="0">
                <a:latin typeface="黑体" panose="02010609060101010101" pitchFamily="49" charset="-122"/>
                <a:ea typeface="黑体" panose="02010609060101010101" pitchFamily="49" charset="-122"/>
              </a:rPr>
              <a:t>逻辑上相邻的节点物理上不必相邻。</a:t>
            </a:r>
            <a:endParaRPr kumimoji="1" lang="zh-CN" altLang="en-US" sz="2100" b="1" dirty="0">
              <a:latin typeface="黑体" panose="02010609060101010101" pitchFamily="49" charset="-122"/>
              <a:ea typeface="黑体" panose="02010609060101010101" pitchFamily="49" charset="-122"/>
            </a:endParaRPr>
          </a:p>
          <a:p>
            <a:pPr marL="342900" indent="-342900">
              <a:lnSpc>
                <a:spcPct val="150000"/>
              </a:lnSpc>
              <a:spcBef>
                <a:spcPct val="50000"/>
              </a:spcBef>
              <a:buFont typeface="Wingdings" panose="05000000000000000000" pitchFamily="2" charset="2"/>
              <a:buChar char="u"/>
            </a:pPr>
            <a:r>
              <a:rPr kumimoji="1" lang="zh-CN" altLang="en-US" sz="2100" b="1" dirty="0">
                <a:latin typeface="黑体" panose="02010609060101010101" pitchFamily="49" charset="-122"/>
                <a:ea typeface="黑体" panose="02010609060101010101" pitchFamily="49" charset="-122"/>
              </a:rPr>
              <a:t>插入、删除灵活 </a:t>
            </a:r>
            <a:r>
              <a:rPr kumimoji="1" lang="en-US" altLang="zh-CN" sz="2100" b="1" dirty="0">
                <a:latin typeface="黑体" panose="02010609060101010101" pitchFamily="49" charset="-122"/>
                <a:ea typeface="黑体" panose="02010609060101010101" pitchFamily="49" charset="-122"/>
              </a:rPr>
              <a:t>(</a:t>
            </a:r>
            <a:r>
              <a:rPr kumimoji="1" lang="zh-CN" altLang="en-US" sz="2100" b="1" dirty="0">
                <a:latin typeface="黑体" panose="02010609060101010101" pitchFamily="49" charset="-122"/>
                <a:ea typeface="黑体" panose="02010609060101010101" pitchFamily="49" charset="-122"/>
              </a:rPr>
              <a:t>不必移动节点，只要改变结点中的指针</a:t>
            </a:r>
            <a:r>
              <a:rPr kumimoji="1" lang="en-US" altLang="zh-CN" sz="2100" b="1" dirty="0">
                <a:latin typeface="黑体" panose="02010609060101010101" pitchFamily="49" charset="-122"/>
                <a:ea typeface="黑体" panose="02010609060101010101" pitchFamily="49" charset="-122"/>
              </a:rPr>
              <a:t>)</a:t>
            </a:r>
            <a:r>
              <a:rPr kumimoji="1" lang="zh-CN" altLang="en-US" sz="2100" b="1" dirty="0">
                <a:latin typeface="黑体" panose="02010609060101010101" pitchFamily="49" charset="-122"/>
                <a:ea typeface="黑体" panose="02010609060101010101" pitchFamily="49" charset="-122"/>
              </a:rPr>
              <a:t>。</a:t>
            </a:r>
            <a:endParaRPr kumimoji="1" lang="en-US" altLang="zh-CN" sz="2100" b="1" dirty="0">
              <a:latin typeface="黑体" panose="02010609060101010101" pitchFamily="49" charset="-122"/>
              <a:ea typeface="黑体" panose="02010609060101010101" pitchFamily="49" charset="-122"/>
            </a:endParaRPr>
          </a:p>
          <a:p>
            <a:pPr marL="342900" indent="-342900">
              <a:lnSpc>
                <a:spcPct val="150000"/>
              </a:lnSpc>
              <a:spcBef>
                <a:spcPct val="50000"/>
              </a:spcBef>
              <a:buFont typeface="Wingdings" panose="05000000000000000000" pitchFamily="2" charset="2"/>
              <a:buChar char="u"/>
            </a:pPr>
            <a:r>
              <a:rPr kumimoji="1" lang="zh-CN" altLang="en-US" sz="2100" b="1" dirty="0">
                <a:latin typeface="黑体" panose="02010609060101010101" pitchFamily="49" charset="-122"/>
                <a:ea typeface="黑体" panose="02010609060101010101" pitchFamily="49" charset="-122"/>
              </a:rPr>
              <a:t>不能直接定位，必须从头向后遍历。</a:t>
            </a:r>
            <a:endParaRPr kumimoji="1" lang="zh-CN" altLang="en-US" sz="2100" b="1" dirty="0">
              <a:latin typeface="黑体" panose="02010609060101010101" pitchFamily="49" charset="-122"/>
              <a:ea typeface="黑体" panose="02010609060101010101" pitchFamily="49" charset="-122"/>
            </a:endParaRPr>
          </a:p>
        </p:txBody>
      </p:sp>
      <p:sp>
        <p:nvSpPr>
          <p:cNvPr id="68650" name="Text Box 42" descr="花岗岩"/>
          <p:cNvSpPr txBox="1">
            <a:spLocks noChangeArrowheads="1"/>
          </p:cNvSpPr>
          <p:nvPr/>
        </p:nvSpPr>
        <p:spPr bwMode="auto">
          <a:xfrm>
            <a:off x="502635" y="1993569"/>
            <a:ext cx="2620634" cy="415498"/>
          </a:xfrm>
          <a:prstGeom prst="rect">
            <a:avLst/>
          </a:prstGeom>
          <a:noFill/>
          <a:ln>
            <a:noFill/>
          </a:ln>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kumimoji="1" lang="zh-CN" altLang="en-US" sz="2100" b="1" dirty="0">
                <a:solidFill>
                  <a:srgbClr val="FF0000"/>
                </a:solidFill>
                <a:latin typeface="宋体" panose="02010600030101010101" pitchFamily="2" charset="-122"/>
                <a:ea typeface="宋体" panose="02010600030101010101" pitchFamily="2" charset="-122"/>
              </a:rPr>
              <a:t>链接存储结构特点：</a:t>
            </a:r>
            <a:endParaRPr kumimoji="1" lang="zh-CN" altLang="en-US" sz="2100" b="1" dirty="0">
              <a:solidFill>
                <a:srgbClr val="FF0000"/>
              </a:solidFill>
              <a:latin typeface="宋体" panose="02010600030101010101" pitchFamily="2" charset="-122"/>
              <a:ea typeface="宋体" panose="02010600030101010101" pitchFamily="2" charset="-122"/>
            </a:endParaRPr>
          </a:p>
        </p:txBody>
      </p:sp>
      <p:sp>
        <p:nvSpPr>
          <p:cNvPr id="4" name="矩形 3"/>
          <p:cNvSpPr/>
          <p:nvPr/>
        </p:nvSpPr>
        <p:spPr>
          <a:xfrm>
            <a:off x="1105076" y="305191"/>
            <a:ext cx="4719562" cy="584775"/>
          </a:xfrm>
          <a:prstGeom prst="rect">
            <a:avLst/>
          </a:prstGeom>
        </p:spPr>
        <p:txBody>
          <a:bodyPr wrap="none">
            <a:spAutoFit/>
          </a:bodyPr>
          <a:lstStyle/>
          <a:p>
            <a:pPr lvl="0" algn="ctr" eaLnBrk="0" hangingPunct="0">
              <a:defRPr/>
            </a:pPr>
            <a:r>
              <a:rPr lang="en-US" altLang="zh-CN" sz="3200" b="1" kern="0" dirty="0">
                <a:latin typeface="黑体" panose="02010609060101010101" pitchFamily="49" charset="-122"/>
                <a:ea typeface="黑体" panose="02010609060101010101" pitchFamily="49" charset="-122"/>
              </a:rPr>
              <a:t>3.2 </a:t>
            </a:r>
            <a:r>
              <a:rPr lang="zh-CN" altLang="en-US" sz="3200" b="1" kern="0" dirty="0">
                <a:latin typeface="黑体" panose="02010609060101010101" pitchFamily="49" charset="-122"/>
                <a:ea typeface="黑体" panose="02010609060101010101" pitchFamily="49" charset="-122"/>
              </a:rPr>
              <a:t>顺序存储与链式存储</a:t>
            </a:r>
            <a:endParaRPr lang="en-US" altLang="zh-CN" sz="3200" b="1" kern="0" dirty="0">
              <a:latin typeface="黑体" panose="02010609060101010101" pitchFamily="49" charset="-122"/>
              <a:ea typeface="黑体" panose="02010609060101010101" pitchFamily="49" charset="-122"/>
            </a:endParaRPr>
          </a:p>
        </p:txBody>
      </p:sp>
      <p:grpSp>
        <p:nvGrpSpPr>
          <p:cNvPr id="5" name="组合 4"/>
          <p:cNvGrpSpPr/>
          <p:nvPr/>
        </p:nvGrpSpPr>
        <p:grpSpPr bwMode="auto">
          <a:xfrm>
            <a:off x="4382244" y="4916597"/>
            <a:ext cx="369888" cy="371475"/>
            <a:chOff x="3445" y="3577"/>
            <a:chExt cx="233" cy="234"/>
          </a:xfrm>
        </p:grpSpPr>
        <p:sp>
          <p:nvSpPr>
            <p:cNvPr id="6" name="直接连接符 145412"/>
            <p:cNvSpPr>
              <a:spLocks noChangeShapeType="1"/>
            </p:cNvSpPr>
            <p:nvPr/>
          </p:nvSpPr>
          <p:spPr bwMode="auto">
            <a:xfrm flipH="1">
              <a:off x="3445" y="3589"/>
              <a:ext cx="210" cy="211"/>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 name="直接连接符 145413"/>
            <p:cNvSpPr>
              <a:spLocks noChangeShapeType="1"/>
            </p:cNvSpPr>
            <p:nvPr/>
          </p:nvSpPr>
          <p:spPr bwMode="auto">
            <a:xfrm>
              <a:off x="3445" y="3577"/>
              <a:ext cx="233" cy="23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 name="组合 7"/>
          <p:cNvGrpSpPr/>
          <p:nvPr/>
        </p:nvGrpSpPr>
        <p:grpSpPr bwMode="auto">
          <a:xfrm>
            <a:off x="1264394" y="4911834"/>
            <a:ext cx="6240463" cy="414338"/>
            <a:chOff x="1481" y="3574"/>
            <a:chExt cx="3931" cy="261"/>
          </a:xfrm>
        </p:grpSpPr>
        <p:sp>
          <p:nvSpPr>
            <p:cNvPr id="9" name="文本框 145415"/>
            <p:cNvSpPr txBox="1">
              <a:spLocks noChangeArrowheads="1"/>
            </p:cNvSpPr>
            <p:nvPr/>
          </p:nvSpPr>
          <p:spPr bwMode="auto">
            <a:xfrm>
              <a:off x="1481" y="3576"/>
              <a:ext cx="1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latin typeface="Times New Roman" panose="02020603050405020304" pitchFamily="18" charset="0"/>
                </a:rPr>
                <a:t>p</a:t>
              </a:r>
              <a:endParaRPr lang="en-US" altLang="zh-CN" sz="2000">
                <a:latin typeface="Times New Roman" panose="02020603050405020304" pitchFamily="18" charset="0"/>
              </a:endParaRPr>
            </a:p>
          </p:txBody>
        </p:sp>
        <p:sp>
          <p:nvSpPr>
            <p:cNvPr id="10" name="矩形 145416"/>
            <p:cNvSpPr>
              <a:spLocks noChangeArrowheads="1"/>
            </p:cNvSpPr>
            <p:nvPr/>
          </p:nvSpPr>
          <p:spPr bwMode="auto">
            <a:xfrm>
              <a:off x="4189" y="3578"/>
              <a:ext cx="933" cy="25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endParaRPr lang="zh-CN" altLang="en-US" sz="2400">
                <a:latin typeface="Times New Roman" panose="02020603050405020304" pitchFamily="18" charset="0"/>
                <a:ea typeface="楷体_GB2312" pitchFamily="49" charset="-122"/>
              </a:endParaRPr>
            </a:p>
          </p:txBody>
        </p:sp>
        <p:sp>
          <p:nvSpPr>
            <p:cNvPr id="11" name="矩形 145417"/>
            <p:cNvSpPr>
              <a:spLocks noChangeArrowheads="1"/>
            </p:cNvSpPr>
            <p:nvPr/>
          </p:nvSpPr>
          <p:spPr bwMode="auto">
            <a:xfrm>
              <a:off x="1978" y="3578"/>
              <a:ext cx="933" cy="25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endParaRPr lang="zh-CN" altLang="en-US" sz="2400">
                <a:latin typeface="Times New Roman" panose="02020603050405020304" pitchFamily="18" charset="0"/>
                <a:ea typeface="楷体_GB2312" pitchFamily="49" charset="-122"/>
              </a:endParaRPr>
            </a:p>
          </p:txBody>
        </p:sp>
        <p:sp>
          <p:nvSpPr>
            <p:cNvPr id="12" name="直接连接符 145418"/>
            <p:cNvSpPr>
              <a:spLocks noChangeShapeType="1"/>
            </p:cNvSpPr>
            <p:nvPr/>
          </p:nvSpPr>
          <p:spPr bwMode="auto">
            <a:xfrm>
              <a:off x="2434" y="3589"/>
              <a:ext cx="0" cy="2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直接连接符 145419"/>
            <p:cNvSpPr>
              <a:spLocks noChangeShapeType="1"/>
            </p:cNvSpPr>
            <p:nvPr/>
          </p:nvSpPr>
          <p:spPr bwMode="auto">
            <a:xfrm>
              <a:off x="4674" y="3585"/>
              <a:ext cx="0" cy="2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145420"/>
            <p:cNvSpPr>
              <a:spLocks noChangeShapeType="1"/>
            </p:cNvSpPr>
            <p:nvPr/>
          </p:nvSpPr>
          <p:spPr bwMode="auto">
            <a:xfrm>
              <a:off x="1711" y="3700"/>
              <a:ext cx="267"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直接连接符 145421"/>
            <p:cNvSpPr>
              <a:spLocks noChangeShapeType="1"/>
            </p:cNvSpPr>
            <p:nvPr/>
          </p:nvSpPr>
          <p:spPr bwMode="auto">
            <a:xfrm>
              <a:off x="4912" y="3711"/>
              <a:ext cx="5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直接连接符 145422"/>
            <p:cNvSpPr>
              <a:spLocks noChangeShapeType="1"/>
            </p:cNvSpPr>
            <p:nvPr/>
          </p:nvSpPr>
          <p:spPr bwMode="auto">
            <a:xfrm>
              <a:off x="2667" y="3700"/>
              <a:ext cx="152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文本框 145423"/>
            <p:cNvSpPr txBox="1">
              <a:spLocks noChangeArrowheads="1"/>
            </p:cNvSpPr>
            <p:nvPr/>
          </p:nvSpPr>
          <p:spPr bwMode="auto">
            <a:xfrm>
              <a:off x="2092" y="358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latin typeface="Times New Roman" panose="02020603050405020304" pitchFamily="18" charset="0"/>
                </a:rPr>
                <a:t>a</a:t>
              </a:r>
              <a:endParaRPr lang="en-US" altLang="zh-CN" sz="2000">
                <a:latin typeface="Times New Roman" panose="02020603050405020304" pitchFamily="18" charset="0"/>
              </a:endParaRPr>
            </a:p>
          </p:txBody>
        </p:sp>
        <p:sp>
          <p:nvSpPr>
            <p:cNvPr id="18" name="文本框 145424"/>
            <p:cNvSpPr txBox="1">
              <a:spLocks noChangeArrowheads="1"/>
            </p:cNvSpPr>
            <p:nvPr/>
          </p:nvSpPr>
          <p:spPr bwMode="auto">
            <a:xfrm>
              <a:off x="4332" y="3574"/>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latin typeface="Times New Roman" panose="02020603050405020304" pitchFamily="18" charset="0"/>
                </a:rPr>
                <a:t>b</a:t>
              </a:r>
              <a:endParaRPr lang="en-US" altLang="zh-CN" sz="2000">
                <a:latin typeface="Times New Roman" panose="02020603050405020304" pitchFamily="18" charset="0"/>
              </a:endParaRPr>
            </a:p>
          </p:txBody>
        </p:sp>
      </p:grpSp>
      <p:grpSp>
        <p:nvGrpSpPr>
          <p:cNvPr id="19" name="组合 18"/>
          <p:cNvGrpSpPr/>
          <p:nvPr/>
        </p:nvGrpSpPr>
        <p:grpSpPr bwMode="auto">
          <a:xfrm>
            <a:off x="3007469" y="5354747"/>
            <a:ext cx="2319338" cy="420687"/>
            <a:chOff x="2579" y="3853"/>
            <a:chExt cx="1461" cy="265"/>
          </a:xfrm>
        </p:grpSpPr>
        <p:sp>
          <p:nvSpPr>
            <p:cNvPr id="20" name="矩形 145426"/>
            <p:cNvSpPr>
              <a:spLocks noChangeArrowheads="1"/>
            </p:cNvSpPr>
            <p:nvPr/>
          </p:nvSpPr>
          <p:spPr bwMode="auto">
            <a:xfrm>
              <a:off x="3107" y="3863"/>
              <a:ext cx="933" cy="25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endParaRPr lang="zh-CN" altLang="en-US" sz="2400">
                <a:latin typeface="Times New Roman" panose="02020603050405020304" pitchFamily="18" charset="0"/>
                <a:ea typeface="楷体_GB2312" pitchFamily="49" charset="-122"/>
              </a:endParaRPr>
            </a:p>
          </p:txBody>
        </p:sp>
        <p:sp>
          <p:nvSpPr>
            <p:cNvPr id="21" name="直接连接符 145427"/>
            <p:cNvSpPr>
              <a:spLocks noChangeShapeType="1"/>
            </p:cNvSpPr>
            <p:nvPr/>
          </p:nvSpPr>
          <p:spPr bwMode="auto">
            <a:xfrm>
              <a:off x="3597" y="3874"/>
              <a:ext cx="0" cy="2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145428"/>
            <p:cNvSpPr>
              <a:spLocks noChangeShapeType="1"/>
            </p:cNvSpPr>
            <p:nvPr/>
          </p:nvSpPr>
          <p:spPr bwMode="auto">
            <a:xfrm>
              <a:off x="2856" y="3989"/>
              <a:ext cx="25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文本框 145429"/>
            <p:cNvSpPr txBox="1">
              <a:spLocks noChangeArrowheads="1"/>
            </p:cNvSpPr>
            <p:nvPr/>
          </p:nvSpPr>
          <p:spPr bwMode="auto">
            <a:xfrm>
              <a:off x="3302" y="3853"/>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latin typeface="Times New Roman" panose="02020603050405020304" pitchFamily="18" charset="0"/>
                </a:rPr>
                <a:t>x</a:t>
              </a:r>
              <a:endParaRPr lang="en-US" altLang="zh-CN" sz="2000">
                <a:latin typeface="Times New Roman" panose="02020603050405020304" pitchFamily="18" charset="0"/>
              </a:endParaRPr>
            </a:p>
          </p:txBody>
        </p:sp>
        <p:sp>
          <p:nvSpPr>
            <p:cNvPr id="24" name="文本框 145430"/>
            <p:cNvSpPr txBox="1">
              <a:spLocks noChangeArrowheads="1"/>
            </p:cNvSpPr>
            <p:nvPr/>
          </p:nvSpPr>
          <p:spPr bwMode="auto">
            <a:xfrm>
              <a:off x="2579" y="3864"/>
              <a:ext cx="17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latin typeface="Times New Roman" panose="02020603050405020304" pitchFamily="18" charset="0"/>
                </a:rPr>
                <a:t>s</a:t>
              </a:r>
              <a:endParaRPr lang="en-US" altLang="zh-CN" sz="2000">
                <a:latin typeface="Times New Roman" panose="02020603050405020304" pitchFamily="18" charset="0"/>
              </a:endParaRPr>
            </a:p>
          </p:txBody>
        </p:sp>
      </p:grpSp>
      <p:sp>
        <p:nvSpPr>
          <p:cNvPr id="25" name="直接连接符 24"/>
          <p:cNvSpPr>
            <a:spLocks noChangeShapeType="1"/>
          </p:cNvSpPr>
          <p:nvPr/>
        </p:nvSpPr>
        <p:spPr bwMode="auto">
          <a:xfrm>
            <a:off x="3147169" y="5111859"/>
            <a:ext cx="704850" cy="263525"/>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直接连接符 25"/>
          <p:cNvSpPr>
            <a:spLocks noChangeShapeType="1"/>
          </p:cNvSpPr>
          <p:nvPr/>
        </p:nvSpPr>
        <p:spPr bwMode="auto">
          <a:xfrm flipV="1">
            <a:off x="4982319" y="5269022"/>
            <a:ext cx="581025" cy="317500"/>
          </a:xfrm>
          <a:prstGeom prst="line">
            <a:avLst/>
          </a:prstGeom>
          <a:noFill/>
          <a:ln w="38100">
            <a:solidFill>
              <a:srgbClr val="0066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ox(out)">
                                      <p:cBhvr>
                                        <p:cTn id="12" dur="500"/>
                                        <p:tgtEl>
                                          <p:spTgt spid="19"/>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ox(out)">
                                      <p:cBhvr>
                                        <p:cTn id="17" dur="500"/>
                                        <p:tgtEl>
                                          <p:spTgt spid="26"/>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ox(out)">
                                      <p:cBhvr>
                                        <p:cTn id="22" dur="500"/>
                                        <p:tgtEl>
                                          <p:spTgt spid="25"/>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ox(out)">
                                      <p:cBhvr>
                                        <p:cTn id="27" dur="500"/>
                                        <p:tgtEl>
                                          <p:spTgt spid="5"/>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539750" y="1700213"/>
            <a:ext cx="8280400" cy="4248150"/>
          </a:xfrm>
          <a:prstGeom prst="rect">
            <a:avLst/>
          </a:prstGeom>
        </p:spPr>
        <p:txBody>
          <a:bodyPr/>
          <a:lstStyle>
            <a:lvl1pPr marL="257175" indent="-257175" algn="l" rtl="0" eaLnBrk="1" fontAlgn="base" hangingPunct="1">
              <a:spcBef>
                <a:spcPct val="20000"/>
              </a:spcBef>
              <a:spcAft>
                <a:spcPct val="0"/>
              </a:spcAft>
              <a:buChar char="•"/>
              <a:defRPr sz="2400" kern="1200">
                <a:solidFill>
                  <a:schemeClr val="tx1"/>
                </a:solidFill>
                <a:latin typeface="+mn-lt"/>
                <a:ea typeface="+mn-ea"/>
                <a:cs typeface="+mn-cs"/>
              </a:defRPr>
            </a:lvl1pPr>
            <a:lvl2pPr marL="557530" lvl="1" indent="-214630" algn="l" rtl="0" eaLnBrk="1" fontAlgn="base" hangingPunct="1">
              <a:spcBef>
                <a:spcPct val="20000"/>
              </a:spcBef>
              <a:spcAft>
                <a:spcPct val="0"/>
              </a:spcAft>
              <a:buChar char="–"/>
              <a:defRPr sz="2100" kern="1200">
                <a:solidFill>
                  <a:schemeClr val="tx1"/>
                </a:solidFill>
                <a:latin typeface="+mn-lt"/>
                <a:ea typeface="+mn-ea"/>
                <a:cs typeface="+mn-cs"/>
              </a:defRPr>
            </a:lvl2pPr>
            <a:lvl3pPr marL="857250" lvl="2" indent="-171450" algn="l" rtl="0" eaLnBrk="1" fontAlgn="base" hangingPunct="1">
              <a:spcBef>
                <a:spcPct val="20000"/>
              </a:spcBef>
              <a:spcAft>
                <a:spcPct val="0"/>
              </a:spcAft>
              <a:buChar char="•"/>
              <a:defRPr sz="1800" kern="1200">
                <a:solidFill>
                  <a:schemeClr val="tx1"/>
                </a:solidFill>
                <a:latin typeface="+mn-lt"/>
                <a:ea typeface="+mn-ea"/>
                <a:cs typeface="+mn-cs"/>
              </a:defRPr>
            </a:lvl3pPr>
            <a:lvl4pPr marL="1200150" lvl="3" indent="-171450" algn="l" rtl="0" eaLnBrk="1" fontAlgn="base" hangingPunct="1">
              <a:spcBef>
                <a:spcPct val="20000"/>
              </a:spcBef>
              <a:spcAft>
                <a:spcPct val="0"/>
              </a:spcAft>
              <a:buChar char="–"/>
              <a:defRPr sz="1500" kern="1200">
                <a:solidFill>
                  <a:schemeClr val="tx1"/>
                </a:solidFill>
                <a:latin typeface="+mn-lt"/>
                <a:ea typeface="+mn-ea"/>
                <a:cs typeface="+mn-cs"/>
              </a:defRPr>
            </a:lvl4pPr>
            <a:lvl5pPr marL="1543050" lvl="4" indent="-171450" algn="l" rtl="0" eaLnBrk="1" fontAlgn="base" hangingPunct="1">
              <a:spcBef>
                <a:spcPct val="20000"/>
              </a:spcBef>
              <a:spcAft>
                <a:spcPct val="0"/>
              </a:spcAft>
              <a:buChar char="»"/>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9pPr>
          </a:lstStyle>
          <a:p>
            <a:pPr marL="571500" indent="-457200">
              <a:lnSpc>
                <a:spcPct val="120000"/>
              </a:lnSpc>
              <a:spcBef>
                <a:spcPct val="30000"/>
              </a:spcBef>
              <a:buFont typeface="Wingdings" panose="05000000000000000000" pitchFamily="2" charset="2"/>
              <a:buChar char="n"/>
              <a:defRPr/>
            </a:pPr>
            <a:r>
              <a:rPr lang="zh-CN" altLang="en-US" sz="2600" b="1" dirty="0" smtClean="0">
                <a:solidFill>
                  <a:srgbClr val="FF0000"/>
                </a:solidFill>
                <a:latin typeface="楷体_GB2312" pitchFamily="49" charset="-122"/>
              </a:rPr>
              <a:t>顺序存储结构</a:t>
            </a:r>
            <a:endParaRPr lang="zh-CN" altLang="en-US" sz="2600" b="1" dirty="0" smtClean="0">
              <a:latin typeface="楷体_GB2312" pitchFamily="49" charset="-122"/>
            </a:endParaRPr>
          </a:p>
          <a:p>
            <a:pPr lvl="1">
              <a:lnSpc>
                <a:spcPct val="120000"/>
              </a:lnSpc>
              <a:spcBef>
                <a:spcPct val="30000"/>
              </a:spcBef>
              <a:buFont typeface="Wingdings" panose="05000000000000000000" pitchFamily="2" charset="2"/>
              <a:buChar char="Ø"/>
              <a:defRPr/>
            </a:pPr>
            <a:r>
              <a:rPr lang="zh-CN" altLang="en-US" sz="2200" b="1" dirty="0" smtClean="0">
                <a:latin typeface="楷体_GB2312" pitchFamily="49" charset="-122"/>
              </a:rPr>
              <a:t>把逻辑上相邻的结点存储在物理位置上相邻的存储单元，</a:t>
            </a:r>
            <a:r>
              <a:rPr lang="zh-CN" altLang="en-US" sz="2200" b="1" dirty="0" smtClean="0">
                <a:solidFill>
                  <a:srgbClr val="FF0000"/>
                </a:solidFill>
                <a:latin typeface="楷体_GB2312" pitchFamily="49" charset="-122"/>
              </a:rPr>
              <a:t>结点间的逻辑关系由存储单元的邻接关系来体现</a:t>
            </a:r>
            <a:r>
              <a:rPr lang="zh-CN" altLang="en-US" sz="2200" b="1" dirty="0" smtClean="0">
                <a:latin typeface="楷体_GB2312" pitchFamily="49" charset="-122"/>
              </a:rPr>
              <a:t>。</a:t>
            </a:r>
            <a:endParaRPr lang="zh-CN" altLang="en-US" sz="2200" b="1" dirty="0" smtClean="0">
              <a:latin typeface="楷体_GB2312" pitchFamily="49" charset="-122"/>
            </a:endParaRPr>
          </a:p>
          <a:p>
            <a:pPr lvl="1">
              <a:lnSpc>
                <a:spcPct val="120000"/>
              </a:lnSpc>
              <a:spcBef>
                <a:spcPct val="30000"/>
              </a:spcBef>
              <a:buFont typeface="Wingdings" panose="05000000000000000000" pitchFamily="2" charset="2"/>
              <a:buChar char="Ø"/>
              <a:defRPr/>
            </a:pPr>
            <a:r>
              <a:rPr lang="zh-CN" altLang="en-US" sz="2200" b="1" dirty="0" smtClean="0">
                <a:latin typeface="楷体_GB2312" pitchFamily="49" charset="-122"/>
              </a:rPr>
              <a:t>通常顺序存储结构是借助于语言的</a:t>
            </a:r>
            <a:r>
              <a:rPr lang="zh-CN" altLang="en-US" sz="2200" b="1" dirty="0" smtClean="0">
                <a:solidFill>
                  <a:srgbClr val="0000FF"/>
                </a:solidFill>
                <a:latin typeface="楷体_GB2312" pitchFamily="49" charset="-122"/>
              </a:rPr>
              <a:t>数组</a:t>
            </a:r>
            <a:r>
              <a:rPr lang="zh-CN" altLang="en-US" sz="2200" b="1" dirty="0" smtClean="0">
                <a:latin typeface="楷体_GB2312" pitchFamily="49" charset="-122"/>
              </a:rPr>
              <a:t>来描述的。</a:t>
            </a:r>
            <a:endParaRPr lang="en-US" altLang="zh-CN" sz="2200" b="1" dirty="0" smtClean="0">
              <a:latin typeface="楷体_GB2312" pitchFamily="49" charset="-122"/>
            </a:endParaRPr>
          </a:p>
          <a:p>
            <a:pPr>
              <a:lnSpc>
                <a:spcPct val="120000"/>
              </a:lnSpc>
              <a:spcBef>
                <a:spcPts val="1200"/>
              </a:spcBef>
              <a:buFont typeface="Wingdings" panose="05000000000000000000" pitchFamily="2" charset="2"/>
              <a:buChar char="n"/>
              <a:defRPr/>
            </a:pPr>
            <a:r>
              <a:rPr lang="zh-CN" altLang="en-US" sz="2600" b="1" dirty="0" smtClean="0">
                <a:solidFill>
                  <a:srgbClr val="FF0000"/>
                </a:solidFill>
                <a:latin typeface="楷体_GB2312" pitchFamily="49" charset="-122"/>
              </a:rPr>
              <a:t>链式存储结构</a:t>
            </a:r>
            <a:endParaRPr lang="zh-CN" altLang="en-US" sz="2600" b="1" dirty="0" smtClean="0">
              <a:latin typeface="楷体_GB2312" pitchFamily="49" charset="-122"/>
            </a:endParaRPr>
          </a:p>
          <a:p>
            <a:pPr lvl="1">
              <a:lnSpc>
                <a:spcPct val="120000"/>
              </a:lnSpc>
              <a:spcBef>
                <a:spcPct val="30000"/>
              </a:spcBef>
              <a:buFont typeface="Wingdings" panose="05000000000000000000" pitchFamily="2" charset="2"/>
              <a:buChar char="Ø"/>
              <a:defRPr/>
            </a:pPr>
            <a:r>
              <a:rPr lang="zh-CN" altLang="en-US" sz="2200" b="1" dirty="0" smtClean="0">
                <a:latin typeface="楷体_GB2312" pitchFamily="49" charset="-122"/>
              </a:rPr>
              <a:t>不要求逻辑上相邻的结点物理上也相邻，</a:t>
            </a:r>
            <a:r>
              <a:rPr lang="zh-CN" altLang="en-US" sz="2200" b="1" dirty="0" smtClean="0">
                <a:solidFill>
                  <a:srgbClr val="FF0000"/>
                </a:solidFill>
                <a:latin typeface="楷体_GB2312" pitchFamily="49" charset="-122"/>
              </a:rPr>
              <a:t>结点间的逻辑         关系是由附加的指针字段表示的。</a:t>
            </a:r>
            <a:endParaRPr lang="zh-CN" altLang="en-US" sz="2200" b="1" dirty="0" smtClean="0">
              <a:solidFill>
                <a:srgbClr val="FF0000"/>
              </a:solidFill>
              <a:latin typeface="楷体_GB2312" pitchFamily="49" charset="-122"/>
            </a:endParaRPr>
          </a:p>
          <a:p>
            <a:pPr lvl="1">
              <a:lnSpc>
                <a:spcPct val="120000"/>
              </a:lnSpc>
              <a:spcBef>
                <a:spcPct val="30000"/>
              </a:spcBef>
              <a:buFont typeface="Wingdings" panose="05000000000000000000" pitchFamily="2" charset="2"/>
              <a:buChar char="Ø"/>
              <a:defRPr/>
            </a:pPr>
            <a:r>
              <a:rPr lang="zh-CN" altLang="en-US" sz="2200" b="1" dirty="0" smtClean="0">
                <a:latin typeface="楷体_GB2312" pitchFamily="49" charset="-122"/>
              </a:rPr>
              <a:t>通常要借助于语言的</a:t>
            </a:r>
            <a:r>
              <a:rPr lang="zh-CN" altLang="en-US" sz="2200" b="1" dirty="0" smtClean="0">
                <a:solidFill>
                  <a:srgbClr val="0000FF"/>
                </a:solidFill>
                <a:latin typeface="楷体_GB2312" pitchFamily="49" charset="-122"/>
              </a:rPr>
              <a:t>指针</a:t>
            </a:r>
            <a:r>
              <a:rPr lang="zh-CN" altLang="en-US" sz="2200" b="1" dirty="0" smtClean="0">
                <a:latin typeface="楷体_GB2312" pitchFamily="49" charset="-122"/>
              </a:rPr>
              <a:t>类型来描述。</a:t>
            </a:r>
            <a:endParaRPr lang="zh-CN" altLang="en-US" sz="2200" b="1" dirty="0">
              <a:latin typeface="楷体_GB2312" pitchFamily="49"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85088" y="2898322"/>
            <a:ext cx="6109776" cy="902726"/>
            <a:chOff x="3076803" y="2743200"/>
            <a:chExt cx="5264151" cy="685800"/>
          </a:xfrm>
        </p:grpSpPr>
        <p:grpSp>
          <p:nvGrpSpPr>
            <p:cNvPr id="3" name="Group 6"/>
            <p:cNvGrpSpPr/>
            <p:nvPr/>
          </p:nvGrpSpPr>
          <p:grpSpPr bwMode="auto">
            <a:xfrm>
              <a:off x="3413353" y="2828925"/>
              <a:ext cx="4927601" cy="531813"/>
              <a:chOff x="1341" y="1723"/>
              <a:chExt cx="3104" cy="335"/>
            </a:xfrm>
          </p:grpSpPr>
          <p:sp>
            <p:nvSpPr>
              <p:cNvPr id="7" name="AutoShape 7"/>
              <p:cNvSpPr>
                <a:spLocks noChangeArrowheads="1"/>
              </p:cNvSpPr>
              <p:nvPr/>
            </p:nvSpPr>
            <p:spPr bwMode="ltGray">
              <a:xfrm>
                <a:off x="1341" y="1723"/>
                <a:ext cx="3104" cy="335"/>
              </a:xfrm>
              <a:prstGeom prst="roundRect">
                <a:avLst>
                  <a:gd name="adj" fmla="val 16667"/>
                </a:avLst>
              </a:prstGeom>
              <a:solidFill>
                <a:srgbClr val="FCA304"/>
              </a:solidFill>
              <a:ln w="28575" algn="ctr">
                <a:solidFill>
                  <a:srgbClr val="FFFFFF"/>
                </a:solidFill>
                <a:round/>
              </a:ln>
              <a:effectLst>
                <a:outerShdw dist="71842" dir="2700000" algn="ctr" rotWithShape="0">
                  <a:srgbClr val="808080">
                    <a:alpha val="50000"/>
                  </a:srgbClr>
                </a:outerShdw>
              </a:effectLst>
            </p:spPr>
            <p:txBody>
              <a:bodyPr wrap="none" anchor="ctr"/>
              <a:lstStyle/>
              <a:p>
                <a:pPr defTabSz="685800">
                  <a:defRPr/>
                </a:pPr>
                <a:endParaRPr lang="zh-CN" altLang="en-US" sz="3000" kern="0">
                  <a:solidFill>
                    <a:sysClr val="windowText" lastClr="000000"/>
                  </a:solidFill>
                </a:endParaRPr>
              </a:p>
            </p:txBody>
          </p:sp>
          <p:sp>
            <p:nvSpPr>
              <p:cNvPr id="8" name="AutoShape 8"/>
              <p:cNvSpPr>
                <a:spLocks noChangeArrowheads="1"/>
              </p:cNvSpPr>
              <p:nvPr/>
            </p:nvSpPr>
            <p:spPr bwMode="ltGray">
              <a:xfrm>
                <a:off x="1366" y="1735"/>
                <a:ext cx="3068" cy="148"/>
              </a:xfrm>
              <a:prstGeom prst="roundRect">
                <a:avLst>
                  <a:gd name="adj" fmla="val 31505"/>
                </a:avLst>
              </a:prstGeom>
              <a:gradFill rotWithShape="1">
                <a:gsLst>
                  <a:gs pos="0">
                    <a:srgbClr val="FFFFFF">
                      <a:alpha val="70000"/>
                    </a:srgbClr>
                  </a:gs>
                  <a:gs pos="100000">
                    <a:srgbClr val="FCA304">
                      <a:alpha val="70000"/>
                    </a:srgbClr>
                  </a:gs>
                </a:gsLst>
                <a:lin ang="5400000" scaled="1"/>
              </a:gradFill>
              <a:ln w="9525" algn="ctr">
                <a:noFill/>
                <a:round/>
              </a:ln>
              <a:effectLst/>
            </p:spPr>
            <p:txBody>
              <a:bodyPr wrap="none" anchor="ctr"/>
              <a:lstStyle/>
              <a:p>
                <a:pPr defTabSz="685800">
                  <a:defRPr/>
                </a:pPr>
                <a:endParaRPr lang="zh-CN" altLang="en-US" sz="3000" kern="0">
                  <a:solidFill>
                    <a:sysClr val="windowText" lastClr="000000"/>
                  </a:solidFill>
                </a:endParaRPr>
              </a:p>
            </p:txBody>
          </p:sp>
        </p:grpSp>
        <p:sp>
          <p:nvSpPr>
            <p:cNvPr id="4" name="Text Box 9"/>
            <p:cNvSpPr txBox="1">
              <a:spLocks noChangeArrowheads="1"/>
            </p:cNvSpPr>
            <p:nvPr/>
          </p:nvSpPr>
          <p:spPr bwMode="black">
            <a:xfrm>
              <a:off x="3860525" y="2901505"/>
              <a:ext cx="4114800" cy="420872"/>
            </a:xfrm>
            <a:prstGeom prst="rect">
              <a:avLst/>
            </a:prstGeom>
            <a:noFill/>
            <a:ln w="9525" algn="ctr">
              <a:noFill/>
              <a:miter lim="800000"/>
            </a:ln>
            <a:effectLst>
              <a:outerShdw dist="17961" dir="2700000" algn="ctr" rotWithShape="0">
                <a:srgbClr val="000000">
                  <a:alpha val="50000"/>
                </a:srgbClr>
              </a:outerShdw>
            </a:effectLst>
          </p:spPr>
          <p:txBody>
            <a:bodyPr>
              <a:spAutoFit/>
            </a:bodyPr>
            <a:lstStyle/>
            <a:p>
              <a:pPr algn="ctr" defTabSz="685800" eaLnBrk="0" hangingPunct="0">
                <a:defRPr/>
              </a:pPr>
              <a:r>
                <a:rPr lang="en-US" altLang="zh-CN" sz="3000" b="1" kern="0" dirty="0">
                  <a:solidFill>
                    <a:srgbClr val="FF0000"/>
                  </a:solidFill>
                  <a:latin typeface="黑体" panose="02010609060101010101" pitchFamily="49" charset="-122"/>
                  <a:ea typeface="黑体" panose="02010609060101010101" pitchFamily="49" charset="-122"/>
                </a:rPr>
                <a:t>3.4   </a:t>
              </a:r>
              <a:r>
                <a:rPr lang="zh-CN" altLang="en-US" sz="3000" b="1" kern="0" dirty="0">
                  <a:solidFill>
                    <a:srgbClr val="FF0000"/>
                  </a:solidFill>
                  <a:latin typeface="黑体" panose="02010609060101010101" pitchFamily="49" charset="-122"/>
                  <a:ea typeface="黑体" panose="02010609060101010101" pitchFamily="49" charset="-122"/>
                </a:rPr>
                <a:t>算      法</a:t>
              </a:r>
              <a:endParaRPr lang="en-US" altLang="zh-CN" sz="3000" b="1" kern="0" dirty="0">
                <a:solidFill>
                  <a:srgbClr val="FF0000"/>
                </a:solidFill>
                <a:latin typeface="黑体" panose="02010609060101010101" pitchFamily="49" charset="-122"/>
                <a:ea typeface="黑体" panose="02010609060101010101" pitchFamily="49" charset="-122"/>
              </a:endParaRPr>
            </a:p>
          </p:txBody>
        </p:sp>
        <p:sp>
          <p:nvSpPr>
            <p:cNvPr id="5" name="AutoShape 18"/>
            <p:cNvSpPr>
              <a:spLocks noChangeArrowheads="1"/>
            </p:cNvSpPr>
            <p:nvPr/>
          </p:nvSpPr>
          <p:spPr bwMode="ltGray">
            <a:xfrm>
              <a:off x="3076803" y="2743200"/>
              <a:ext cx="685800" cy="685800"/>
            </a:xfrm>
            <a:prstGeom prst="diamond">
              <a:avLst/>
            </a:prstGeom>
            <a:solidFill>
              <a:srgbClr val="FCA304"/>
            </a:solidFill>
            <a:ln w="25400" algn="ctr">
              <a:solidFill>
                <a:srgbClr val="FFFFFF"/>
              </a:solidFill>
              <a:miter lim="800000"/>
            </a:ln>
            <a:effectLst>
              <a:outerShdw dist="76200" algn="ctr" rotWithShape="0">
                <a:srgbClr val="808080">
                  <a:alpha val="50000"/>
                </a:srgbClr>
              </a:outerShdw>
            </a:effectLst>
          </p:spPr>
          <p:txBody>
            <a:bodyPr wrap="none" anchor="ctr"/>
            <a:lstStyle/>
            <a:p>
              <a:pPr defTabSz="685800">
                <a:defRPr/>
              </a:pPr>
              <a:endParaRPr lang="zh-CN" altLang="en-US" sz="3000" kern="0">
                <a:solidFill>
                  <a:sysClr val="windowText" lastClr="000000"/>
                </a:solidFill>
              </a:endParaRPr>
            </a:p>
          </p:txBody>
        </p:sp>
        <p:sp>
          <p:nvSpPr>
            <p:cNvPr id="6" name="Text Box 19"/>
            <p:cNvSpPr txBox="1">
              <a:spLocks noChangeArrowheads="1"/>
            </p:cNvSpPr>
            <p:nvPr/>
          </p:nvSpPr>
          <p:spPr bwMode="black">
            <a:xfrm>
              <a:off x="3328215" y="2841625"/>
              <a:ext cx="159163" cy="420872"/>
            </a:xfrm>
            <a:prstGeom prst="rect">
              <a:avLst/>
            </a:prstGeom>
            <a:noFill/>
            <a:ln w="9525" algn="ctr">
              <a:noFill/>
              <a:miter lim="800000"/>
            </a:ln>
            <a:effectLst/>
          </p:spPr>
          <p:txBody>
            <a:bodyPr wrap="none">
              <a:spAutoFit/>
            </a:bodyPr>
            <a:lstStyle/>
            <a:p>
              <a:pPr algn="ctr" defTabSz="685800" eaLnBrk="0" hangingPunct="0">
                <a:defRPr/>
              </a:pPr>
              <a:endParaRPr lang="en-US" altLang="zh-CN" sz="3000" b="1" kern="0" dirty="0">
                <a:solidFill>
                  <a:srgbClr val="FFFFFF"/>
                </a:solidFill>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7" name="矩形 6"/>
          <p:cNvSpPr/>
          <p:nvPr/>
        </p:nvSpPr>
        <p:spPr>
          <a:xfrm>
            <a:off x="852207" y="2490042"/>
            <a:ext cx="7499169" cy="415498"/>
          </a:xfrm>
          <a:prstGeom prst="rect">
            <a:avLst/>
          </a:prstGeom>
        </p:spPr>
        <p:txBody>
          <a:bodyPr wrap="none">
            <a:spAutoFit/>
          </a:bodyPr>
          <a:lstStyle/>
          <a:p>
            <a:r>
              <a:rPr lang="zh-CN" altLang="en-US" sz="2100" b="1" dirty="0">
                <a:latin typeface="Arial" panose="020B0604020202020204" pitchFamily="34" charset="0"/>
                <a:cs typeface="Arial" panose="020B0604020202020204" pitchFamily="34" charset="0"/>
              </a:rPr>
              <a:t>算法是由</a:t>
            </a:r>
            <a:r>
              <a:rPr lang="zh-CN" altLang="en-US" sz="2100" b="1" dirty="0">
                <a:solidFill>
                  <a:srgbClr val="C00000"/>
                </a:solidFill>
                <a:latin typeface="Arial" panose="020B0604020202020204" pitchFamily="34" charset="0"/>
                <a:cs typeface="Arial" panose="020B0604020202020204" pitchFamily="34" charset="0"/>
              </a:rPr>
              <a:t>基本运算</a:t>
            </a:r>
            <a:r>
              <a:rPr lang="zh-CN" altLang="en-US" sz="2100" b="1" dirty="0">
                <a:latin typeface="Arial" panose="020B0604020202020204" pitchFamily="34" charset="0"/>
                <a:cs typeface="Arial" panose="020B0604020202020204" pitchFamily="34" charset="0"/>
              </a:rPr>
              <a:t>及规定的</a:t>
            </a:r>
            <a:r>
              <a:rPr lang="zh-CN" altLang="en-US" sz="2100" b="1" dirty="0">
                <a:solidFill>
                  <a:srgbClr val="C00000"/>
                </a:solidFill>
                <a:latin typeface="Arial" panose="020B0604020202020204" pitchFamily="34" charset="0"/>
                <a:cs typeface="Arial" panose="020B0604020202020204" pitchFamily="34" charset="0"/>
              </a:rPr>
              <a:t>运算顺序</a:t>
            </a:r>
            <a:r>
              <a:rPr lang="zh-CN" altLang="en-US" sz="2100" b="1" dirty="0">
                <a:latin typeface="Arial" panose="020B0604020202020204" pitchFamily="34" charset="0"/>
                <a:cs typeface="Arial" panose="020B0604020202020204" pitchFamily="34" charset="0"/>
              </a:rPr>
              <a:t>构成的完整的解题步骤。</a:t>
            </a:r>
            <a:endParaRPr lang="zh-CN" altLang="en-US" sz="2100" b="1" dirty="0"/>
          </a:p>
        </p:txBody>
      </p:sp>
      <p:sp>
        <p:nvSpPr>
          <p:cNvPr id="9" name="矩形 8"/>
          <p:cNvSpPr/>
          <p:nvPr/>
        </p:nvSpPr>
        <p:spPr>
          <a:xfrm>
            <a:off x="853589" y="3204491"/>
            <a:ext cx="4600940" cy="369332"/>
          </a:xfrm>
          <a:prstGeom prst="rect">
            <a:avLst/>
          </a:prstGeom>
        </p:spPr>
        <p:txBody>
          <a:bodyPr wrap="none">
            <a:spAutoFit/>
          </a:bodyPr>
          <a:lstStyle/>
          <a:p>
            <a:r>
              <a:rPr lang="zh-CN" altLang="zh-CN" b="1" dirty="0">
                <a:latin typeface="Arial" panose="020B0604020202020204" pitchFamily="34" charset="0"/>
                <a:cs typeface="Arial" panose="020B0604020202020204" pitchFamily="34" charset="0"/>
              </a:rPr>
              <a:t>例如</a:t>
            </a:r>
            <a:r>
              <a:rPr lang="zh-CN" altLang="en-US" b="1" dirty="0">
                <a:latin typeface="Arial" panose="020B0604020202020204" pitchFamily="34" charset="0"/>
                <a:cs typeface="Arial" panose="020B0604020202020204" pitchFamily="34" charset="0"/>
              </a:rPr>
              <a:t>：</a:t>
            </a:r>
            <a:r>
              <a:rPr lang="zh-CN" altLang="zh-CN" b="1" dirty="0">
                <a:latin typeface="Arial" panose="020B0604020202020204" pitchFamily="34" charset="0"/>
                <a:cs typeface="Arial" panose="020B0604020202020204" pitchFamily="34" charset="0"/>
              </a:rPr>
              <a:t>交换两瓶墨水</a:t>
            </a:r>
            <a:r>
              <a:rPr lang="zh-CN" altLang="en-US" b="1" dirty="0">
                <a:latin typeface="Arial" panose="020B0604020202020204" pitchFamily="34" charset="0"/>
                <a:cs typeface="Arial" panose="020B0604020202020204" pitchFamily="34" charset="0"/>
              </a:rPr>
              <a:t>（红墨水和蓝墨水）</a:t>
            </a:r>
            <a:r>
              <a:rPr lang="zh-CN" altLang="zh-CN" b="1" dirty="0">
                <a:latin typeface="Arial" panose="020B0604020202020204" pitchFamily="34" charset="0"/>
                <a:cs typeface="Arial" panose="020B0604020202020204" pitchFamily="34" charset="0"/>
              </a:rPr>
              <a:t>。</a:t>
            </a:r>
            <a:endParaRPr lang="zh-CN" altLang="en-US" b="1" dirty="0"/>
          </a:p>
        </p:txBody>
      </p:sp>
      <p:sp>
        <p:nvSpPr>
          <p:cNvPr id="10" name="矩形 9"/>
          <p:cNvSpPr/>
          <p:nvPr/>
        </p:nvSpPr>
        <p:spPr>
          <a:xfrm>
            <a:off x="852207" y="3660467"/>
            <a:ext cx="4966701" cy="2538452"/>
          </a:xfrm>
          <a:prstGeom prst="rect">
            <a:avLst/>
          </a:prstGeom>
          <a:ln w="28575">
            <a:solidFill>
              <a:schemeClr val="bg1"/>
            </a:solidFill>
            <a:prstDash val="solid"/>
          </a:ln>
        </p:spPr>
        <p:txBody>
          <a:bodyPr wrap="square">
            <a:spAutoFit/>
          </a:bodyPr>
          <a:lstStyle/>
          <a:p>
            <a:pPr algn="just">
              <a:lnSpc>
                <a:spcPct val="150000"/>
              </a:lnSpc>
            </a:pPr>
            <a:r>
              <a:rPr lang="zh-CN" altLang="zh-CN" b="1" kern="100" dirty="0">
                <a:latin typeface="Arial" panose="020B0604020202020204" pitchFamily="34" charset="0"/>
                <a:cs typeface="Arial" panose="020B0604020202020204" pitchFamily="34" charset="0"/>
              </a:rPr>
              <a:t>算法（也就是解决问题的步骤）：</a:t>
            </a:r>
            <a:endParaRPr lang="zh-CN" altLang="zh-CN" b="1" kern="100" dirty="0">
              <a:latin typeface="等线" panose="02010600030101010101" pitchFamily="2" charset="-122"/>
              <a:cs typeface="Times New Roman" panose="02020603050405020304" pitchFamily="18" charset="0"/>
            </a:endParaRPr>
          </a:p>
          <a:p>
            <a:pPr algn="just">
              <a:lnSpc>
                <a:spcPct val="150000"/>
              </a:lnSpc>
            </a:pPr>
            <a:r>
              <a:rPr lang="en-US" altLang="zh-CN" b="1" kern="100" dirty="0">
                <a:latin typeface="Arial" panose="020B0604020202020204" pitchFamily="34" charset="0"/>
                <a:cs typeface="Arial" panose="020B0604020202020204" pitchFamily="34" charset="0"/>
              </a:rPr>
              <a:t>     </a:t>
            </a:r>
            <a:r>
              <a:rPr lang="zh-CN" altLang="zh-CN" b="1" kern="100" dirty="0">
                <a:latin typeface="Arial" panose="020B0604020202020204" pitchFamily="34" charset="0"/>
                <a:cs typeface="Arial" panose="020B0604020202020204" pitchFamily="34" charset="0"/>
              </a:rPr>
              <a:t>第一步：将红墨水倒入空瓶子中；</a:t>
            </a:r>
            <a:endParaRPr lang="zh-CN" altLang="zh-CN" b="1" kern="100" dirty="0">
              <a:latin typeface="等线" panose="02010600030101010101" pitchFamily="2" charset="-122"/>
              <a:cs typeface="Times New Roman" panose="02020603050405020304" pitchFamily="18" charset="0"/>
            </a:endParaRPr>
          </a:p>
          <a:p>
            <a:pPr algn="just">
              <a:lnSpc>
                <a:spcPct val="150000"/>
              </a:lnSpc>
            </a:pPr>
            <a:r>
              <a:rPr lang="en-US" altLang="zh-CN" b="1" kern="100" dirty="0">
                <a:latin typeface="Arial" panose="020B0604020202020204" pitchFamily="34" charset="0"/>
                <a:cs typeface="Arial" panose="020B0604020202020204" pitchFamily="34" charset="0"/>
              </a:rPr>
              <a:t>     </a:t>
            </a:r>
            <a:r>
              <a:rPr lang="zh-CN" altLang="zh-CN" b="1" kern="100" dirty="0">
                <a:latin typeface="Arial" panose="020B0604020202020204" pitchFamily="34" charset="0"/>
                <a:cs typeface="Arial" panose="020B0604020202020204" pitchFamily="34" charset="0"/>
              </a:rPr>
              <a:t>第二步：将蓝墨水倒入原来红墨水的瓶子中；</a:t>
            </a:r>
            <a:endParaRPr lang="zh-CN" altLang="zh-CN" b="1" kern="100" dirty="0">
              <a:latin typeface="等线" panose="02010600030101010101" pitchFamily="2" charset="-122"/>
              <a:cs typeface="Times New Roman" panose="02020603050405020304" pitchFamily="18" charset="0"/>
            </a:endParaRPr>
          </a:p>
          <a:p>
            <a:pPr algn="just">
              <a:lnSpc>
                <a:spcPct val="150000"/>
              </a:lnSpc>
            </a:pPr>
            <a:r>
              <a:rPr lang="en-US" altLang="zh-CN" b="1" kern="100" dirty="0">
                <a:latin typeface="Arial" panose="020B0604020202020204" pitchFamily="34" charset="0"/>
                <a:cs typeface="Arial" panose="020B0604020202020204" pitchFamily="34" charset="0"/>
              </a:rPr>
              <a:t>     </a:t>
            </a:r>
            <a:r>
              <a:rPr lang="zh-CN" altLang="zh-CN" b="1" kern="100" dirty="0">
                <a:latin typeface="Arial" panose="020B0604020202020204" pitchFamily="34" charset="0"/>
                <a:cs typeface="Arial" panose="020B0604020202020204" pitchFamily="34" charset="0"/>
              </a:rPr>
              <a:t>第三步：将原来空瓶子中的红墨水倒入原来</a:t>
            </a:r>
            <a:endParaRPr lang="en-US" altLang="zh-CN" b="1" kern="100" dirty="0">
              <a:latin typeface="Arial" panose="020B0604020202020204" pitchFamily="34" charset="0"/>
              <a:cs typeface="Arial" panose="020B0604020202020204" pitchFamily="34" charset="0"/>
            </a:endParaRPr>
          </a:p>
          <a:p>
            <a:pPr algn="just">
              <a:lnSpc>
                <a:spcPct val="150000"/>
              </a:lnSpc>
            </a:pPr>
            <a:r>
              <a:rPr lang="en-US" altLang="zh-CN" b="1" kern="100" dirty="0">
                <a:latin typeface="Arial" panose="020B0604020202020204" pitchFamily="34" charset="0"/>
                <a:cs typeface="Arial" panose="020B0604020202020204" pitchFamily="34" charset="0"/>
              </a:rPr>
              <a:t>                   </a:t>
            </a:r>
            <a:r>
              <a:rPr lang="zh-CN" altLang="zh-CN" b="1" kern="100" dirty="0">
                <a:latin typeface="Arial" panose="020B0604020202020204" pitchFamily="34" charset="0"/>
                <a:cs typeface="Arial" panose="020B0604020202020204" pitchFamily="34" charset="0"/>
              </a:rPr>
              <a:t>装蓝墨水的瓶子中；</a:t>
            </a:r>
            <a:endParaRPr lang="zh-CN" altLang="zh-CN" b="1" kern="100" dirty="0">
              <a:latin typeface="等线" panose="02010600030101010101" pitchFamily="2" charset="-122"/>
              <a:cs typeface="Times New Roman" panose="02020603050405020304" pitchFamily="18" charset="0"/>
            </a:endParaRPr>
          </a:p>
          <a:p>
            <a:pPr algn="just">
              <a:lnSpc>
                <a:spcPct val="150000"/>
              </a:lnSpc>
            </a:pPr>
            <a:r>
              <a:rPr lang="en-US" altLang="zh-CN" b="1" kern="100" dirty="0">
                <a:latin typeface="Arial" panose="020B0604020202020204" pitchFamily="34" charset="0"/>
                <a:cs typeface="Arial" panose="020B0604020202020204" pitchFamily="34" charset="0"/>
              </a:rPr>
              <a:t>     </a:t>
            </a:r>
            <a:r>
              <a:rPr lang="zh-CN" altLang="zh-CN" b="1" kern="100" dirty="0">
                <a:latin typeface="Arial" panose="020B0604020202020204" pitchFamily="34" charset="0"/>
                <a:cs typeface="Arial" panose="020B0604020202020204" pitchFamily="34" charset="0"/>
              </a:rPr>
              <a:t>第四步：结束。</a:t>
            </a:r>
            <a:endParaRPr lang="zh-CN" altLang="zh-CN" b="1" kern="100" dirty="0">
              <a:latin typeface="等线" panose="02010600030101010101" pitchFamily="2" charset="-122"/>
              <a:cs typeface="Times New Roman" panose="02020603050405020304" pitchFamily="18" charset="0"/>
            </a:endParaRPr>
          </a:p>
        </p:txBody>
      </p:sp>
      <p:sp>
        <p:nvSpPr>
          <p:cNvPr id="11" name="矩形 10"/>
          <p:cNvSpPr/>
          <p:nvPr/>
        </p:nvSpPr>
        <p:spPr>
          <a:xfrm>
            <a:off x="6326433" y="3760774"/>
            <a:ext cx="2401930" cy="2393027"/>
          </a:xfrm>
          <a:prstGeom prst="rect">
            <a:avLst/>
          </a:prstGeom>
          <a:ln w="57150">
            <a:solidFill>
              <a:srgbClr val="FFC000"/>
            </a:solidFill>
          </a:ln>
        </p:spPr>
        <p:txBody>
          <a:bodyPr wrap="square">
            <a:spAutoFit/>
          </a:bodyPr>
          <a:lstStyle/>
          <a:p>
            <a:pPr algn="just">
              <a:lnSpc>
                <a:spcPct val="120000"/>
              </a:lnSpc>
            </a:pPr>
            <a:r>
              <a:rPr lang="zh-CN" altLang="en-US" b="1" kern="100" dirty="0">
                <a:latin typeface="等线" panose="02010600030101010101" pitchFamily="2" charset="-122"/>
                <a:cs typeface="Arial" panose="020B0604020202020204" pitchFamily="34" charset="0"/>
              </a:rPr>
              <a:t>算法可表示为：</a:t>
            </a:r>
            <a:endParaRPr lang="en-US" altLang="zh-CN" b="1" kern="100" dirty="0">
              <a:latin typeface="等线" panose="02010600030101010101" pitchFamily="2" charset="-122"/>
              <a:cs typeface="Arial" panose="020B0604020202020204" pitchFamily="34" charset="0"/>
            </a:endParaRPr>
          </a:p>
          <a:p>
            <a:pPr algn="just">
              <a:lnSpc>
                <a:spcPct val="120000"/>
              </a:lnSpc>
            </a:pPr>
            <a:r>
              <a:rPr lang="en-US" altLang="zh-CN" b="1" kern="100" dirty="0">
                <a:latin typeface="等线" panose="02010600030101010101" pitchFamily="2" charset="-122"/>
                <a:cs typeface="Arial" panose="020B0604020202020204" pitchFamily="34" charset="0"/>
              </a:rPr>
              <a:t>t</a:t>
            </a:r>
            <a:r>
              <a:rPr lang="zh-CN" altLang="zh-CN" b="1" kern="100" dirty="0">
                <a:latin typeface="等线" panose="02010600030101010101" pitchFamily="2" charset="-122"/>
                <a:cs typeface="Arial" panose="020B0604020202020204" pitchFamily="34" charset="0"/>
              </a:rPr>
              <a:t>←</a:t>
            </a:r>
            <a:r>
              <a:rPr lang="en-US" altLang="zh-CN" b="1" kern="100" dirty="0">
                <a:latin typeface="等线" panose="02010600030101010101" pitchFamily="2" charset="-122"/>
                <a:cs typeface="Arial" panose="020B0604020202020204" pitchFamily="34" charset="0"/>
              </a:rPr>
              <a:t>a;</a:t>
            </a:r>
            <a:endParaRPr lang="zh-CN" altLang="zh-CN" b="1" kern="100" dirty="0">
              <a:latin typeface="等线" panose="02010600030101010101" pitchFamily="2" charset="-122"/>
              <a:cs typeface="Times New Roman" panose="02020603050405020304" pitchFamily="18" charset="0"/>
            </a:endParaRPr>
          </a:p>
          <a:p>
            <a:pPr algn="just">
              <a:lnSpc>
                <a:spcPct val="120000"/>
              </a:lnSpc>
            </a:pPr>
            <a:r>
              <a:rPr lang="en-US" altLang="zh-CN" b="1" kern="100" dirty="0">
                <a:latin typeface="等线" panose="02010600030101010101" pitchFamily="2" charset="-122"/>
                <a:cs typeface="Arial" panose="020B0604020202020204" pitchFamily="34" charset="0"/>
              </a:rPr>
              <a:t>a</a:t>
            </a:r>
            <a:r>
              <a:rPr lang="zh-CN" altLang="zh-CN" b="1" kern="100" dirty="0">
                <a:latin typeface="等线" panose="02010600030101010101" pitchFamily="2" charset="-122"/>
                <a:cs typeface="Arial" panose="020B0604020202020204" pitchFamily="34" charset="0"/>
              </a:rPr>
              <a:t>←</a:t>
            </a:r>
            <a:r>
              <a:rPr lang="en-US" altLang="zh-CN" b="1" kern="100" dirty="0">
                <a:latin typeface="等线" panose="02010600030101010101" pitchFamily="2" charset="-122"/>
                <a:cs typeface="Arial" panose="020B0604020202020204" pitchFamily="34" charset="0"/>
              </a:rPr>
              <a:t>b;</a:t>
            </a:r>
            <a:endParaRPr lang="zh-CN" altLang="zh-CN" b="1" kern="100" dirty="0">
              <a:latin typeface="等线" panose="02010600030101010101" pitchFamily="2" charset="-122"/>
              <a:cs typeface="Times New Roman" panose="02020603050405020304" pitchFamily="18" charset="0"/>
            </a:endParaRPr>
          </a:p>
          <a:p>
            <a:pPr algn="just">
              <a:lnSpc>
                <a:spcPct val="120000"/>
              </a:lnSpc>
            </a:pPr>
            <a:r>
              <a:rPr lang="en-US" altLang="zh-CN" b="1" kern="100" dirty="0">
                <a:latin typeface="等线" panose="02010600030101010101" pitchFamily="2" charset="-122"/>
                <a:cs typeface="Arial" panose="020B0604020202020204" pitchFamily="34" charset="0"/>
              </a:rPr>
              <a:t>b</a:t>
            </a:r>
            <a:r>
              <a:rPr lang="zh-CN" altLang="zh-CN" b="1" kern="100" dirty="0">
                <a:latin typeface="等线" panose="02010600030101010101" pitchFamily="2" charset="-122"/>
                <a:cs typeface="Arial" panose="020B0604020202020204" pitchFamily="34" charset="0"/>
              </a:rPr>
              <a:t>←</a:t>
            </a:r>
            <a:r>
              <a:rPr lang="en-US" altLang="zh-CN" b="1" kern="100" dirty="0">
                <a:latin typeface="等线" panose="02010600030101010101" pitchFamily="2" charset="-122"/>
                <a:cs typeface="Arial" panose="020B0604020202020204" pitchFamily="34" charset="0"/>
              </a:rPr>
              <a:t>t;</a:t>
            </a:r>
            <a:endParaRPr lang="en-US" altLang="zh-CN" b="1" kern="100" dirty="0">
              <a:latin typeface="等线" panose="02010600030101010101" pitchFamily="2" charset="-122"/>
              <a:cs typeface="Arial" panose="020B0604020202020204" pitchFamily="34" charset="0"/>
            </a:endParaRPr>
          </a:p>
          <a:p>
            <a:pPr algn="just">
              <a:lnSpc>
                <a:spcPct val="120000"/>
              </a:lnSpc>
            </a:pPr>
            <a:r>
              <a:rPr lang="en-US" altLang="zh-CN" b="1" kern="100" dirty="0">
                <a:latin typeface="等线" panose="02010600030101010101" pitchFamily="2" charset="-122"/>
                <a:cs typeface="Arial" panose="020B0604020202020204" pitchFamily="34" charset="0"/>
              </a:rPr>
              <a:t>t</a:t>
            </a:r>
            <a:r>
              <a:rPr lang="zh-CN" altLang="en-US" b="1" kern="100" dirty="0">
                <a:latin typeface="等线" panose="02010600030101010101" pitchFamily="2" charset="-122"/>
                <a:cs typeface="Arial" panose="020B0604020202020204" pitchFamily="34" charset="0"/>
              </a:rPr>
              <a:t>：空瓶子</a:t>
            </a:r>
            <a:endParaRPr lang="en-US" altLang="zh-CN" b="1" kern="100" dirty="0">
              <a:latin typeface="等线" panose="02010600030101010101" pitchFamily="2" charset="-122"/>
              <a:cs typeface="Arial" panose="020B0604020202020204" pitchFamily="34" charset="0"/>
            </a:endParaRPr>
          </a:p>
          <a:p>
            <a:pPr algn="just">
              <a:lnSpc>
                <a:spcPct val="120000"/>
              </a:lnSpc>
            </a:pPr>
            <a:r>
              <a:rPr lang="en-US" altLang="zh-CN" b="1" kern="100" dirty="0">
                <a:latin typeface="等线" panose="02010600030101010101" pitchFamily="2" charset="-122"/>
                <a:cs typeface="Arial" panose="020B0604020202020204" pitchFamily="34" charset="0"/>
              </a:rPr>
              <a:t>a</a:t>
            </a:r>
            <a:r>
              <a:rPr lang="zh-CN" altLang="en-US" b="1" kern="100" dirty="0">
                <a:latin typeface="等线" panose="02010600030101010101" pitchFamily="2" charset="-122"/>
                <a:cs typeface="Arial" panose="020B0604020202020204" pitchFamily="34" charset="0"/>
              </a:rPr>
              <a:t>：红墨水</a:t>
            </a:r>
            <a:endParaRPr lang="en-US" altLang="zh-CN" b="1" kern="100" dirty="0">
              <a:latin typeface="等线" panose="02010600030101010101" pitchFamily="2" charset="-122"/>
              <a:cs typeface="Arial" panose="020B0604020202020204" pitchFamily="34" charset="0"/>
            </a:endParaRPr>
          </a:p>
          <a:p>
            <a:pPr algn="just">
              <a:lnSpc>
                <a:spcPct val="120000"/>
              </a:lnSpc>
            </a:pPr>
            <a:r>
              <a:rPr lang="en-US" altLang="zh-CN" b="1" kern="100" dirty="0">
                <a:latin typeface="等线" panose="02010600030101010101" pitchFamily="2" charset="-122"/>
                <a:cs typeface="Arial" panose="020B0604020202020204" pitchFamily="34" charset="0"/>
              </a:rPr>
              <a:t>b</a:t>
            </a:r>
            <a:r>
              <a:rPr lang="zh-CN" altLang="en-US" b="1" kern="100" dirty="0">
                <a:latin typeface="等线" panose="02010600030101010101" pitchFamily="2" charset="-122"/>
                <a:cs typeface="Arial" panose="020B0604020202020204" pitchFamily="34" charset="0"/>
              </a:rPr>
              <a:t>：蓝墨水</a:t>
            </a:r>
            <a:endParaRPr lang="en-US" altLang="zh-CN" b="1" kern="100" dirty="0">
              <a:latin typeface="等线" panose="02010600030101010101" pitchFamily="2" charset="-122"/>
              <a:cs typeface="Arial" panose="020B0604020202020204" pitchFamily="34" charset="0"/>
            </a:endParaRPr>
          </a:p>
        </p:txBody>
      </p:sp>
      <p:sp>
        <p:nvSpPr>
          <p:cNvPr id="3" name="矩形 2"/>
          <p:cNvSpPr/>
          <p:nvPr/>
        </p:nvSpPr>
        <p:spPr>
          <a:xfrm>
            <a:off x="1185903" y="290625"/>
            <a:ext cx="224933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sp>
        <p:nvSpPr>
          <p:cNvPr id="6" name="AutoShape 23"/>
          <p:cNvSpPr>
            <a:spLocks noChangeArrowheads="1"/>
          </p:cNvSpPr>
          <p:nvPr/>
        </p:nvSpPr>
        <p:spPr bwMode="auto">
          <a:xfrm>
            <a:off x="644978" y="1505213"/>
            <a:ext cx="1930999" cy="645401"/>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noAutofit/>
          </a:bodyPr>
          <a:lstStyle/>
          <a:p>
            <a:pPr algn="ctr">
              <a:buClr>
                <a:schemeClr val="hlink"/>
              </a:buClr>
              <a:buSzPct val="75000"/>
            </a:pPr>
            <a:r>
              <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算法概念</a:t>
            </a:r>
            <a:endPar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76201" y="1389658"/>
            <a:ext cx="8707582" cy="4775616"/>
          </a:xfrm>
          <a:prstGeom prst="rect">
            <a:avLst/>
          </a:prstGeom>
          <a:noFill/>
        </p:spPr>
        <p:txBody>
          <a:bodyPr/>
          <a:lstStyle>
            <a:lvl1pPr marL="228600" indent="-228600" algn="l" defTabSz="914400" rtl="0" eaLnBrk="1" latinLnBrk="0" hangingPunct="1">
              <a:lnSpc>
                <a:spcPct val="90000"/>
              </a:lnSpc>
              <a:spcBef>
                <a:spcPts val="1000"/>
              </a:spcBef>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342900">
              <a:lnSpc>
                <a:spcPct val="120000"/>
              </a:lnSpc>
              <a:spcBef>
                <a:spcPts val="600"/>
              </a:spcBef>
              <a:buFont typeface="Wingdings" panose="05000000000000000000" pitchFamily="2" charset="2"/>
              <a:buChar char="n"/>
            </a:pPr>
            <a:r>
              <a:rPr lang="zh-CN" altLang="en-US" sz="2200" b="1" dirty="0"/>
              <a:t>算法解决的是</a:t>
            </a:r>
            <a:r>
              <a:rPr lang="zh-CN" altLang="en-US" sz="2200" b="1" dirty="0">
                <a:solidFill>
                  <a:srgbClr val="C00000"/>
                </a:solidFill>
              </a:rPr>
              <a:t>一类</a:t>
            </a:r>
            <a:r>
              <a:rPr lang="zh-CN" altLang="en-US" sz="2200" b="1" dirty="0"/>
              <a:t>问题，而不是一个特定的问题</a:t>
            </a:r>
            <a:endParaRPr lang="en-US" altLang="zh-CN" sz="2200" b="1" dirty="0"/>
          </a:p>
          <a:p>
            <a:pPr marL="1028700" lvl="2" indent="-285750">
              <a:lnSpc>
                <a:spcPct val="120000"/>
              </a:lnSpc>
              <a:spcBef>
                <a:spcPts val="600"/>
              </a:spcBef>
              <a:buFont typeface="Wingdings" panose="05000000000000000000" pitchFamily="2" charset="2"/>
              <a:buChar char="Ø"/>
            </a:pPr>
            <a:r>
              <a:rPr lang="zh-CN" altLang="en-US" sz="1800" b="1" dirty="0"/>
              <a:t>排序</a:t>
            </a:r>
            <a:r>
              <a:rPr lang="en-US" altLang="zh-CN" sz="1800" b="1" dirty="0"/>
              <a:t>(sort)  </a:t>
            </a:r>
            <a:r>
              <a:rPr lang="zh-CN" altLang="en-US" sz="1800" b="1" dirty="0"/>
              <a:t>：可以按数字或文字排序，可以是表格内容的排序，</a:t>
            </a:r>
            <a:r>
              <a:rPr lang="en-US" altLang="zh-CN" sz="1800" b="1" dirty="0"/>
              <a:t> </a:t>
            </a:r>
            <a:r>
              <a:rPr lang="zh-CN" altLang="en-US" sz="1800" b="1" dirty="0"/>
              <a:t>可以是文件夹中文件的排序，也可以按日期排序，等等；</a:t>
            </a:r>
            <a:endParaRPr lang="en-US" altLang="zh-CN" sz="1800" b="1" dirty="0"/>
          </a:p>
          <a:p>
            <a:pPr marL="1028700" lvl="2" indent="-285750">
              <a:lnSpc>
                <a:spcPct val="120000"/>
              </a:lnSpc>
              <a:spcBef>
                <a:spcPts val="600"/>
              </a:spcBef>
              <a:buFont typeface="Wingdings" panose="05000000000000000000" pitchFamily="2" charset="2"/>
              <a:buChar char="Ø"/>
            </a:pPr>
            <a:r>
              <a:rPr lang="zh-CN" altLang="en-US" sz="1800" b="1" dirty="0"/>
              <a:t>查找</a:t>
            </a:r>
            <a:r>
              <a:rPr lang="en-US" altLang="zh-CN" sz="1800" b="1" dirty="0"/>
              <a:t>(search)</a:t>
            </a:r>
            <a:r>
              <a:rPr lang="zh-CN" altLang="en-US" sz="1800" b="1" dirty="0"/>
              <a:t> ：可以在文档中查找某个单词</a:t>
            </a:r>
            <a:r>
              <a:rPr lang="en-US" altLang="zh-CN" sz="1800" b="1" dirty="0"/>
              <a:t>, </a:t>
            </a:r>
            <a:r>
              <a:rPr lang="zh-CN" altLang="en-US" sz="1800" b="1" dirty="0"/>
              <a:t>在硬盘中查找某个文件，也可在</a:t>
            </a:r>
            <a:r>
              <a:rPr lang="en-US" altLang="zh-CN" sz="1800" b="1" dirty="0"/>
              <a:t>Web</a:t>
            </a:r>
            <a:r>
              <a:rPr lang="zh-CN" altLang="en-US" sz="1800" b="1" dirty="0"/>
              <a:t>上查找某个网页，等等。</a:t>
            </a:r>
            <a:endParaRPr lang="en-US" altLang="zh-CN" sz="1800" b="1" dirty="0"/>
          </a:p>
          <a:p>
            <a:pPr marL="571500" indent="-342900" algn="just">
              <a:lnSpc>
                <a:spcPct val="120000"/>
              </a:lnSpc>
              <a:spcBef>
                <a:spcPts val="1200"/>
              </a:spcBef>
              <a:buFont typeface="Wingdings" panose="05000000000000000000" pitchFamily="2" charset="2"/>
              <a:buChar char="n"/>
            </a:pPr>
            <a:r>
              <a:rPr lang="zh-CN" altLang="en-US" sz="2200" b="1" dirty="0"/>
              <a:t>程序 </a:t>
            </a:r>
            <a:r>
              <a:rPr lang="en-US" altLang="zh-CN" sz="2200" b="1" dirty="0"/>
              <a:t>VS </a:t>
            </a:r>
            <a:r>
              <a:rPr lang="zh-CN" altLang="en-US" sz="2200" b="1" dirty="0"/>
              <a:t>算法</a:t>
            </a:r>
            <a:endParaRPr lang="en-US" altLang="zh-CN" sz="2200" b="1" dirty="0"/>
          </a:p>
          <a:p>
            <a:pPr marL="971550" lvl="1" indent="-285750" algn="just">
              <a:lnSpc>
                <a:spcPct val="120000"/>
              </a:lnSpc>
              <a:spcBef>
                <a:spcPts val="600"/>
              </a:spcBef>
            </a:pPr>
            <a:r>
              <a:rPr lang="zh-CN" altLang="en-US" sz="1800" b="1" dirty="0">
                <a:solidFill>
                  <a:srgbClr val="C00000"/>
                </a:solidFill>
              </a:rPr>
              <a:t>算法不等于程序</a:t>
            </a:r>
            <a:r>
              <a:rPr lang="zh-CN" altLang="en-US" sz="1800" b="1" dirty="0"/>
              <a:t>，算法是在逻辑层面上对解决问题方法的一种描述，一个算法可以被很多不同的程序实现；程序中的指令必须是计算机可执行的，而算法中的指令无此限制；算法是程序设计的灵魂，程序是手段。</a:t>
            </a:r>
            <a:endParaRPr lang="en-US" altLang="zh-CN" sz="1800" b="1" dirty="0"/>
          </a:p>
          <a:p>
            <a:pPr marL="557530" indent="-342900" algn="just">
              <a:lnSpc>
                <a:spcPct val="120000"/>
              </a:lnSpc>
              <a:spcBef>
                <a:spcPts val="1200"/>
              </a:spcBef>
              <a:buFont typeface="Wingdings" panose="05000000000000000000" pitchFamily="2" charset="2"/>
              <a:buChar char="n"/>
            </a:pPr>
            <a:r>
              <a:rPr lang="zh-CN" altLang="en-US" sz="2200" b="1" dirty="0"/>
              <a:t>在计算机中处处都是算法</a:t>
            </a:r>
            <a:endParaRPr lang="en-US" altLang="zh-CN" sz="2200" b="1" dirty="0"/>
          </a:p>
          <a:p>
            <a:pPr marL="971550" lvl="1" indent="-285750" algn="just">
              <a:lnSpc>
                <a:spcPct val="120000"/>
              </a:lnSpc>
              <a:spcBef>
                <a:spcPts val="600"/>
              </a:spcBef>
            </a:pPr>
            <a:r>
              <a:rPr lang="zh-CN" altLang="en-US" sz="1800" b="1" dirty="0"/>
              <a:t>程序设计就是根据实际问题给出解题的算法，然后再将该算法在计算机上实现。</a:t>
            </a:r>
            <a:endParaRPr lang="en-US" altLang="zh-CN" sz="1800" b="1" dirty="0"/>
          </a:p>
        </p:txBody>
      </p:sp>
      <p:sp>
        <p:nvSpPr>
          <p:cNvPr id="3" name="矩形 2"/>
          <p:cNvSpPr/>
          <p:nvPr/>
        </p:nvSpPr>
        <p:spPr>
          <a:xfrm>
            <a:off x="1185903" y="290625"/>
            <a:ext cx="224933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3"/>
          <p:cNvSpPr>
            <a:spLocks noChangeArrowheads="1"/>
          </p:cNvSpPr>
          <p:nvPr/>
        </p:nvSpPr>
        <p:spPr bwMode="auto">
          <a:xfrm>
            <a:off x="157141" y="1710775"/>
            <a:ext cx="2304089" cy="685302"/>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noAutofit/>
          </a:bodyPr>
          <a:lstStyle/>
          <a:p>
            <a:pPr algn="ctr">
              <a:buClr>
                <a:schemeClr val="hlink"/>
              </a:buClr>
              <a:buSzPct val="75000"/>
              <a:defRPr/>
            </a:pPr>
            <a:r>
              <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算法特征</a:t>
            </a:r>
            <a:endPar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grpSp>
        <p:nvGrpSpPr>
          <p:cNvPr id="16" name="组合 15"/>
          <p:cNvGrpSpPr/>
          <p:nvPr/>
        </p:nvGrpSpPr>
        <p:grpSpPr>
          <a:xfrm>
            <a:off x="103842" y="4403434"/>
            <a:ext cx="4892498" cy="1063046"/>
            <a:chOff x="1295400" y="3970338"/>
            <a:chExt cx="5767388" cy="1236662"/>
          </a:xfrm>
        </p:grpSpPr>
        <p:grpSp>
          <p:nvGrpSpPr>
            <p:cNvPr id="17" name="Group 3"/>
            <p:cNvGrpSpPr/>
            <p:nvPr/>
          </p:nvGrpSpPr>
          <p:grpSpPr bwMode="auto">
            <a:xfrm>
              <a:off x="2139950" y="4121150"/>
              <a:ext cx="4922838" cy="923925"/>
              <a:chOff x="1267" y="2532"/>
              <a:chExt cx="3101" cy="582"/>
            </a:xfrm>
          </p:grpSpPr>
          <p:sp>
            <p:nvSpPr>
              <p:cNvPr id="24" name="AutoShape 4"/>
              <p:cNvSpPr>
                <a:spLocks noChangeArrowheads="1"/>
              </p:cNvSpPr>
              <p:nvPr/>
            </p:nvSpPr>
            <p:spPr bwMode="gray">
              <a:xfrm>
                <a:off x="1267" y="2532"/>
                <a:ext cx="2948" cy="582"/>
              </a:xfrm>
              <a:prstGeom prst="roundRect">
                <a:avLst>
                  <a:gd name="adj" fmla="val 16667"/>
                </a:avLst>
              </a:prstGeom>
              <a:gradFill rotWithShape="1">
                <a:gsLst>
                  <a:gs pos="0">
                    <a:schemeClr val="hlink"/>
                  </a:gs>
                  <a:gs pos="100000">
                    <a:schemeClr val="hlink">
                      <a:gamma/>
                      <a:shade val="66275"/>
                      <a:invGamma/>
                    </a:schemeClr>
                  </a:gs>
                </a:gsLst>
                <a:lin ang="0" scaled="1"/>
              </a:gradFill>
              <a:ln w="9525">
                <a:noFill/>
                <a:round/>
              </a:ln>
              <a:effectLst/>
              <a:scene3d>
                <a:camera prst="legacyPerspectiveBottom"/>
                <a:lightRig rig="legacyNormal3" dir="r"/>
              </a:scene3d>
              <a:sp3d extrusionH="430200" prstMaterial="legacyMatte">
                <a:bevelT w="13500" h="13500" prst="angle"/>
                <a:bevelB w="13500" h="13500" prst="angle"/>
                <a:extrusionClr>
                  <a:schemeClr val="hlink"/>
                </a:extrusionClr>
              </a:sp3d>
            </p:spPr>
            <p:txBody>
              <a:bodyPr wrap="none" anchor="ctr">
                <a:flatTx/>
              </a:bodyPr>
              <a:lstStyle/>
              <a:p>
                <a:endParaRPr lang="zh-CN" altLang="en-US" sz="2000">
                  <a:latin typeface="黑体" panose="02010609060101010101" pitchFamily="49" charset="-122"/>
                  <a:ea typeface="黑体" panose="02010609060101010101" pitchFamily="49" charset="-122"/>
                </a:endParaRPr>
              </a:p>
            </p:txBody>
          </p:sp>
          <p:sp>
            <p:nvSpPr>
              <p:cNvPr id="25" name="Line 5"/>
              <p:cNvSpPr>
                <a:spLocks noChangeShapeType="1"/>
              </p:cNvSpPr>
              <p:nvPr/>
            </p:nvSpPr>
            <p:spPr bwMode="gray">
              <a:xfrm>
                <a:off x="1412" y="3111"/>
                <a:ext cx="2950" cy="0"/>
              </a:xfrm>
              <a:prstGeom prst="line">
                <a:avLst/>
              </a:prstGeom>
              <a:noFill/>
              <a:ln w="3175">
                <a:solidFill>
                  <a:srgbClr val="FFFFFF">
                    <a:alpha val="14999"/>
                  </a:srgbClr>
                </a:solidFill>
                <a:round/>
              </a:ln>
              <a:effectLst/>
            </p:spPr>
            <p:txBody>
              <a:bodyPr/>
              <a:lstStyle/>
              <a:p>
                <a:endParaRPr lang="zh-CN" altLang="en-US" sz="2000">
                  <a:latin typeface="黑体" panose="02010609060101010101" pitchFamily="49" charset="-122"/>
                  <a:ea typeface="黑体" panose="02010609060101010101" pitchFamily="49" charset="-122"/>
                </a:endParaRPr>
              </a:p>
            </p:txBody>
          </p:sp>
          <p:sp>
            <p:nvSpPr>
              <p:cNvPr id="26" name="Line 6"/>
              <p:cNvSpPr>
                <a:spLocks noChangeShapeType="1"/>
              </p:cNvSpPr>
              <p:nvPr/>
            </p:nvSpPr>
            <p:spPr bwMode="gray">
              <a:xfrm>
                <a:off x="1418" y="2532"/>
                <a:ext cx="2950" cy="0"/>
              </a:xfrm>
              <a:prstGeom prst="line">
                <a:avLst/>
              </a:prstGeom>
              <a:noFill/>
              <a:ln w="3175">
                <a:solidFill>
                  <a:srgbClr val="FFFFFF">
                    <a:alpha val="25000"/>
                  </a:srgbClr>
                </a:solidFill>
                <a:round/>
              </a:ln>
              <a:effectLst/>
            </p:spPr>
            <p:txBody>
              <a:bodyPr/>
              <a:lstStyle/>
              <a:p>
                <a:endParaRPr lang="zh-CN" altLang="en-US" sz="2000">
                  <a:latin typeface="黑体" panose="02010609060101010101" pitchFamily="49" charset="-122"/>
                  <a:ea typeface="黑体" panose="02010609060101010101" pitchFamily="49" charset="-122"/>
                </a:endParaRPr>
              </a:p>
            </p:txBody>
          </p:sp>
        </p:grpSp>
        <p:sp>
          <p:nvSpPr>
            <p:cNvPr id="18" name="Text Box 18"/>
            <p:cNvSpPr txBox="1">
              <a:spLocks noChangeArrowheads="1"/>
            </p:cNvSpPr>
            <p:nvPr/>
          </p:nvSpPr>
          <p:spPr bwMode="gray">
            <a:xfrm>
              <a:off x="2583060" y="4363949"/>
              <a:ext cx="4236585" cy="483357"/>
            </a:xfrm>
            <a:prstGeom prst="rect">
              <a:avLst/>
            </a:prstGeom>
            <a:noFill/>
            <a:ln w="9525" algn="ctr">
              <a:noFill/>
              <a:miter lim="800000"/>
            </a:ln>
          </p:spPr>
          <p:txBody>
            <a:bodyPr wrap="square">
              <a:spAutoFit/>
            </a:bodyPr>
            <a:lstStyle/>
            <a:p>
              <a:pPr eaLnBrk="0" hangingPunct="0"/>
              <a:r>
                <a:rPr lang="zh-CN" altLang="en-US" sz="2000" b="1" dirty="0">
                  <a:solidFill>
                    <a:schemeClr val="bg1"/>
                  </a:solidFill>
                  <a:latin typeface="黑体" panose="02010609060101010101" pitchFamily="49" charset="-122"/>
                  <a:ea typeface="黑体" panose="02010609060101010101" pitchFamily="49" charset="-122"/>
                </a:rPr>
                <a:t>保证执行有限步之后结束</a:t>
              </a:r>
              <a:endParaRPr lang="en-US" altLang="zh-CN" sz="2000"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grpSp>
          <p:nvGrpSpPr>
            <p:cNvPr id="19" name="Group 19"/>
            <p:cNvGrpSpPr/>
            <p:nvPr/>
          </p:nvGrpSpPr>
          <p:grpSpPr bwMode="auto">
            <a:xfrm>
              <a:off x="1295400" y="3970338"/>
              <a:ext cx="1238250" cy="1236662"/>
              <a:chOff x="802" y="845"/>
              <a:chExt cx="827" cy="826"/>
            </a:xfrm>
          </p:grpSpPr>
          <p:sp>
            <p:nvSpPr>
              <p:cNvPr id="21" name="Oval 20"/>
              <p:cNvSpPr>
                <a:spLocks noChangeArrowheads="1"/>
              </p:cNvSpPr>
              <p:nvPr/>
            </p:nvSpPr>
            <p:spPr bwMode="gray">
              <a:xfrm>
                <a:off x="802" y="845"/>
                <a:ext cx="827" cy="826"/>
              </a:xfrm>
              <a:prstGeom prst="ellipse">
                <a:avLst/>
              </a:prstGeom>
              <a:solidFill>
                <a:srgbClr val="F8F8F8"/>
              </a:solidFill>
              <a:ln w="38100">
                <a:solidFill>
                  <a:schemeClr val="hlink"/>
                </a:solidFill>
                <a:round/>
              </a:ln>
            </p:spPr>
            <p:txBody>
              <a:bodyPr wrap="none" anchor="ctr"/>
              <a:lstStyle/>
              <a:p>
                <a:endParaRPr lang="zh-CN" altLang="zh-CN" sz="2000">
                  <a:latin typeface="黑体" panose="02010609060101010101" pitchFamily="49" charset="-122"/>
                  <a:ea typeface="黑体" panose="02010609060101010101" pitchFamily="49" charset="-122"/>
                  <a:cs typeface="Arial" panose="020B0604020202020204" pitchFamily="34" charset="0"/>
                </a:endParaRPr>
              </a:p>
            </p:txBody>
          </p:sp>
          <p:sp>
            <p:nvSpPr>
              <p:cNvPr id="22"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p>
                <a:endParaRPr lang="zh-CN" altLang="zh-CN" sz="2000">
                  <a:latin typeface="黑体" panose="02010609060101010101" pitchFamily="49" charset="-122"/>
                  <a:ea typeface="黑体" panose="02010609060101010101" pitchFamily="49" charset="-122"/>
                  <a:cs typeface="Arial" panose="020B0604020202020204" pitchFamily="34" charset="0"/>
                </a:endParaRPr>
              </a:p>
            </p:txBody>
          </p:sp>
          <p:sp>
            <p:nvSpPr>
              <p:cNvPr id="23" name="Oval 22"/>
              <p:cNvSpPr>
                <a:spLocks noChangeArrowheads="1"/>
              </p:cNvSpPr>
              <p:nvPr/>
            </p:nvSpPr>
            <p:spPr bwMode="gray">
              <a:xfrm>
                <a:off x="870" y="915"/>
                <a:ext cx="690" cy="690"/>
              </a:xfrm>
              <a:prstGeom prst="ellipse">
                <a:avLst/>
              </a:prstGeom>
              <a:noFill/>
              <a:ln w="38100">
                <a:solidFill>
                  <a:schemeClr val="hlink">
                    <a:alpha val="30196"/>
                  </a:schemeClr>
                </a:solidFill>
                <a:round/>
              </a:ln>
            </p:spPr>
            <p:txBody>
              <a:bodyPr wrap="none" anchor="ctr"/>
              <a:lstStyle/>
              <a:p>
                <a:endParaRPr lang="zh-CN" altLang="zh-CN" sz="2000">
                  <a:latin typeface="黑体" panose="02010609060101010101" pitchFamily="49" charset="-122"/>
                  <a:ea typeface="黑体" panose="02010609060101010101" pitchFamily="49" charset="-122"/>
                  <a:cs typeface="Arial" panose="020B0604020202020204" pitchFamily="34" charset="0"/>
                </a:endParaRPr>
              </a:p>
            </p:txBody>
          </p:sp>
        </p:grpSp>
        <p:sp>
          <p:nvSpPr>
            <p:cNvPr id="20" name="Text Box 23"/>
            <p:cNvSpPr txBox="1">
              <a:spLocks noChangeArrowheads="1"/>
            </p:cNvSpPr>
            <p:nvPr/>
          </p:nvSpPr>
          <p:spPr bwMode="gray">
            <a:xfrm>
              <a:off x="1319949" y="4227470"/>
              <a:ext cx="1160714" cy="465456"/>
            </a:xfrm>
            <a:prstGeom prst="rect">
              <a:avLst/>
            </a:prstGeom>
            <a:noFill/>
            <a:ln w="9525" algn="ctr">
              <a:noFill/>
              <a:miter lim="800000"/>
            </a:ln>
            <a:effectLst/>
          </p:spPr>
          <p:txBody>
            <a:bodyPr wrap="square">
              <a:spAutoFit/>
            </a:bodyPr>
            <a:lstStyle/>
            <a:p>
              <a:pPr algn="ctr">
                <a:spcBef>
                  <a:spcPct val="50000"/>
                </a:spcBef>
              </a:pPr>
              <a:r>
                <a:rPr lang="zh-CN" altLang="en-US" sz="2000" b="1" dirty="0">
                  <a:solidFill>
                    <a:srgbClr val="080808"/>
                  </a:solidFill>
                  <a:latin typeface="黑体" panose="02010609060101010101" pitchFamily="49" charset="-122"/>
                  <a:ea typeface="黑体" panose="02010609060101010101" pitchFamily="49" charset="-122"/>
                  <a:cs typeface="Arial" panose="020B0604020202020204" pitchFamily="34" charset="0"/>
                </a:rPr>
                <a:t>有穷性</a:t>
              </a:r>
              <a:endParaRPr lang="en-US" altLang="zh-CN" sz="2000" b="1" dirty="0">
                <a:solidFill>
                  <a:srgbClr val="080808"/>
                </a:solidFill>
                <a:latin typeface="黑体" panose="02010609060101010101" pitchFamily="49" charset="-122"/>
                <a:ea typeface="黑体" panose="02010609060101010101" pitchFamily="49" charset="-122"/>
                <a:cs typeface="Arial" panose="020B0604020202020204" pitchFamily="34" charset="0"/>
              </a:endParaRPr>
            </a:p>
          </p:txBody>
        </p:sp>
      </p:grpSp>
      <p:grpSp>
        <p:nvGrpSpPr>
          <p:cNvPr id="27" name="组合 26"/>
          <p:cNvGrpSpPr/>
          <p:nvPr/>
        </p:nvGrpSpPr>
        <p:grpSpPr>
          <a:xfrm>
            <a:off x="113956" y="2882228"/>
            <a:ext cx="4892498" cy="1063046"/>
            <a:chOff x="1295400" y="3970338"/>
            <a:chExt cx="5767388" cy="1236662"/>
          </a:xfrm>
        </p:grpSpPr>
        <p:grpSp>
          <p:nvGrpSpPr>
            <p:cNvPr id="28" name="Group 3"/>
            <p:cNvGrpSpPr/>
            <p:nvPr/>
          </p:nvGrpSpPr>
          <p:grpSpPr bwMode="auto">
            <a:xfrm>
              <a:off x="2139950" y="4121150"/>
              <a:ext cx="4922838" cy="923925"/>
              <a:chOff x="1267" y="2532"/>
              <a:chExt cx="3101" cy="582"/>
            </a:xfrm>
          </p:grpSpPr>
          <p:sp>
            <p:nvSpPr>
              <p:cNvPr id="35" name="AutoShape 4"/>
              <p:cNvSpPr>
                <a:spLocks noChangeArrowheads="1"/>
              </p:cNvSpPr>
              <p:nvPr/>
            </p:nvSpPr>
            <p:spPr bwMode="gray">
              <a:xfrm>
                <a:off x="1267" y="2532"/>
                <a:ext cx="3087" cy="582"/>
              </a:xfrm>
              <a:prstGeom prst="roundRect">
                <a:avLst>
                  <a:gd name="adj" fmla="val 16667"/>
                </a:avLst>
              </a:prstGeom>
              <a:gradFill rotWithShape="1">
                <a:gsLst>
                  <a:gs pos="0">
                    <a:schemeClr val="hlink"/>
                  </a:gs>
                  <a:gs pos="100000">
                    <a:schemeClr val="hlink">
                      <a:gamma/>
                      <a:shade val="66275"/>
                      <a:invGamma/>
                    </a:schemeClr>
                  </a:gs>
                </a:gsLst>
                <a:lin ang="0" scaled="1"/>
              </a:gradFill>
              <a:ln w="9525">
                <a:noFill/>
                <a:round/>
              </a:ln>
              <a:effectLst/>
              <a:scene3d>
                <a:camera prst="legacyPerspectiveBottom"/>
                <a:lightRig rig="legacyNormal3" dir="r"/>
              </a:scene3d>
              <a:sp3d extrusionH="430200" prstMaterial="legacyMatte">
                <a:bevelT w="13500" h="13500" prst="angle"/>
                <a:bevelB w="13500" h="13500" prst="angle"/>
                <a:extrusionClr>
                  <a:schemeClr val="hlink"/>
                </a:extrusionClr>
              </a:sp3d>
            </p:spPr>
            <p:txBody>
              <a:bodyPr wrap="none" anchor="ctr">
                <a:flatTx/>
              </a:bodyPr>
              <a:lstStyle/>
              <a:p>
                <a:endParaRPr lang="zh-CN" altLang="en-US" sz="2000">
                  <a:latin typeface="黑体" panose="02010609060101010101" pitchFamily="49" charset="-122"/>
                  <a:ea typeface="黑体" panose="02010609060101010101" pitchFamily="49" charset="-122"/>
                </a:endParaRPr>
              </a:p>
            </p:txBody>
          </p:sp>
          <p:sp>
            <p:nvSpPr>
              <p:cNvPr id="36" name="Line 5"/>
              <p:cNvSpPr>
                <a:spLocks noChangeShapeType="1"/>
              </p:cNvSpPr>
              <p:nvPr/>
            </p:nvSpPr>
            <p:spPr bwMode="gray">
              <a:xfrm>
                <a:off x="1412" y="3111"/>
                <a:ext cx="2950" cy="0"/>
              </a:xfrm>
              <a:prstGeom prst="line">
                <a:avLst/>
              </a:prstGeom>
              <a:noFill/>
              <a:ln w="3175">
                <a:solidFill>
                  <a:srgbClr val="FFFFFF">
                    <a:alpha val="14999"/>
                  </a:srgbClr>
                </a:solidFill>
                <a:round/>
              </a:ln>
              <a:effectLst/>
            </p:spPr>
            <p:txBody>
              <a:bodyPr/>
              <a:lstStyle/>
              <a:p>
                <a:endParaRPr lang="zh-CN" altLang="en-US" sz="2000">
                  <a:latin typeface="黑体" panose="02010609060101010101" pitchFamily="49" charset="-122"/>
                  <a:ea typeface="黑体" panose="02010609060101010101" pitchFamily="49" charset="-122"/>
                </a:endParaRPr>
              </a:p>
            </p:txBody>
          </p:sp>
          <p:sp>
            <p:nvSpPr>
              <p:cNvPr id="37" name="Line 6"/>
              <p:cNvSpPr>
                <a:spLocks noChangeShapeType="1"/>
              </p:cNvSpPr>
              <p:nvPr/>
            </p:nvSpPr>
            <p:spPr bwMode="gray">
              <a:xfrm>
                <a:off x="1418" y="2532"/>
                <a:ext cx="2950" cy="0"/>
              </a:xfrm>
              <a:prstGeom prst="line">
                <a:avLst/>
              </a:prstGeom>
              <a:noFill/>
              <a:ln w="3175">
                <a:solidFill>
                  <a:srgbClr val="FFFFFF">
                    <a:alpha val="25000"/>
                  </a:srgbClr>
                </a:solidFill>
                <a:round/>
              </a:ln>
              <a:effectLst/>
            </p:spPr>
            <p:txBody>
              <a:bodyPr/>
              <a:lstStyle/>
              <a:p>
                <a:endParaRPr lang="zh-CN" altLang="en-US" sz="2000">
                  <a:latin typeface="黑体" panose="02010609060101010101" pitchFamily="49" charset="-122"/>
                  <a:ea typeface="黑体" panose="02010609060101010101" pitchFamily="49" charset="-122"/>
                </a:endParaRPr>
              </a:p>
            </p:txBody>
          </p:sp>
        </p:grpSp>
        <p:sp>
          <p:nvSpPr>
            <p:cNvPr id="29" name="Text Box 18"/>
            <p:cNvSpPr txBox="1">
              <a:spLocks noChangeArrowheads="1"/>
            </p:cNvSpPr>
            <p:nvPr/>
          </p:nvSpPr>
          <p:spPr bwMode="gray">
            <a:xfrm>
              <a:off x="2583060" y="4363949"/>
              <a:ext cx="4341948" cy="483357"/>
            </a:xfrm>
            <a:prstGeom prst="rect">
              <a:avLst/>
            </a:prstGeom>
            <a:noFill/>
            <a:ln w="9525" algn="ctr">
              <a:noFill/>
              <a:miter lim="800000"/>
            </a:ln>
          </p:spPr>
          <p:txBody>
            <a:bodyPr wrap="square">
              <a:spAutoFit/>
            </a:bodyPr>
            <a:lstStyle/>
            <a:p>
              <a:pPr eaLnBrk="0" hangingPunct="0"/>
              <a:r>
                <a:rPr lang="zh-CN" altLang="en-US" sz="2000" b="1" dirty="0">
                  <a:solidFill>
                    <a:schemeClr val="bg1"/>
                  </a:solidFill>
                  <a:latin typeface="黑体" panose="02010609060101010101" pitchFamily="49" charset="-122"/>
                  <a:ea typeface="黑体" panose="02010609060101010101" pitchFamily="49" charset="-122"/>
                </a:rPr>
                <a:t>每一步骤必须有确切的定义</a:t>
              </a:r>
              <a:endParaRPr lang="en-US" altLang="zh-CN" sz="2000"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grpSp>
          <p:nvGrpSpPr>
            <p:cNvPr id="30" name="Group 19"/>
            <p:cNvGrpSpPr/>
            <p:nvPr/>
          </p:nvGrpSpPr>
          <p:grpSpPr bwMode="auto">
            <a:xfrm>
              <a:off x="1295400" y="3970338"/>
              <a:ext cx="1238250" cy="1236662"/>
              <a:chOff x="802" y="845"/>
              <a:chExt cx="827" cy="826"/>
            </a:xfrm>
          </p:grpSpPr>
          <p:sp>
            <p:nvSpPr>
              <p:cNvPr id="32" name="Oval 20"/>
              <p:cNvSpPr>
                <a:spLocks noChangeArrowheads="1"/>
              </p:cNvSpPr>
              <p:nvPr/>
            </p:nvSpPr>
            <p:spPr bwMode="gray">
              <a:xfrm>
                <a:off x="802" y="845"/>
                <a:ext cx="827" cy="826"/>
              </a:xfrm>
              <a:prstGeom prst="ellipse">
                <a:avLst/>
              </a:prstGeom>
              <a:solidFill>
                <a:srgbClr val="F8F8F8"/>
              </a:solidFill>
              <a:ln w="38100">
                <a:solidFill>
                  <a:schemeClr val="hlink"/>
                </a:solidFill>
                <a:round/>
              </a:ln>
            </p:spPr>
            <p:txBody>
              <a:bodyPr wrap="none" anchor="ctr"/>
              <a:lstStyle/>
              <a:p>
                <a:endParaRPr lang="zh-CN" altLang="zh-CN" sz="2000">
                  <a:latin typeface="黑体" panose="02010609060101010101" pitchFamily="49" charset="-122"/>
                  <a:ea typeface="黑体" panose="02010609060101010101" pitchFamily="49" charset="-122"/>
                  <a:cs typeface="Arial" panose="020B0604020202020204" pitchFamily="34" charset="0"/>
                </a:endParaRPr>
              </a:p>
            </p:txBody>
          </p:sp>
          <p:sp>
            <p:nvSpPr>
              <p:cNvPr id="33"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p>
                <a:endParaRPr lang="zh-CN" altLang="zh-CN" sz="2000">
                  <a:latin typeface="黑体" panose="02010609060101010101" pitchFamily="49" charset="-122"/>
                  <a:ea typeface="黑体" panose="02010609060101010101" pitchFamily="49" charset="-122"/>
                  <a:cs typeface="Arial" panose="020B0604020202020204" pitchFamily="34" charset="0"/>
                </a:endParaRPr>
              </a:p>
            </p:txBody>
          </p:sp>
          <p:sp>
            <p:nvSpPr>
              <p:cNvPr id="34" name="Oval 22"/>
              <p:cNvSpPr>
                <a:spLocks noChangeArrowheads="1"/>
              </p:cNvSpPr>
              <p:nvPr/>
            </p:nvSpPr>
            <p:spPr bwMode="gray">
              <a:xfrm>
                <a:off x="870" y="915"/>
                <a:ext cx="690" cy="690"/>
              </a:xfrm>
              <a:prstGeom prst="ellipse">
                <a:avLst/>
              </a:prstGeom>
              <a:noFill/>
              <a:ln w="38100">
                <a:solidFill>
                  <a:schemeClr val="hlink">
                    <a:alpha val="30196"/>
                  </a:schemeClr>
                </a:solidFill>
                <a:round/>
              </a:ln>
            </p:spPr>
            <p:txBody>
              <a:bodyPr wrap="none" anchor="ctr"/>
              <a:lstStyle/>
              <a:p>
                <a:endParaRPr lang="zh-CN" altLang="zh-CN" sz="2000">
                  <a:latin typeface="黑体" panose="02010609060101010101" pitchFamily="49" charset="-122"/>
                  <a:ea typeface="黑体" panose="02010609060101010101" pitchFamily="49" charset="-122"/>
                  <a:cs typeface="Arial" panose="020B0604020202020204" pitchFamily="34" charset="0"/>
                </a:endParaRPr>
              </a:p>
            </p:txBody>
          </p:sp>
        </p:grpSp>
        <p:sp>
          <p:nvSpPr>
            <p:cNvPr id="31" name="Text Box 23"/>
            <p:cNvSpPr txBox="1">
              <a:spLocks noChangeArrowheads="1"/>
            </p:cNvSpPr>
            <p:nvPr/>
          </p:nvSpPr>
          <p:spPr bwMode="gray">
            <a:xfrm>
              <a:off x="1311991" y="4198007"/>
              <a:ext cx="1160714" cy="465456"/>
            </a:xfrm>
            <a:prstGeom prst="rect">
              <a:avLst/>
            </a:prstGeom>
            <a:noFill/>
            <a:ln w="9525" algn="ctr">
              <a:noFill/>
              <a:miter lim="800000"/>
            </a:ln>
            <a:effectLst/>
          </p:spPr>
          <p:txBody>
            <a:bodyPr wrap="square">
              <a:spAutoFit/>
            </a:bodyPr>
            <a:lstStyle/>
            <a:p>
              <a:pPr algn="ctr">
                <a:spcBef>
                  <a:spcPct val="50000"/>
                </a:spcBef>
              </a:pPr>
              <a:r>
                <a:rPr lang="zh-CN" altLang="en-US" sz="2000" b="1" dirty="0">
                  <a:solidFill>
                    <a:srgbClr val="080808"/>
                  </a:solidFill>
                  <a:latin typeface="黑体" panose="02010609060101010101" pitchFamily="49" charset="-122"/>
                  <a:ea typeface="黑体" panose="02010609060101010101" pitchFamily="49" charset="-122"/>
                  <a:cs typeface="Arial" panose="020B0604020202020204" pitchFamily="34" charset="0"/>
                </a:rPr>
                <a:t>确定性</a:t>
              </a:r>
              <a:endParaRPr lang="en-US" altLang="zh-CN" sz="2000" b="1" dirty="0">
                <a:solidFill>
                  <a:srgbClr val="080808"/>
                </a:solidFill>
                <a:latin typeface="黑体" panose="02010609060101010101" pitchFamily="49" charset="-122"/>
                <a:ea typeface="黑体" panose="02010609060101010101" pitchFamily="49" charset="-122"/>
                <a:cs typeface="Arial" panose="020B0604020202020204" pitchFamily="34" charset="0"/>
              </a:endParaRPr>
            </a:p>
          </p:txBody>
        </p:sp>
      </p:grpSp>
      <p:grpSp>
        <p:nvGrpSpPr>
          <p:cNvPr id="38" name="组合 37"/>
          <p:cNvGrpSpPr/>
          <p:nvPr/>
        </p:nvGrpSpPr>
        <p:grpSpPr>
          <a:xfrm>
            <a:off x="4477249" y="2261449"/>
            <a:ext cx="4892498" cy="1063046"/>
            <a:chOff x="1295400" y="3970338"/>
            <a:chExt cx="5767388" cy="1236662"/>
          </a:xfrm>
        </p:grpSpPr>
        <p:grpSp>
          <p:nvGrpSpPr>
            <p:cNvPr id="39" name="Group 3"/>
            <p:cNvGrpSpPr/>
            <p:nvPr/>
          </p:nvGrpSpPr>
          <p:grpSpPr bwMode="auto">
            <a:xfrm>
              <a:off x="2139950" y="4121150"/>
              <a:ext cx="4922838" cy="923925"/>
              <a:chOff x="1267" y="2532"/>
              <a:chExt cx="3101" cy="582"/>
            </a:xfrm>
          </p:grpSpPr>
          <p:sp>
            <p:nvSpPr>
              <p:cNvPr id="46" name="AutoShape 4"/>
              <p:cNvSpPr>
                <a:spLocks noChangeArrowheads="1"/>
              </p:cNvSpPr>
              <p:nvPr/>
            </p:nvSpPr>
            <p:spPr bwMode="gray">
              <a:xfrm>
                <a:off x="1267" y="2532"/>
                <a:ext cx="2921" cy="582"/>
              </a:xfrm>
              <a:prstGeom prst="roundRect">
                <a:avLst>
                  <a:gd name="adj" fmla="val 16667"/>
                </a:avLst>
              </a:prstGeom>
              <a:gradFill rotWithShape="1">
                <a:gsLst>
                  <a:gs pos="0">
                    <a:schemeClr val="hlink"/>
                  </a:gs>
                  <a:gs pos="100000">
                    <a:schemeClr val="hlink">
                      <a:gamma/>
                      <a:shade val="66275"/>
                      <a:invGamma/>
                    </a:schemeClr>
                  </a:gs>
                </a:gsLst>
                <a:lin ang="0" scaled="1"/>
              </a:gradFill>
              <a:ln w="9525">
                <a:noFill/>
                <a:round/>
              </a:ln>
              <a:effectLst/>
              <a:scene3d>
                <a:camera prst="legacyPerspectiveBottom"/>
                <a:lightRig rig="legacyNormal3" dir="r"/>
              </a:scene3d>
              <a:sp3d extrusionH="430200" prstMaterial="legacyMatte">
                <a:bevelT w="13500" h="13500" prst="angle"/>
                <a:bevelB w="13500" h="13500" prst="angle"/>
                <a:extrusionClr>
                  <a:schemeClr val="hlink"/>
                </a:extrusionClr>
              </a:sp3d>
            </p:spPr>
            <p:txBody>
              <a:bodyPr wrap="none" anchor="ctr">
                <a:flatTx/>
              </a:bodyPr>
              <a:lstStyle/>
              <a:p>
                <a:endParaRPr lang="zh-CN" altLang="en-US" sz="2000">
                  <a:latin typeface="黑体" panose="02010609060101010101" pitchFamily="49" charset="-122"/>
                  <a:ea typeface="黑体" panose="02010609060101010101" pitchFamily="49" charset="-122"/>
                </a:endParaRPr>
              </a:p>
            </p:txBody>
          </p:sp>
          <p:sp>
            <p:nvSpPr>
              <p:cNvPr id="47" name="Line 5"/>
              <p:cNvSpPr>
                <a:spLocks noChangeShapeType="1"/>
              </p:cNvSpPr>
              <p:nvPr/>
            </p:nvSpPr>
            <p:spPr bwMode="gray">
              <a:xfrm>
                <a:off x="1412" y="3111"/>
                <a:ext cx="2950" cy="0"/>
              </a:xfrm>
              <a:prstGeom prst="line">
                <a:avLst/>
              </a:prstGeom>
              <a:noFill/>
              <a:ln w="3175">
                <a:solidFill>
                  <a:srgbClr val="FFFFFF">
                    <a:alpha val="14999"/>
                  </a:srgbClr>
                </a:solidFill>
                <a:round/>
              </a:ln>
              <a:effectLst/>
            </p:spPr>
            <p:txBody>
              <a:bodyPr/>
              <a:lstStyle/>
              <a:p>
                <a:endParaRPr lang="zh-CN" altLang="en-US" sz="2000">
                  <a:latin typeface="黑体" panose="02010609060101010101" pitchFamily="49" charset="-122"/>
                  <a:ea typeface="黑体" panose="02010609060101010101" pitchFamily="49" charset="-122"/>
                </a:endParaRPr>
              </a:p>
            </p:txBody>
          </p:sp>
          <p:sp>
            <p:nvSpPr>
              <p:cNvPr id="48" name="Line 6"/>
              <p:cNvSpPr>
                <a:spLocks noChangeShapeType="1"/>
              </p:cNvSpPr>
              <p:nvPr/>
            </p:nvSpPr>
            <p:spPr bwMode="gray">
              <a:xfrm>
                <a:off x="1418" y="2532"/>
                <a:ext cx="2950" cy="0"/>
              </a:xfrm>
              <a:prstGeom prst="line">
                <a:avLst/>
              </a:prstGeom>
              <a:noFill/>
              <a:ln w="3175">
                <a:solidFill>
                  <a:srgbClr val="FFFFFF">
                    <a:alpha val="25000"/>
                  </a:srgbClr>
                </a:solidFill>
                <a:round/>
              </a:ln>
              <a:effectLst/>
            </p:spPr>
            <p:txBody>
              <a:bodyPr/>
              <a:lstStyle/>
              <a:p>
                <a:endParaRPr lang="zh-CN" altLang="en-US" sz="2000">
                  <a:latin typeface="黑体" panose="02010609060101010101" pitchFamily="49" charset="-122"/>
                  <a:ea typeface="黑体" panose="02010609060101010101" pitchFamily="49" charset="-122"/>
                </a:endParaRPr>
              </a:p>
            </p:txBody>
          </p:sp>
        </p:grpSp>
        <p:sp>
          <p:nvSpPr>
            <p:cNvPr id="40" name="Text Box 18"/>
            <p:cNvSpPr txBox="1">
              <a:spLocks noChangeArrowheads="1"/>
            </p:cNvSpPr>
            <p:nvPr/>
          </p:nvSpPr>
          <p:spPr bwMode="gray">
            <a:xfrm>
              <a:off x="2535360" y="4174864"/>
              <a:ext cx="3988166" cy="823498"/>
            </a:xfrm>
            <a:prstGeom prst="rect">
              <a:avLst/>
            </a:prstGeom>
            <a:noFill/>
            <a:ln w="9525" algn="ctr">
              <a:noFill/>
              <a:miter lim="800000"/>
            </a:ln>
          </p:spPr>
          <p:txBody>
            <a:bodyPr wrap="square">
              <a:spAutoFit/>
            </a:bodyPr>
            <a:lstStyle/>
            <a:p>
              <a:pPr>
                <a:spcBef>
                  <a:spcPct val="85000"/>
                </a:spcBef>
                <a:buClr>
                  <a:schemeClr val="accent1"/>
                </a:buClr>
                <a:buSzPct val="80000"/>
              </a:pPr>
              <a:r>
                <a:rPr lang="zh-CN" altLang="en-US" sz="2000" b="1" dirty="0">
                  <a:solidFill>
                    <a:schemeClr val="bg1"/>
                  </a:solidFill>
                  <a:latin typeface="黑体" panose="02010609060101010101" pitchFamily="49" charset="-122"/>
                  <a:ea typeface="黑体" panose="02010609060101010101" pitchFamily="49" charset="-122"/>
                </a:rPr>
                <a:t>有</a:t>
              </a:r>
              <a:r>
                <a:rPr lang="en-US" altLang="zh-CN" sz="2000" b="1" dirty="0">
                  <a:solidFill>
                    <a:schemeClr val="bg1"/>
                  </a:solidFill>
                  <a:latin typeface="黑体" panose="02010609060101010101" pitchFamily="49" charset="-122"/>
                  <a:ea typeface="黑体" panose="02010609060101010101" pitchFamily="49" charset="-122"/>
                </a:rPr>
                <a:t>0</a:t>
              </a:r>
              <a:r>
                <a:rPr lang="zh-CN" altLang="en-US" sz="2000" b="1" dirty="0">
                  <a:solidFill>
                    <a:schemeClr val="bg1"/>
                  </a:solidFill>
                  <a:latin typeface="黑体" panose="02010609060101010101" pitchFamily="49" charset="-122"/>
                  <a:ea typeface="黑体" panose="02010609060101010101" pitchFamily="49" charset="-122"/>
                </a:rPr>
                <a:t>个或多个输入，</a:t>
              </a:r>
              <a:r>
                <a:rPr lang="en-US" altLang="zh-CN" sz="2000" b="1" dirty="0">
                  <a:solidFill>
                    <a:schemeClr val="bg1"/>
                  </a:solidFill>
                  <a:latin typeface="黑体" panose="02010609060101010101" pitchFamily="49" charset="-122"/>
                  <a:ea typeface="黑体" panose="02010609060101010101" pitchFamily="49" charset="-122"/>
                </a:rPr>
                <a:t>0</a:t>
              </a:r>
              <a:r>
                <a:rPr lang="zh-CN" altLang="en-US" sz="2000" b="1" dirty="0">
                  <a:solidFill>
                    <a:schemeClr val="bg1"/>
                  </a:solidFill>
                  <a:latin typeface="黑体" panose="02010609060101010101" pitchFamily="49" charset="-122"/>
                  <a:ea typeface="黑体" panose="02010609060101010101" pitchFamily="49" charset="-122"/>
                </a:rPr>
                <a:t>输入是指算法本身设定了初始条件</a:t>
              </a:r>
              <a:endParaRPr lang="zh-CN" altLang="en-US" sz="2000" b="1" dirty="0">
                <a:latin typeface="黑体" panose="02010609060101010101" pitchFamily="49" charset="-122"/>
                <a:ea typeface="黑体" panose="02010609060101010101" pitchFamily="49" charset="-122"/>
              </a:endParaRPr>
            </a:p>
          </p:txBody>
        </p:sp>
        <p:grpSp>
          <p:nvGrpSpPr>
            <p:cNvPr id="41" name="Group 19"/>
            <p:cNvGrpSpPr/>
            <p:nvPr/>
          </p:nvGrpSpPr>
          <p:grpSpPr bwMode="auto">
            <a:xfrm>
              <a:off x="1295400" y="3970338"/>
              <a:ext cx="1238250" cy="1236662"/>
              <a:chOff x="802" y="845"/>
              <a:chExt cx="827" cy="826"/>
            </a:xfrm>
          </p:grpSpPr>
          <p:sp>
            <p:nvSpPr>
              <p:cNvPr id="43" name="Oval 20"/>
              <p:cNvSpPr>
                <a:spLocks noChangeArrowheads="1"/>
              </p:cNvSpPr>
              <p:nvPr/>
            </p:nvSpPr>
            <p:spPr bwMode="gray">
              <a:xfrm>
                <a:off x="802" y="845"/>
                <a:ext cx="827" cy="826"/>
              </a:xfrm>
              <a:prstGeom prst="ellipse">
                <a:avLst/>
              </a:prstGeom>
              <a:solidFill>
                <a:srgbClr val="F8F8F8"/>
              </a:solidFill>
              <a:ln w="38100">
                <a:solidFill>
                  <a:schemeClr val="hlink"/>
                </a:solidFill>
                <a:round/>
              </a:ln>
            </p:spPr>
            <p:txBody>
              <a:bodyPr wrap="none" anchor="ctr"/>
              <a:lstStyle/>
              <a:p>
                <a:endParaRPr lang="zh-CN" altLang="zh-CN" sz="2000">
                  <a:latin typeface="黑体" panose="02010609060101010101" pitchFamily="49" charset="-122"/>
                  <a:ea typeface="黑体" panose="02010609060101010101" pitchFamily="49" charset="-122"/>
                  <a:cs typeface="Arial" panose="020B0604020202020204" pitchFamily="34" charset="0"/>
                </a:endParaRPr>
              </a:p>
            </p:txBody>
          </p:sp>
          <p:sp>
            <p:nvSpPr>
              <p:cNvPr id="44"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p>
                <a:endParaRPr lang="zh-CN" altLang="zh-CN" sz="2000">
                  <a:latin typeface="黑体" panose="02010609060101010101" pitchFamily="49" charset="-122"/>
                  <a:ea typeface="黑体" panose="02010609060101010101" pitchFamily="49" charset="-122"/>
                  <a:cs typeface="Arial" panose="020B0604020202020204" pitchFamily="34" charset="0"/>
                </a:endParaRPr>
              </a:p>
            </p:txBody>
          </p:sp>
          <p:sp>
            <p:nvSpPr>
              <p:cNvPr id="45" name="Oval 22"/>
              <p:cNvSpPr>
                <a:spLocks noChangeArrowheads="1"/>
              </p:cNvSpPr>
              <p:nvPr/>
            </p:nvSpPr>
            <p:spPr bwMode="gray">
              <a:xfrm>
                <a:off x="870" y="915"/>
                <a:ext cx="690" cy="690"/>
              </a:xfrm>
              <a:prstGeom prst="ellipse">
                <a:avLst/>
              </a:prstGeom>
              <a:noFill/>
              <a:ln w="38100">
                <a:solidFill>
                  <a:schemeClr val="hlink">
                    <a:alpha val="30196"/>
                  </a:schemeClr>
                </a:solidFill>
                <a:round/>
              </a:ln>
            </p:spPr>
            <p:txBody>
              <a:bodyPr wrap="none" anchor="ctr"/>
              <a:lstStyle/>
              <a:p>
                <a:endParaRPr lang="zh-CN" altLang="zh-CN" sz="2000">
                  <a:latin typeface="黑体" panose="02010609060101010101" pitchFamily="49" charset="-122"/>
                  <a:ea typeface="黑体" panose="02010609060101010101" pitchFamily="49" charset="-122"/>
                  <a:cs typeface="Arial" panose="020B0604020202020204" pitchFamily="34" charset="0"/>
                </a:endParaRPr>
              </a:p>
            </p:txBody>
          </p:sp>
        </p:grpSp>
        <p:sp>
          <p:nvSpPr>
            <p:cNvPr id="42" name="Text Box 23"/>
            <p:cNvSpPr txBox="1">
              <a:spLocks noChangeArrowheads="1"/>
            </p:cNvSpPr>
            <p:nvPr/>
          </p:nvSpPr>
          <p:spPr bwMode="gray">
            <a:xfrm>
              <a:off x="1333419" y="4212082"/>
              <a:ext cx="1160714" cy="465456"/>
            </a:xfrm>
            <a:prstGeom prst="rect">
              <a:avLst/>
            </a:prstGeom>
            <a:noFill/>
            <a:ln w="9525" algn="ctr">
              <a:noFill/>
              <a:miter lim="800000"/>
            </a:ln>
            <a:effectLst/>
          </p:spPr>
          <p:txBody>
            <a:bodyPr wrap="square">
              <a:spAutoFit/>
            </a:bodyPr>
            <a:lstStyle/>
            <a:p>
              <a:pPr algn="ctr">
                <a:spcBef>
                  <a:spcPct val="50000"/>
                </a:spcBef>
              </a:pPr>
              <a:r>
                <a:rPr lang="zh-CN" altLang="en-US" sz="2000" b="1" dirty="0">
                  <a:solidFill>
                    <a:srgbClr val="080808"/>
                  </a:solidFill>
                  <a:latin typeface="黑体" panose="02010609060101010101" pitchFamily="49" charset="-122"/>
                  <a:ea typeface="黑体" panose="02010609060101010101" pitchFamily="49" charset="-122"/>
                  <a:cs typeface="Arial" panose="020B0604020202020204" pitchFamily="34" charset="0"/>
                </a:rPr>
                <a:t>有输入</a:t>
              </a:r>
              <a:endParaRPr lang="en-US" altLang="zh-CN" sz="2000" b="1" dirty="0">
                <a:solidFill>
                  <a:srgbClr val="080808"/>
                </a:solidFill>
                <a:latin typeface="黑体" panose="02010609060101010101" pitchFamily="49" charset="-122"/>
                <a:ea typeface="黑体" panose="02010609060101010101" pitchFamily="49" charset="-122"/>
                <a:cs typeface="Arial" panose="020B0604020202020204" pitchFamily="34" charset="0"/>
              </a:endParaRPr>
            </a:p>
          </p:txBody>
        </p:sp>
      </p:grpSp>
      <p:grpSp>
        <p:nvGrpSpPr>
          <p:cNvPr id="49" name="组合 48"/>
          <p:cNvGrpSpPr/>
          <p:nvPr/>
        </p:nvGrpSpPr>
        <p:grpSpPr>
          <a:xfrm>
            <a:off x="4469170" y="3570557"/>
            <a:ext cx="4892498" cy="1063046"/>
            <a:chOff x="1295400" y="3970338"/>
            <a:chExt cx="5767388" cy="1236662"/>
          </a:xfrm>
        </p:grpSpPr>
        <p:grpSp>
          <p:nvGrpSpPr>
            <p:cNvPr id="50" name="Group 3"/>
            <p:cNvGrpSpPr/>
            <p:nvPr/>
          </p:nvGrpSpPr>
          <p:grpSpPr bwMode="auto">
            <a:xfrm>
              <a:off x="2139950" y="4121150"/>
              <a:ext cx="4922838" cy="923925"/>
              <a:chOff x="1267" y="2532"/>
              <a:chExt cx="3101" cy="582"/>
            </a:xfrm>
          </p:grpSpPr>
          <p:sp>
            <p:nvSpPr>
              <p:cNvPr id="57" name="AutoShape 4"/>
              <p:cNvSpPr>
                <a:spLocks noChangeArrowheads="1"/>
              </p:cNvSpPr>
              <p:nvPr/>
            </p:nvSpPr>
            <p:spPr bwMode="gray">
              <a:xfrm>
                <a:off x="1267" y="2532"/>
                <a:ext cx="2927" cy="582"/>
              </a:xfrm>
              <a:prstGeom prst="roundRect">
                <a:avLst>
                  <a:gd name="adj" fmla="val 16667"/>
                </a:avLst>
              </a:prstGeom>
              <a:gradFill rotWithShape="1">
                <a:gsLst>
                  <a:gs pos="0">
                    <a:schemeClr val="hlink"/>
                  </a:gs>
                  <a:gs pos="100000">
                    <a:schemeClr val="hlink">
                      <a:gamma/>
                      <a:shade val="66275"/>
                      <a:invGamma/>
                    </a:schemeClr>
                  </a:gs>
                </a:gsLst>
                <a:lin ang="0" scaled="1"/>
              </a:gradFill>
              <a:ln w="9525">
                <a:noFill/>
                <a:round/>
              </a:ln>
              <a:effectLst/>
              <a:scene3d>
                <a:camera prst="legacyPerspectiveBottom"/>
                <a:lightRig rig="legacyNormal3" dir="r"/>
              </a:scene3d>
              <a:sp3d extrusionH="430200" prstMaterial="legacyMatte">
                <a:bevelT w="13500" h="13500" prst="angle"/>
                <a:bevelB w="13500" h="13500" prst="angle"/>
                <a:extrusionClr>
                  <a:schemeClr val="hlink"/>
                </a:extrusionClr>
              </a:sp3d>
            </p:spPr>
            <p:txBody>
              <a:bodyPr wrap="none" anchor="ctr">
                <a:flatTx/>
              </a:bodyPr>
              <a:lstStyle/>
              <a:p>
                <a:endParaRPr lang="zh-CN" altLang="en-US" sz="2000">
                  <a:latin typeface="黑体" panose="02010609060101010101" pitchFamily="49" charset="-122"/>
                  <a:ea typeface="黑体" panose="02010609060101010101" pitchFamily="49" charset="-122"/>
                </a:endParaRPr>
              </a:p>
            </p:txBody>
          </p:sp>
          <p:sp>
            <p:nvSpPr>
              <p:cNvPr id="58" name="Line 5"/>
              <p:cNvSpPr>
                <a:spLocks noChangeShapeType="1"/>
              </p:cNvSpPr>
              <p:nvPr/>
            </p:nvSpPr>
            <p:spPr bwMode="gray">
              <a:xfrm>
                <a:off x="1412" y="3111"/>
                <a:ext cx="2950" cy="0"/>
              </a:xfrm>
              <a:prstGeom prst="line">
                <a:avLst/>
              </a:prstGeom>
              <a:noFill/>
              <a:ln w="3175">
                <a:solidFill>
                  <a:srgbClr val="FFFFFF">
                    <a:alpha val="14999"/>
                  </a:srgbClr>
                </a:solidFill>
                <a:round/>
              </a:ln>
              <a:effectLst/>
            </p:spPr>
            <p:txBody>
              <a:bodyPr/>
              <a:lstStyle/>
              <a:p>
                <a:endParaRPr lang="zh-CN" altLang="en-US" sz="2000">
                  <a:latin typeface="黑体" panose="02010609060101010101" pitchFamily="49" charset="-122"/>
                  <a:ea typeface="黑体" panose="02010609060101010101" pitchFamily="49" charset="-122"/>
                </a:endParaRPr>
              </a:p>
            </p:txBody>
          </p:sp>
          <p:sp>
            <p:nvSpPr>
              <p:cNvPr id="59" name="Line 6"/>
              <p:cNvSpPr>
                <a:spLocks noChangeShapeType="1"/>
              </p:cNvSpPr>
              <p:nvPr/>
            </p:nvSpPr>
            <p:spPr bwMode="gray">
              <a:xfrm>
                <a:off x="1418" y="2532"/>
                <a:ext cx="2950" cy="0"/>
              </a:xfrm>
              <a:prstGeom prst="line">
                <a:avLst/>
              </a:prstGeom>
              <a:noFill/>
              <a:ln w="3175">
                <a:solidFill>
                  <a:srgbClr val="FFFFFF">
                    <a:alpha val="25000"/>
                  </a:srgbClr>
                </a:solidFill>
                <a:round/>
              </a:ln>
              <a:effectLst/>
            </p:spPr>
            <p:txBody>
              <a:bodyPr/>
              <a:lstStyle/>
              <a:p>
                <a:endParaRPr lang="zh-CN" altLang="en-US" sz="2000">
                  <a:latin typeface="黑体" panose="02010609060101010101" pitchFamily="49" charset="-122"/>
                  <a:ea typeface="黑体" panose="02010609060101010101" pitchFamily="49" charset="-122"/>
                </a:endParaRPr>
              </a:p>
            </p:txBody>
          </p:sp>
        </p:grpSp>
        <p:sp>
          <p:nvSpPr>
            <p:cNvPr id="51" name="Text Box 18"/>
            <p:cNvSpPr txBox="1">
              <a:spLocks noChangeArrowheads="1"/>
            </p:cNvSpPr>
            <p:nvPr/>
          </p:nvSpPr>
          <p:spPr bwMode="gray">
            <a:xfrm>
              <a:off x="2535359" y="4174864"/>
              <a:ext cx="3869547" cy="823497"/>
            </a:xfrm>
            <a:prstGeom prst="rect">
              <a:avLst/>
            </a:prstGeom>
            <a:noFill/>
            <a:ln w="9525" algn="ctr">
              <a:noFill/>
              <a:miter lim="800000"/>
            </a:ln>
          </p:spPr>
          <p:txBody>
            <a:bodyPr wrap="square">
              <a:spAutoFit/>
            </a:bodyPr>
            <a:lstStyle/>
            <a:p>
              <a:pPr>
                <a:spcBef>
                  <a:spcPct val="85000"/>
                </a:spcBef>
                <a:buClr>
                  <a:schemeClr val="accent1"/>
                </a:buClr>
                <a:buSzPct val="80000"/>
              </a:pPr>
              <a:r>
                <a:rPr lang="zh-CN" altLang="en-US" sz="2000" b="1" dirty="0">
                  <a:solidFill>
                    <a:schemeClr val="bg1"/>
                  </a:solidFill>
                  <a:latin typeface="黑体" panose="02010609060101010101" pitchFamily="49" charset="-122"/>
                  <a:ea typeface="黑体" panose="02010609060101010101" pitchFamily="49" charset="-122"/>
                </a:rPr>
                <a:t>有一个或多个输出，没有输出的算法毫无意义</a:t>
              </a:r>
              <a:endParaRPr lang="zh-CN" altLang="en-US" sz="2000" b="1" dirty="0">
                <a:solidFill>
                  <a:schemeClr val="bg1"/>
                </a:solidFill>
                <a:latin typeface="黑体" panose="02010609060101010101" pitchFamily="49" charset="-122"/>
                <a:ea typeface="黑体" panose="02010609060101010101" pitchFamily="49" charset="-122"/>
              </a:endParaRPr>
            </a:p>
          </p:txBody>
        </p:sp>
        <p:grpSp>
          <p:nvGrpSpPr>
            <p:cNvPr id="52" name="Group 19"/>
            <p:cNvGrpSpPr/>
            <p:nvPr/>
          </p:nvGrpSpPr>
          <p:grpSpPr bwMode="auto">
            <a:xfrm>
              <a:off x="1295400" y="3970338"/>
              <a:ext cx="1238250" cy="1236662"/>
              <a:chOff x="802" y="845"/>
              <a:chExt cx="827" cy="826"/>
            </a:xfrm>
          </p:grpSpPr>
          <p:sp>
            <p:nvSpPr>
              <p:cNvPr id="54" name="Oval 20"/>
              <p:cNvSpPr>
                <a:spLocks noChangeArrowheads="1"/>
              </p:cNvSpPr>
              <p:nvPr/>
            </p:nvSpPr>
            <p:spPr bwMode="gray">
              <a:xfrm>
                <a:off x="802" y="845"/>
                <a:ext cx="827" cy="826"/>
              </a:xfrm>
              <a:prstGeom prst="ellipse">
                <a:avLst/>
              </a:prstGeom>
              <a:solidFill>
                <a:srgbClr val="F8F8F8"/>
              </a:solidFill>
              <a:ln w="38100">
                <a:solidFill>
                  <a:schemeClr val="hlink"/>
                </a:solidFill>
                <a:round/>
              </a:ln>
            </p:spPr>
            <p:txBody>
              <a:bodyPr wrap="none" anchor="ctr"/>
              <a:lstStyle/>
              <a:p>
                <a:endParaRPr lang="zh-CN" altLang="zh-CN" sz="2000">
                  <a:latin typeface="黑体" panose="02010609060101010101" pitchFamily="49" charset="-122"/>
                  <a:ea typeface="黑体" panose="02010609060101010101" pitchFamily="49" charset="-122"/>
                  <a:cs typeface="Arial" panose="020B0604020202020204" pitchFamily="34" charset="0"/>
                </a:endParaRPr>
              </a:p>
            </p:txBody>
          </p:sp>
          <p:sp>
            <p:nvSpPr>
              <p:cNvPr id="55"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p>
                <a:endParaRPr lang="zh-CN" altLang="zh-CN" sz="2000">
                  <a:latin typeface="黑体" panose="02010609060101010101" pitchFamily="49" charset="-122"/>
                  <a:ea typeface="黑体" panose="02010609060101010101" pitchFamily="49" charset="-122"/>
                  <a:cs typeface="Arial" panose="020B0604020202020204" pitchFamily="34" charset="0"/>
                </a:endParaRPr>
              </a:p>
            </p:txBody>
          </p:sp>
          <p:sp>
            <p:nvSpPr>
              <p:cNvPr id="56" name="Oval 22"/>
              <p:cNvSpPr>
                <a:spLocks noChangeArrowheads="1"/>
              </p:cNvSpPr>
              <p:nvPr/>
            </p:nvSpPr>
            <p:spPr bwMode="gray">
              <a:xfrm>
                <a:off x="870" y="915"/>
                <a:ext cx="690" cy="690"/>
              </a:xfrm>
              <a:prstGeom prst="ellipse">
                <a:avLst/>
              </a:prstGeom>
              <a:noFill/>
              <a:ln w="38100">
                <a:solidFill>
                  <a:schemeClr val="hlink">
                    <a:alpha val="30196"/>
                  </a:schemeClr>
                </a:solidFill>
                <a:round/>
              </a:ln>
            </p:spPr>
            <p:txBody>
              <a:bodyPr wrap="none" anchor="ctr"/>
              <a:lstStyle/>
              <a:p>
                <a:endParaRPr lang="zh-CN" altLang="zh-CN" sz="2000">
                  <a:latin typeface="黑体" panose="02010609060101010101" pitchFamily="49" charset="-122"/>
                  <a:ea typeface="黑体" panose="02010609060101010101" pitchFamily="49" charset="-122"/>
                  <a:cs typeface="Arial" panose="020B0604020202020204" pitchFamily="34" charset="0"/>
                </a:endParaRPr>
              </a:p>
            </p:txBody>
          </p:sp>
        </p:grpSp>
        <p:sp>
          <p:nvSpPr>
            <p:cNvPr id="53" name="Text Box 23"/>
            <p:cNvSpPr txBox="1">
              <a:spLocks noChangeArrowheads="1"/>
            </p:cNvSpPr>
            <p:nvPr/>
          </p:nvSpPr>
          <p:spPr bwMode="gray">
            <a:xfrm>
              <a:off x="1311006" y="4206191"/>
              <a:ext cx="1160714" cy="465456"/>
            </a:xfrm>
            <a:prstGeom prst="rect">
              <a:avLst/>
            </a:prstGeom>
            <a:noFill/>
            <a:ln w="9525" algn="ctr">
              <a:noFill/>
              <a:miter lim="800000"/>
            </a:ln>
            <a:effectLst/>
          </p:spPr>
          <p:txBody>
            <a:bodyPr wrap="square">
              <a:spAutoFit/>
            </a:bodyPr>
            <a:lstStyle/>
            <a:p>
              <a:pPr algn="ctr">
                <a:spcBef>
                  <a:spcPct val="50000"/>
                </a:spcBef>
              </a:pPr>
              <a:r>
                <a:rPr lang="zh-CN" altLang="en-US" sz="2000" b="1" dirty="0">
                  <a:solidFill>
                    <a:srgbClr val="080808"/>
                  </a:solidFill>
                  <a:latin typeface="黑体" panose="02010609060101010101" pitchFamily="49" charset="-122"/>
                  <a:ea typeface="黑体" panose="02010609060101010101" pitchFamily="49" charset="-122"/>
                  <a:cs typeface="Arial" panose="020B0604020202020204" pitchFamily="34" charset="0"/>
                </a:rPr>
                <a:t>有输出</a:t>
              </a:r>
              <a:endParaRPr lang="en-US" altLang="zh-CN" sz="2000" b="1" dirty="0">
                <a:solidFill>
                  <a:srgbClr val="080808"/>
                </a:solidFill>
                <a:latin typeface="黑体" panose="02010609060101010101" pitchFamily="49" charset="-122"/>
                <a:ea typeface="黑体" panose="02010609060101010101" pitchFamily="49" charset="-122"/>
                <a:cs typeface="Arial" panose="020B0604020202020204" pitchFamily="34" charset="0"/>
              </a:endParaRPr>
            </a:p>
          </p:txBody>
        </p:sp>
      </p:grpSp>
      <p:grpSp>
        <p:nvGrpSpPr>
          <p:cNvPr id="60" name="组合 59"/>
          <p:cNvGrpSpPr/>
          <p:nvPr/>
        </p:nvGrpSpPr>
        <p:grpSpPr>
          <a:xfrm>
            <a:off x="4461090" y="4745552"/>
            <a:ext cx="4892498" cy="1063046"/>
            <a:chOff x="1295400" y="3970338"/>
            <a:chExt cx="5767388" cy="1236662"/>
          </a:xfrm>
        </p:grpSpPr>
        <p:grpSp>
          <p:nvGrpSpPr>
            <p:cNvPr id="61" name="Group 3"/>
            <p:cNvGrpSpPr/>
            <p:nvPr/>
          </p:nvGrpSpPr>
          <p:grpSpPr bwMode="auto">
            <a:xfrm>
              <a:off x="2139950" y="4121152"/>
              <a:ext cx="4922838" cy="935038"/>
              <a:chOff x="1267" y="2532"/>
              <a:chExt cx="3101" cy="589"/>
            </a:xfrm>
          </p:grpSpPr>
          <p:sp>
            <p:nvSpPr>
              <p:cNvPr id="68" name="AutoShape 4"/>
              <p:cNvSpPr>
                <a:spLocks noChangeArrowheads="1"/>
              </p:cNvSpPr>
              <p:nvPr/>
            </p:nvSpPr>
            <p:spPr bwMode="gray">
              <a:xfrm>
                <a:off x="1267" y="2532"/>
                <a:ext cx="2921" cy="589"/>
              </a:xfrm>
              <a:prstGeom prst="roundRect">
                <a:avLst>
                  <a:gd name="adj" fmla="val 16667"/>
                </a:avLst>
              </a:prstGeom>
              <a:gradFill rotWithShape="1">
                <a:gsLst>
                  <a:gs pos="0">
                    <a:schemeClr val="hlink"/>
                  </a:gs>
                  <a:gs pos="100000">
                    <a:schemeClr val="hlink">
                      <a:gamma/>
                      <a:shade val="66275"/>
                      <a:invGamma/>
                    </a:schemeClr>
                  </a:gs>
                </a:gsLst>
                <a:lin ang="0" scaled="1"/>
              </a:gradFill>
              <a:ln w="9525">
                <a:noFill/>
                <a:round/>
              </a:ln>
              <a:effectLst/>
              <a:scene3d>
                <a:camera prst="legacyPerspectiveBottom"/>
                <a:lightRig rig="legacyNormal3" dir="r"/>
              </a:scene3d>
              <a:sp3d extrusionH="430200" prstMaterial="legacyMatte">
                <a:bevelT w="13500" h="13500" prst="angle"/>
                <a:bevelB w="13500" h="13500" prst="angle"/>
                <a:extrusionClr>
                  <a:schemeClr val="hlink"/>
                </a:extrusionClr>
              </a:sp3d>
            </p:spPr>
            <p:txBody>
              <a:bodyPr wrap="none" anchor="ctr">
                <a:flatTx/>
              </a:bodyPr>
              <a:lstStyle/>
              <a:p>
                <a:endParaRPr lang="zh-CN" altLang="en-US" sz="2000">
                  <a:latin typeface="黑体" panose="02010609060101010101" pitchFamily="49" charset="-122"/>
                  <a:ea typeface="黑体" panose="02010609060101010101" pitchFamily="49" charset="-122"/>
                </a:endParaRPr>
              </a:p>
            </p:txBody>
          </p:sp>
          <p:sp>
            <p:nvSpPr>
              <p:cNvPr id="69" name="Line 5"/>
              <p:cNvSpPr>
                <a:spLocks noChangeShapeType="1"/>
              </p:cNvSpPr>
              <p:nvPr/>
            </p:nvSpPr>
            <p:spPr bwMode="gray">
              <a:xfrm>
                <a:off x="1412" y="3111"/>
                <a:ext cx="2950" cy="0"/>
              </a:xfrm>
              <a:prstGeom prst="line">
                <a:avLst/>
              </a:prstGeom>
              <a:noFill/>
              <a:ln w="3175">
                <a:solidFill>
                  <a:srgbClr val="FFFFFF">
                    <a:alpha val="14999"/>
                  </a:srgbClr>
                </a:solidFill>
                <a:round/>
              </a:ln>
              <a:effectLst/>
            </p:spPr>
            <p:txBody>
              <a:bodyPr/>
              <a:lstStyle/>
              <a:p>
                <a:endParaRPr lang="zh-CN" altLang="en-US" sz="2000">
                  <a:latin typeface="黑体" panose="02010609060101010101" pitchFamily="49" charset="-122"/>
                  <a:ea typeface="黑体" panose="02010609060101010101" pitchFamily="49" charset="-122"/>
                </a:endParaRPr>
              </a:p>
            </p:txBody>
          </p:sp>
          <p:sp>
            <p:nvSpPr>
              <p:cNvPr id="70" name="Line 6"/>
              <p:cNvSpPr>
                <a:spLocks noChangeShapeType="1"/>
              </p:cNvSpPr>
              <p:nvPr/>
            </p:nvSpPr>
            <p:spPr bwMode="gray">
              <a:xfrm>
                <a:off x="1418" y="2532"/>
                <a:ext cx="2950" cy="0"/>
              </a:xfrm>
              <a:prstGeom prst="line">
                <a:avLst/>
              </a:prstGeom>
              <a:noFill/>
              <a:ln w="3175">
                <a:solidFill>
                  <a:srgbClr val="FFFFFF">
                    <a:alpha val="25000"/>
                  </a:srgbClr>
                </a:solidFill>
                <a:round/>
              </a:ln>
              <a:effectLst/>
            </p:spPr>
            <p:txBody>
              <a:bodyPr/>
              <a:lstStyle/>
              <a:p>
                <a:endParaRPr lang="zh-CN" altLang="en-US" sz="2000">
                  <a:latin typeface="黑体" panose="02010609060101010101" pitchFamily="49" charset="-122"/>
                  <a:ea typeface="黑体" panose="02010609060101010101" pitchFamily="49" charset="-122"/>
                </a:endParaRPr>
              </a:p>
            </p:txBody>
          </p:sp>
        </p:grpSp>
        <p:sp>
          <p:nvSpPr>
            <p:cNvPr id="62" name="Text Box 18"/>
            <p:cNvSpPr txBox="1">
              <a:spLocks noChangeArrowheads="1"/>
            </p:cNvSpPr>
            <p:nvPr/>
          </p:nvSpPr>
          <p:spPr bwMode="gray">
            <a:xfrm>
              <a:off x="2532152" y="4206533"/>
              <a:ext cx="4005679" cy="823497"/>
            </a:xfrm>
            <a:prstGeom prst="rect">
              <a:avLst/>
            </a:prstGeom>
            <a:noFill/>
            <a:ln w="9525" algn="ctr">
              <a:noFill/>
              <a:miter lim="800000"/>
            </a:ln>
          </p:spPr>
          <p:txBody>
            <a:bodyPr wrap="square">
              <a:spAutoFit/>
            </a:bodyPr>
            <a:lstStyle/>
            <a:p>
              <a:pPr>
                <a:spcBef>
                  <a:spcPct val="85000"/>
                </a:spcBef>
                <a:buClr>
                  <a:schemeClr val="accent1"/>
                </a:buClr>
                <a:buSzPct val="80000"/>
              </a:pPr>
              <a:r>
                <a:rPr lang="zh-CN" altLang="en-US" sz="2000" b="1" dirty="0">
                  <a:solidFill>
                    <a:schemeClr val="bg1"/>
                  </a:solidFill>
                  <a:latin typeface="黑体" panose="02010609060101010101" pitchFamily="49" charset="-122"/>
                  <a:ea typeface="黑体" panose="02010609060101010101" pitchFamily="49" charset="-122"/>
                </a:rPr>
                <a:t>能够在有限时间、有限空间内完成</a:t>
              </a:r>
              <a:endParaRPr lang="zh-CN" altLang="en-US" sz="2000" b="1" dirty="0">
                <a:solidFill>
                  <a:schemeClr val="bg1"/>
                </a:solidFill>
                <a:latin typeface="黑体" panose="02010609060101010101" pitchFamily="49" charset="-122"/>
                <a:ea typeface="黑体" panose="02010609060101010101" pitchFamily="49" charset="-122"/>
              </a:endParaRPr>
            </a:p>
          </p:txBody>
        </p:sp>
        <p:grpSp>
          <p:nvGrpSpPr>
            <p:cNvPr id="63" name="Group 19"/>
            <p:cNvGrpSpPr/>
            <p:nvPr/>
          </p:nvGrpSpPr>
          <p:grpSpPr bwMode="auto">
            <a:xfrm>
              <a:off x="1295400" y="3970338"/>
              <a:ext cx="1238250" cy="1236662"/>
              <a:chOff x="802" y="845"/>
              <a:chExt cx="827" cy="826"/>
            </a:xfrm>
          </p:grpSpPr>
          <p:sp>
            <p:nvSpPr>
              <p:cNvPr id="65" name="Oval 20"/>
              <p:cNvSpPr>
                <a:spLocks noChangeArrowheads="1"/>
              </p:cNvSpPr>
              <p:nvPr/>
            </p:nvSpPr>
            <p:spPr bwMode="gray">
              <a:xfrm>
                <a:off x="802" y="845"/>
                <a:ext cx="827" cy="826"/>
              </a:xfrm>
              <a:prstGeom prst="ellipse">
                <a:avLst/>
              </a:prstGeom>
              <a:solidFill>
                <a:srgbClr val="F8F8F8"/>
              </a:solidFill>
              <a:ln w="38100">
                <a:solidFill>
                  <a:schemeClr val="hlink"/>
                </a:solidFill>
                <a:round/>
              </a:ln>
            </p:spPr>
            <p:txBody>
              <a:bodyPr wrap="none" anchor="ctr"/>
              <a:lstStyle/>
              <a:p>
                <a:endParaRPr lang="zh-CN" altLang="zh-CN" sz="2000">
                  <a:latin typeface="黑体" panose="02010609060101010101" pitchFamily="49" charset="-122"/>
                  <a:ea typeface="黑体" panose="02010609060101010101" pitchFamily="49" charset="-122"/>
                  <a:cs typeface="Arial" panose="020B0604020202020204" pitchFamily="34" charset="0"/>
                </a:endParaRPr>
              </a:p>
            </p:txBody>
          </p:sp>
          <p:sp>
            <p:nvSpPr>
              <p:cNvPr id="66"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p>
                <a:endParaRPr lang="zh-CN" altLang="zh-CN" sz="2000">
                  <a:latin typeface="黑体" panose="02010609060101010101" pitchFamily="49" charset="-122"/>
                  <a:ea typeface="黑体" panose="02010609060101010101" pitchFamily="49" charset="-122"/>
                  <a:cs typeface="Arial" panose="020B0604020202020204" pitchFamily="34" charset="0"/>
                </a:endParaRPr>
              </a:p>
            </p:txBody>
          </p:sp>
          <p:sp>
            <p:nvSpPr>
              <p:cNvPr id="67" name="Oval 22"/>
              <p:cNvSpPr>
                <a:spLocks noChangeArrowheads="1"/>
              </p:cNvSpPr>
              <p:nvPr/>
            </p:nvSpPr>
            <p:spPr bwMode="gray">
              <a:xfrm>
                <a:off x="870" y="915"/>
                <a:ext cx="690" cy="690"/>
              </a:xfrm>
              <a:prstGeom prst="ellipse">
                <a:avLst/>
              </a:prstGeom>
              <a:noFill/>
              <a:ln w="38100">
                <a:solidFill>
                  <a:schemeClr val="hlink">
                    <a:alpha val="30196"/>
                  </a:schemeClr>
                </a:solidFill>
                <a:round/>
              </a:ln>
            </p:spPr>
            <p:txBody>
              <a:bodyPr wrap="none" anchor="ctr"/>
              <a:lstStyle/>
              <a:p>
                <a:endParaRPr lang="zh-CN" altLang="zh-CN" sz="2000">
                  <a:latin typeface="黑体" panose="02010609060101010101" pitchFamily="49" charset="-122"/>
                  <a:ea typeface="黑体" panose="02010609060101010101" pitchFamily="49" charset="-122"/>
                  <a:cs typeface="Arial" panose="020B0604020202020204" pitchFamily="34" charset="0"/>
                </a:endParaRPr>
              </a:p>
            </p:txBody>
          </p:sp>
        </p:grpSp>
        <p:sp>
          <p:nvSpPr>
            <p:cNvPr id="64" name="Text Box 23"/>
            <p:cNvSpPr txBox="1">
              <a:spLocks noChangeArrowheads="1"/>
            </p:cNvSpPr>
            <p:nvPr/>
          </p:nvSpPr>
          <p:spPr bwMode="gray">
            <a:xfrm>
              <a:off x="1346890" y="4151083"/>
              <a:ext cx="1160714" cy="465456"/>
            </a:xfrm>
            <a:prstGeom prst="rect">
              <a:avLst/>
            </a:prstGeom>
            <a:noFill/>
            <a:ln w="9525" algn="ctr">
              <a:noFill/>
              <a:miter lim="800000"/>
            </a:ln>
            <a:effectLst/>
          </p:spPr>
          <p:txBody>
            <a:bodyPr wrap="square">
              <a:spAutoFit/>
            </a:bodyPr>
            <a:lstStyle/>
            <a:p>
              <a:pPr algn="ctr">
                <a:spcBef>
                  <a:spcPct val="50000"/>
                </a:spcBef>
              </a:pPr>
              <a:r>
                <a:rPr lang="zh-CN" altLang="en-US" sz="2000" b="1" dirty="0">
                  <a:solidFill>
                    <a:srgbClr val="080808"/>
                  </a:solidFill>
                  <a:latin typeface="黑体" panose="02010609060101010101" pitchFamily="49" charset="-122"/>
                  <a:ea typeface="黑体" panose="02010609060101010101" pitchFamily="49" charset="-122"/>
                  <a:cs typeface="Arial" panose="020B0604020202020204" pitchFamily="34" charset="0"/>
                </a:rPr>
                <a:t>可行性</a:t>
              </a:r>
              <a:endParaRPr lang="en-US" altLang="zh-CN" sz="2000" b="1" dirty="0">
                <a:solidFill>
                  <a:srgbClr val="080808"/>
                </a:solidFill>
                <a:latin typeface="黑体" panose="02010609060101010101" pitchFamily="49" charset="-122"/>
                <a:ea typeface="黑体" panose="02010609060101010101" pitchFamily="49" charset="-122"/>
                <a:cs typeface="Arial" panose="020B0604020202020204" pitchFamily="34" charset="0"/>
              </a:endParaRPr>
            </a:p>
          </p:txBody>
        </p:sp>
      </p:grpSp>
      <p:sp>
        <p:nvSpPr>
          <p:cNvPr id="71" name="矩形 70"/>
          <p:cNvSpPr/>
          <p:nvPr/>
        </p:nvSpPr>
        <p:spPr>
          <a:xfrm>
            <a:off x="1185903" y="290625"/>
            <a:ext cx="224933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24486" y="1575467"/>
            <a:ext cx="2169319" cy="397669"/>
          </a:xfrm>
        </p:spPr>
        <p:txBody>
          <a:bodyPr/>
          <a:lstStyle/>
          <a:p>
            <a:pPr eaLnBrk="1" hangingPunct="1"/>
            <a:r>
              <a:rPr lang="zh-CN" altLang="en-US" sz="2200" b="1" dirty="0"/>
              <a:t>数据处理</a:t>
            </a:r>
            <a:endParaRPr lang="zh-CN" altLang="en-US" sz="2200" b="1" dirty="0"/>
          </a:p>
        </p:txBody>
      </p:sp>
      <p:sp>
        <p:nvSpPr>
          <p:cNvPr id="32771" name="Rectangle 4"/>
          <p:cNvSpPr>
            <a:spLocks noChangeArrowheads="1"/>
          </p:cNvSpPr>
          <p:nvPr/>
        </p:nvSpPr>
        <p:spPr bwMode="auto">
          <a:xfrm>
            <a:off x="557875" y="2171491"/>
            <a:ext cx="8186498" cy="2658164"/>
          </a:xfrm>
          <a:prstGeom prst="rect">
            <a:avLst/>
          </a:prstGeom>
          <a:noFill/>
          <a:ln>
            <a:noFill/>
          </a:ln>
          <a:effec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lnSpc>
                <a:spcPct val="120000"/>
              </a:lnSpc>
              <a:spcBef>
                <a:spcPts val="450"/>
              </a:spcBef>
              <a:buClr>
                <a:srgbClr val="C00000"/>
              </a:buClr>
              <a:buFont typeface="Wingdings" panose="05000000000000000000" pitchFamily="2" charset="2"/>
              <a:buChar char="n"/>
              <a:defRPr/>
            </a:pPr>
            <a:r>
              <a:rPr lang="zh-CN" altLang="en-US" sz="2200" b="1" dirty="0">
                <a:solidFill>
                  <a:schemeClr val="tx1"/>
                </a:solidFill>
                <a:latin typeface="Century Gothic" panose="020B0502020202020204" pitchFamily="34" charset="0"/>
              </a:rPr>
              <a:t>数据处理的核心是</a:t>
            </a:r>
            <a:r>
              <a:rPr lang="zh-CN" altLang="en-US" sz="2200" b="1" dirty="0">
                <a:solidFill>
                  <a:srgbClr val="0216AE"/>
                </a:solidFill>
                <a:latin typeface="Century Gothic" panose="020B0502020202020204" pitchFamily="34" charset="0"/>
              </a:rPr>
              <a:t>算法设计</a:t>
            </a:r>
            <a:r>
              <a:rPr lang="zh-CN" altLang="en-US" sz="2200" b="1" dirty="0">
                <a:solidFill>
                  <a:schemeClr val="tx1"/>
                </a:solidFill>
                <a:latin typeface="Century Gothic" panose="020B0502020202020204" pitchFamily="34" charset="0"/>
              </a:rPr>
              <a:t>，算法是解决特定问题求解步骤的描述。</a:t>
            </a:r>
            <a:r>
              <a:rPr lang="zh-CN" altLang="en-US" sz="2200" dirty="0">
                <a:solidFill>
                  <a:schemeClr val="tx1"/>
                </a:solidFill>
                <a:latin typeface="Century Gothic" panose="020B0502020202020204" pitchFamily="34" charset="0"/>
              </a:rPr>
              <a:t> </a:t>
            </a:r>
            <a:endParaRPr lang="en-US" altLang="zh-CN" sz="2200" dirty="0">
              <a:solidFill>
                <a:schemeClr val="tx1"/>
              </a:solidFill>
              <a:latin typeface="Century Gothic" panose="020B0502020202020204" pitchFamily="34" charset="0"/>
            </a:endParaRPr>
          </a:p>
          <a:p>
            <a:pPr lvl="1" algn="just">
              <a:lnSpc>
                <a:spcPct val="120000"/>
              </a:lnSpc>
              <a:spcBef>
                <a:spcPts val="450"/>
              </a:spcBef>
              <a:buClr>
                <a:srgbClr val="C00000"/>
              </a:buClr>
              <a:buFont typeface="Wingdings" panose="05000000000000000000" pitchFamily="2" charset="2"/>
              <a:buChar char="Ø"/>
              <a:defRPr/>
            </a:pPr>
            <a:r>
              <a:rPr lang="zh-CN" altLang="en-US" sz="2200" b="1" dirty="0">
                <a:solidFill>
                  <a:schemeClr val="tx1"/>
                </a:solidFill>
                <a:latin typeface="+mn-ea"/>
              </a:rPr>
              <a:t>算法表示方式：流程图、伪代码、计算机程序设计语言</a:t>
            </a:r>
            <a:endParaRPr lang="en-US" altLang="zh-CN" sz="2200" b="1" dirty="0">
              <a:solidFill>
                <a:schemeClr val="tx1"/>
              </a:solidFill>
              <a:latin typeface="+mn-ea"/>
            </a:endParaRPr>
          </a:p>
          <a:p>
            <a:pPr algn="just">
              <a:lnSpc>
                <a:spcPct val="120000"/>
              </a:lnSpc>
              <a:spcBef>
                <a:spcPts val="450"/>
              </a:spcBef>
              <a:buClr>
                <a:srgbClr val="C00000"/>
              </a:buClr>
              <a:buFont typeface="Wingdings" panose="05000000000000000000" pitchFamily="2" charset="2"/>
              <a:buChar char="n"/>
              <a:defRPr/>
            </a:pPr>
            <a:r>
              <a:rPr lang="en-US" altLang="zh-CN" sz="2200" b="1" dirty="0">
                <a:solidFill>
                  <a:schemeClr val="tx1"/>
                </a:solidFill>
                <a:latin typeface="Century Gothic" panose="020B0502020202020204" pitchFamily="34" charset="0"/>
              </a:rPr>
              <a:t> </a:t>
            </a:r>
            <a:r>
              <a:rPr lang="zh-CN" altLang="en-US" sz="2200" b="1" dirty="0">
                <a:solidFill>
                  <a:schemeClr val="tx1"/>
                </a:solidFill>
                <a:latin typeface="Century Gothic" panose="020B0502020202020204" pitchFamily="34" charset="0"/>
              </a:rPr>
              <a:t>问题的解决方案最终需要借助程序设计语言来表示，也就是</a:t>
            </a:r>
            <a:r>
              <a:rPr lang="zh-CN" altLang="en-US" sz="2200" b="1" dirty="0">
                <a:solidFill>
                  <a:srgbClr val="0216AE"/>
                </a:solidFill>
                <a:latin typeface="Century Gothic" panose="020B0502020202020204" pitchFamily="34" charset="0"/>
              </a:rPr>
              <a:t>将算法转换为程序</a:t>
            </a:r>
            <a:r>
              <a:rPr lang="zh-CN" altLang="en-US" sz="2200" b="1" dirty="0">
                <a:solidFill>
                  <a:schemeClr val="tx1"/>
                </a:solidFill>
                <a:latin typeface="Century Gothic" panose="020B0502020202020204" pitchFamily="34" charset="0"/>
              </a:rPr>
              <a:t>，只有在计算机上能够运行良好的程序才能为人们解决特定的实际问题。</a:t>
            </a:r>
            <a:endParaRPr lang="en-US" altLang="zh-CN" sz="2200" b="1" dirty="0">
              <a:solidFill>
                <a:schemeClr val="tx1"/>
              </a:solidFill>
              <a:latin typeface="Century Gothic" panose="020B0502020202020204" pitchFamily="34" charset="0"/>
            </a:endParaRPr>
          </a:p>
        </p:txBody>
      </p:sp>
      <p:sp>
        <p:nvSpPr>
          <p:cNvPr id="32773" name="Rectangle 55"/>
          <p:cNvSpPr txBox="1">
            <a:spLocks noChangeArrowheads="1"/>
          </p:cNvSpPr>
          <p:nvPr/>
        </p:nvSpPr>
        <p:spPr bwMode="auto">
          <a:xfrm>
            <a:off x="1209146" y="342637"/>
            <a:ext cx="5620941" cy="632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eaLnBrk="1" hangingPunct="1">
              <a:spcBef>
                <a:spcPct val="0"/>
              </a:spcBef>
              <a:buClrTx/>
              <a:buFontTx/>
              <a:buNone/>
            </a:pPr>
            <a:r>
              <a:rPr lang="zh-CN" altLang="en-US" sz="2700" dirty="0">
                <a:solidFill>
                  <a:srgbClr val="262626"/>
                </a:solidFill>
                <a:latin typeface="黑体" panose="02010609060101010101" pitchFamily="49" charset="-122"/>
                <a:ea typeface="黑体" panose="02010609060101010101" pitchFamily="49" charset="-122"/>
              </a:rPr>
              <a:t>问题求解与程序设计</a:t>
            </a:r>
            <a:endParaRPr lang="zh-CN" altLang="en-US" sz="2400" dirty="0">
              <a:solidFill>
                <a:srgbClr val="262626"/>
              </a:solidFill>
              <a:latin typeface="黑体" panose="02010609060101010101" pitchFamily="49" charset="-122"/>
              <a:ea typeface="黑体" panose="02010609060101010101" pitchFamily="49" charset="-122"/>
            </a:endParaRPr>
          </a:p>
        </p:txBody>
      </p:sp>
      <p:sp>
        <p:nvSpPr>
          <p:cNvPr id="32774" name="文本框 1"/>
          <p:cNvSpPr txBox="1">
            <a:spLocks noChangeArrowheads="1"/>
          </p:cNvSpPr>
          <p:nvPr/>
        </p:nvSpPr>
        <p:spPr bwMode="auto">
          <a:xfrm>
            <a:off x="2693141" y="5283439"/>
            <a:ext cx="39159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400" b="1" dirty="0">
                <a:solidFill>
                  <a:srgbClr val="0216AE"/>
                </a:solidFill>
                <a:latin typeface="Century Gothic" panose="020B0502020202020204" pitchFamily="34" charset="0"/>
              </a:rPr>
              <a:t>程序</a:t>
            </a:r>
            <a:r>
              <a:rPr lang="en-US" altLang="zh-CN" sz="2400" b="1" dirty="0">
                <a:solidFill>
                  <a:srgbClr val="0216AE"/>
                </a:solidFill>
                <a:latin typeface="Century Gothic" panose="020B0502020202020204" pitchFamily="34" charset="0"/>
              </a:rPr>
              <a:t>=</a:t>
            </a:r>
            <a:r>
              <a:rPr lang="zh-CN" altLang="en-US" sz="2400" b="1" dirty="0">
                <a:solidFill>
                  <a:srgbClr val="0216AE"/>
                </a:solidFill>
                <a:latin typeface="Century Gothic" panose="020B0502020202020204" pitchFamily="34" charset="0"/>
              </a:rPr>
              <a:t>数据结构</a:t>
            </a:r>
            <a:r>
              <a:rPr lang="en-US" altLang="zh-CN" sz="2400" b="1" dirty="0">
                <a:solidFill>
                  <a:srgbClr val="0216AE"/>
                </a:solidFill>
                <a:latin typeface="Century Gothic" panose="020B0502020202020204" pitchFamily="34" charset="0"/>
              </a:rPr>
              <a:t>+</a:t>
            </a:r>
            <a:r>
              <a:rPr lang="zh-CN" altLang="en-US" sz="2400" b="1" dirty="0">
                <a:solidFill>
                  <a:srgbClr val="0216AE"/>
                </a:solidFill>
                <a:latin typeface="Century Gothic" panose="020B0502020202020204" pitchFamily="34" charset="0"/>
              </a:rPr>
              <a:t>算法！</a:t>
            </a:r>
            <a:endParaRPr lang="zh-CN" altLang="en-US" sz="2400" b="1" dirty="0">
              <a:solidFill>
                <a:srgbClr val="0216AE"/>
              </a:solidFill>
              <a:latin typeface="Century Gothic" panose="020B0502020202020204" pitchFamily="34" charset="0"/>
            </a:endParaRPr>
          </a:p>
        </p:txBody>
      </p:sp>
    </p:spTree>
  </p:cSld>
  <p:clrMapOvr>
    <a:masterClrMapping/>
  </p:clrMapOvr>
  <p:transition spd="slow" advTm="6448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0"/>
          <p:cNvSpPr>
            <a:spLocks noChangeArrowheads="1"/>
          </p:cNvSpPr>
          <p:nvPr/>
        </p:nvSpPr>
        <p:spPr bwMode="auto">
          <a:xfrm>
            <a:off x="1159896" y="2909181"/>
            <a:ext cx="6103212" cy="1320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a:solidFill>
                  <a:schemeClr val="tx1"/>
                </a:solidFill>
                <a:latin typeface="Arial" panose="020B0604020202020204" pitchFamily="34" charset="0"/>
                <a:ea typeface="宋体" panose="02010600030101010101" pitchFamily="2" charset="-122"/>
              </a:defRPr>
            </a:lvl1pPr>
            <a:lvl2pPr marL="535305"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spcAft>
                <a:spcPct val="20000"/>
              </a:spcAft>
              <a:buClr>
                <a:schemeClr val="bg2"/>
              </a:buClr>
              <a:buFont typeface="Wingdings" panose="05000000000000000000" pitchFamily="2" charset="2"/>
              <a:buNone/>
            </a:pPr>
            <a:r>
              <a:rPr lang="zh-CN" altLang="en-US" sz="2100" b="1" dirty="0"/>
              <a:t>算法的表示需要使用一些语言形式。</a:t>
            </a:r>
            <a:endParaRPr lang="zh-CN" altLang="en-US" sz="2100" b="1" dirty="0"/>
          </a:p>
          <a:p>
            <a:pPr>
              <a:spcBef>
                <a:spcPct val="20000"/>
              </a:spcBef>
              <a:spcAft>
                <a:spcPct val="20000"/>
              </a:spcAft>
              <a:buClr>
                <a:schemeClr val="bg2"/>
              </a:buClr>
              <a:buFont typeface="Wingdings" panose="05000000000000000000" pitchFamily="2" charset="2"/>
              <a:buNone/>
            </a:pPr>
            <a:r>
              <a:rPr lang="zh-CN" altLang="en-US" sz="2100" b="1" dirty="0"/>
              <a:t>传统描述</a:t>
            </a:r>
            <a:r>
              <a:rPr lang="en-US" altLang="zh-CN" sz="2100" b="1" dirty="0"/>
              <a:t>-------</a:t>
            </a:r>
            <a:r>
              <a:rPr lang="zh-CN" altLang="en-US" sz="2100" b="1" dirty="0"/>
              <a:t>图形法</a:t>
            </a:r>
            <a:r>
              <a:rPr lang="en-US" altLang="zh-CN" sz="2100" b="1" dirty="0"/>
              <a:t>:</a:t>
            </a:r>
            <a:r>
              <a:rPr lang="zh-CN" altLang="en-US" sz="2100" b="1" dirty="0"/>
              <a:t>“流程图”和</a:t>
            </a:r>
            <a:r>
              <a:rPr lang="en-US" altLang="zh-CN" sz="2100" b="1" dirty="0"/>
              <a:t>N-S</a:t>
            </a:r>
            <a:r>
              <a:rPr lang="zh-CN" altLang="en-US" sz="2100" b="1" dirty="0"/>
              <a:t>图。</a:t>
            </a:r>
            <a:endParaRPr lang="zh-CN" altLang="en-US" sz="2100" b="1" dirty="0"/>
          </a:p>
          <a:p>
            <a:pPr>
              <a:spcBef>
                <a:spcPct val="20000"/>
              </a:spcBef>
              <a:spcAft>
                <a:spcPct val="20000"/>
              </a:spcAft>
              <a:buClr>
                <a:schemeClr val="bg2"/>
              </a:buClr>
              <a:buFont typeface="Wingdings" panose="05000000000000000000" pitchFamily="2" charset="2"/>
              <a:buNone/>
            </a:pPr>
            <a:r>
              <a:rPr lang="zh-CN" altLang="en-US" sz="2100" b="1" dirty="0"/>
              <a:t>常用描述</a:t>
            </a:r>
            <a:r>
              <a:rPr lang="en-US" altLang="zh-CN" sz="2100" b="1" dirty="0"/>
              <a:t>-------</a:t>
            </a:r>
            <a:r>
              <a:rPr lang="zh-CN" altLang="en-US" sz="2100" b="1" dirty="0"/>
              <a:t>使用伪代码描述算法。</a:t>
            </a:r>
            <a:endParaRPr lang="zh-CN" altLang="en-US" sz="2100" b="1" dirty="0"/>
          </a:p>
        </p:txBody>
      </p:sp>
      <p:sp>
        <p:nvSpPr>
          <p:cNvPr id="24" name="AutoShape 23"/>
          <p:cNvSpPr>
            <a:spLocks noChangeArrowheads="1"/>
          </p:cNvSpPr>
          <p:nvPr/>
        </p:nvSpPr>
        <p:spPr bwMode="auto">
          <a:xfrm>
            <a:off x="202348" y="1724107"/>
            <a:ext cx="1650945" cy="692522"/>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noAutofit/>
          </a:bodyPr>
          <a:lstStyle/>
          <a:p>
            <a:pPr algn="ctr">
              <a:buClr>
                <a:schemeClr val="hlink"/>
              </a:buClr>
              <a:buSzPct val="75000"/>
            </a:pPr>
            <a:r>
              <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算法描述</a:t>
            </a:r>
            <a:endPar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4" name="矩形 3"/>
          <p:cNvSpPr/>
          <p:nvPr/>
        </p:nvSpPr>
        <p:spPr>
          <a:xfrm>
            <a:off x="1185903" y="290625"/>
            <a:ext cx="224933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939208" y="2223551"/>
            <a:ext cx="2952631" cy="1384995"/>
          </a:xfrm>
          <a:prstGeom prst="rect">
            <a:avLst/>
          </a:prstGeom>
          <a:noFill/>
          <a:ln w="38100" cap="rnd">
            <a:solidFill>
              <a:srgbClr val="808080"/>
            </a:solidFill>
            <a:prstDash val="sys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zh-CN" sz="2100" b="1" dirty="0">
                <a:latin typeface="Arial" panose="020B0604020202020204" pitchFamily="34" charset="0"/>
                <a:ea typeface="宋体" panose="02010600030101010101" pitchFamily="2" charset="-122"/>
              </a:rPr>
              <a:t>step1</a:t>
            </a:r>
            <a:r>
              <a:rPr lang="zh-CN" altLang="en-US" sz="2100" b="1" dirty="0">
                <a:latin typeface="Arial" panose="020B0604020202020204" pitchFamily="34" charset="0"/>
                <a:ea typeface="宋体" panose="02010600030101010101" pitchFamily="2" charset="-122"/>
              </a:rPr>
              <a:t>：</a:t>
            </a:r>
            <a:r>
              <a:rPr lang="en-US" altLang="zh-CN" sz="2100" b="1" dirty="0">
                <a:latin typeface="Arial" panose="020B0604020202020204" pitchFamily="34" charset="0"/>
                <a:ea typeface="宋体" panose="02010600030101010101" pitchFamily="2" charset="-122"/>
              </a:rPr>
              <a:t>INPUT    r</a:t>
            </a:r>
            <a:endParaRPr lang="en-US" altLang="zh-CN" sz="2100" b="1" dirty="0">
              <a:latin typeface="Arial" panose="020B0604020202020204" pitchFamily="34" charset="0"/>
              <a:ea typeface="宋体" panose="02010600030101010101" pitchFamily="2" charset="-122"/>
            </a:endParaRPr>
          </a:p>
          <a:p>
            <a:pPr algn="l">
              <a:spcBef>
                <a:spcPct val="50000"/>
              </a:spcBef>
            </a:pPr>
            <a:r>
              <a:rPr lang="en-US" altLang="zh-CN" sz="2100" b="1" dirty="0">
                <a:latin typeface="Arial" panose="020B0604020202020204" pitchFamily="34" charset="0"/>
                <a:ea typeface="宋体" panose="02010600030101010101" pitchFamily="2" charset="-122"/>
              </a:rPr>
              <a:t>step2</a:t>
            </a:r>
            <a:r>
              <a:rPr lang="zh-CN" altLang="en-US" sz="2100" b="1" dirty="0">
                <a:latin typeface="Arial" panose="020B0604020202020204" pitchFamily="34" charset="0"/>
                <a:ea typeface="宋体" panose="02010600030101010101" pitchFamily="2" charset="-122"/>
              </a:rPr>
              <a:t>：</a:t>
            </a:r>
            <a:r>
              <a:rPr lang="en-US" altLang="zh-CN" sz="2100" b="1" dirty="0">
                <a:latin typeface="Arial" panose="020B0604020202020204" pitchFamily="34" charset="0"/>
                <a:ea typeface="宋体" panose="02010600030101010101" pitchFamily="2" charset="-122"/>
              </a:rPr>
              <a:t>S=3.14 * r*r</a:t>
            </a:r>
            <a:endParaRPr lang="en-US" altLang="zh-CN" sz="2100" b="1" dirty="0">
              <a:latin typeface="Arial" panose="020B0604020202020204" pitchFamily="34" charset="0"/>
              <a:ea typeface="宋体" panose="02010600030101010101" pitchFamily="2" charset="-122"/>
            </a:endParaRPr>
          </a:p>
          <a:p>
            <a:pPr algn="l">
              <a:spcBef>
                <a:spcPct val="50000"/>
              </a:spcBef>
            </a:pPr>
            <a:r>
              <a:rPr lang="en-US" altLang="zh-CN" sz="2100" b="1" dirty="0">
                <a:latin typeface="Arial" panose="020B0604020202020204" pitchFamily="34" charset="0"/>
                <a:ea typeface="宋体" panose="02010600030101010101" pitchFamily="2" charset="-122"/>
              </a:rPr>
              <a:t>step3</a:t>
            </a:r>
            <a:r>
              <a:rPr lang="zh-CN" altLang="en-US" sz="2100" b="1" dirty="0">
                <a:latin typeface="Arial" panose="020B0604020202020204" pitchFamily="34" charset="0"/>
                <a:ea typeface="宋体" panose="02010600030101010101" pitchFamily="2" charset="-122"/>
              </a:rPr>
              <a:t>：</a:t>
            </a:r>
            <a:r>
              <a:rPr lang="en-US" altLang="zh-CN" sz="2100" b="1" dirty="0">
                <a:latin typeface="Arial" panose="020B0604020202020204" pitchFamily="34" charset="0"/>
                <a:ea typeface="宋体" panose="02010600030101010101" pitchFamily="2" charset="-122"/>
              </a:rPr>
              <a:t>PRINT  S</a:t>
            </a:r>
            <a:endParaRPr lang="en-US" altLang="zh-CN" sz="2100" b="1" dirty="0">
              <a:latin typeface="Arial" panose="020B0604020202020204" pitchFamily="34" charset="0"/>
              <a:ea typeface="宋体" panose="02010600030101010101" pitchFamily="2" charset="-122"/>
            </a:endParaRPr>
          </a:p>
        </p:txBody>
      </p:sp>
      <p:grpSp>
        <p:nvGrpSpPr>
          <p:cNvPr id="7" name="Group 23"/>
          <p:cNvGrpSpPr/>
          <p:nvPr/>
        </p:nvGrpSpPr>
        <p:grpSpPr bwMode="auto">
          <a:xfrm>
            <a:off x="5252162" y="1375653"/>
            <a:ext cx="3087608" cy="3409632"/>
            <a:chOff x="4241" y="1616"/>
            <a:chExt cx="1515" cy="2268"/>
          </a:xfrm>
        </p:grpSpPr>
        <p:sp>
          <p:nvSpPr>
            <p:cNvPr id="8" name="AutoShape 7"/>
            <p:cNvSpPr>
              <a:spLocks noChangeAspect="1" noChangeArrowheads="1"/>
            </p:cNvSpPr>
            <p:nvPr/>
          </p:nvSpPr>
          <p:spPr bwMode="auto">
            <a:xfrm>
              <a:off x="4241" y="1616"/>
              <a:ext cx="1515" cy="2268"/>
            </a:xfrm>
            <a:prstGeom prst="rect">
              <a:avLst/>
            </a:prstGeom>
            <a:noFill/>
            <a:ln w="38100" cap="rnd">
              <a:solidFill>
                <a:srgbClr val="808080"/>
              </a:solidFill>
              <a:prstDash val="sysDot"/>
              <a:miter lim="800000"/>
            </a:ln>
            <a:extLst>
              <a:ext uri="{909E8E84-426E-40DD-AFC4-6F175D3DCCD1}">
                <a14:hiddenFill xmlns:a14="http://schemas.microsoft.com/office/drawing/2010/main">
                  <a:solidFill>
                    <a:srgbClr val="FFFFFF"/>
                  </a:solidFill>
                </a14:hiddenFill>
              </a:ext>
            </a:extLst>
          </p:spPr>
          <p:txBody>
            <a:bodyPr/>
            <a:lstStyle/>
            <a:p>
              <a:pPr algn="ctr"/>
              <a:endParaRPr lang="zh-CN" altLang="en-US" sz="2100"/>
            </a:p>
          </p:txBody>
        </p:sp>
        <p:sp>
          <p:nvSpPr>
            <p:cNvPr id="9" name="AutoShape 8"/>
            <p:cNvSpPr>
              <a:spLocks noChangeArrowheads="1"/>
            </p:cNvSpPr>
            <p:nvPr/>
          </p:nvSpPr>
          <p:spPr bwMode="auto">
            <a:xfrm>
              <a:off x="4619" y="1752"/>
              <a:ext cx="647" cy="233"/>
            </a:xfrm>
            <a:prstGeom prst="flowChartAlternateProcess">
              <a:avLst/>
            </a:prstGeom>
            <a:solidFill>
              <a:srgbClr val="FFFFFF"/>
            </a:solidFill>
            <a:ln w="19050">
              <a:solidFill>
                <a:srgbClr val="000080"/>
              </a:solidFill>
              <a:miter lim="800000"/>
            </a:ln>
          </p:spPr>
          <p:txBody>
            <a:bodyPr/>
            <a:lstStyle/>
            <a:p>
              <a:pPr algn="ctr"/>
              <a:r>
                <a:rPr lang="zh-CN" altLang="en-US" sz="2100" b="1" dirty="0">
                  <a:solidFill>
                    <a:srgbClr val="333399"/>
                  </a:solidFill>
                  <a:latin typeface="宋体" panose="02010600030101010101" pitchFamily="2" charset="-122"/>
                </a:rPr>
                <a:t>开始</a:t>
              </a:r>
              <a:endParaRPr lang="zh-CN" altLang="en-US" sz="2100" dirty="0"/>
            </a:p>
          </p:txBody>
        </p:sp>
        <p:sp>
          <p:nvSpPr>
            <p:cNvPr id="10" name="Line 9"/>
            <p:cNvSpPr>
              <a:spLocks noChangeShapeType="1"/>
            </p:cNvSpPr>
            <p:nvPr/>
          </p:nvSpPr>
          <p:spPr bwMode="auto">
            <a:xfrm>
              <a:off x="4936" y="2024"/>
              <a:ext cx="1" cy="156"/>
            </a:xfrm>
            <a:prstGeom prst="line">
              <a:avLst/>
            </a:prstGeom>
            <a:noFill/>
            <a:ln w="19050">
              <a:solidFill>
                <a:srgbClr val="000080"/>
              </a:solidFill>
              <a:round/>
              <a:tailEnd type="triangle" w="med" len="med"/>
            </a:ln>
            <a:extLst>
              <a:ext uri="{909E8E84-426E-40DD-AFC4-6F175D3DCCD1}">
                <a14:hiddenFill xmlns:a14="http://schemas.microsoft.com/office/drawing/2010/main">
                  <a:noFill/>
                </a14:hiddenFill>
              </a:ext>
            </a:extLst>
          </p:spPr>
          <p:txBody>
            <a:bodyPr/>
            <a:lstStyle/>
            <a:p>
              <a:pPr algn="ctr"/>
              <a:endParaRPr lang="zh-CN" altLang="en-US" sz="2100"/>
            </a:p>
          </p:txBody>
        </p:sp>
        <p:sp>
          <p:nvSpPr>
            <p:cNvPr id="11" name="AutoShape 10"/>
            <p:cNvSpPr>
              <a:spLocks noChangeArrowheads="1"/>
            </p:cNvSpPr>
            <p:nvPr/>
          </p:nvSpPr>
          <p:spPr bwMode="auto">
            <a:xfrm>
              <a:off x="4333" y="2205"/>
              <a:ext cx="1152" cy="233"/>
            </a:xfrm>
            <a:prstGeom prst="flowChartInputOutput">
              <a:avLst/>
            </a:prstGeom>
            <a:solidFill>
              <a:srgbClr val="FFFFFF"/>
            </a:solidFill>
            <a:ln w="19050">
              <a:solidFill>
                <a:srgbClr val="000080"/>
              </a:solidFill>
              <a:miter lim="800000"/>
            </a:ln>
          </p:spPr>
          <p:txBody>
            <a:bodyPr/>
            <a:lstStyle/>
            <a:p>
              <a:pPr algn="ctr"/>
              <a:r>
                <a:rPr lang="zh-CN" altLang="en-US" sz="2100" b="1" dirty="0" smtClean="0">
                  <a:solidFill>
                    <a:srgbClr val="333399"/>
                  </a:solidFill>
                  <a:latin typeface="宋体" panose="02010600030101010101" pitchFamily="2" charset="-122"/>
                </a:rPr>
                <a:t>输入</a:t>
              </a:r>
              <a:r>
                <a:rPr lang="zh-CN" altLang="en-US" sz="2100" b="1" dirty="0">
                  <a:solidFill>
                    <a:srgbClr val="333399"/>
                  </a:solidFill>
                  <a:latin typeface="宋体" panose="02010600030101010101" pitchFamily="2" charset="-122"/>
                </a:rPr>
                <a:t>半径</a:t>
              </a:r>
              <a:r>
                <a:rPr lang="en-US" altLang="zh-CN" sz="2100" b="1" dirty="0" smtClean="0">
                  <a:solidFill>
                    <a:srgbClr val="333399"/>
                  </a:solidFill>
                  <a:latin typeface="宋体" panose="02010600030101010101" pitchFamily="2" charset="-122"/>
                </a:rPr>
                <a:t>r</a:t>
              </a:r>
              <a:endParaRPr lang="en-US" altLang="zh-CN" sz="2100" dirty="0"/>
            </a:p>
          </p:txBody>
        </p:sp>
        <p:sp>
          <p:nvSpPr>
            <p:cNvPr id="12" name="Line 11"/>
            <p:cNvSpPr>
              <a:spLocks noChangeShapeType="1"/>
            </p:cNvSpPr>
            <p:nvPr/>
          </p:nvSpPr>
          <p:spPr bwMode="auto">
            <a:xfrm>
              <a:off x="4936" y="2478"/>
              <a:ext cx="1" cy="155"/>
            </a:xfrm>
            <a:prstGeom prst="line">
              <a:avLst/>
            </a:prstGeom>
            <a:noFill/>
            <a:ln w="19050">
              <a:solidFill>
                <a:srgbClr val="000080"/>
              </a:solidFill>
              <a:round/>
              <a:tailEnd type="triangle" w="med" len="med"/>
            </a:ln>
            <a:extLst>
              <a:ext uri="{909E8E84-426E-40DD-AFC4-6F175D3DCCD1}">
                <a14:hiddenFill xmlns:a14="http://schemas.microsoft.com/office/drawing/2010/main">
                  <a:noFill/>
                </a14:hiddenFill>
              </a:ext>
            </a:extLst>
          </p:spPr>
          <p:txBody>
            <a:bodyPr/>
            <a:lstStyle/>
            <a:p>
              <a:pPr algn="ctr"/>
              <a:endParaRPr lang="zh-CN" altLang="en-US" sz="2100"/>
            </a:p>
          </p:txBody>
        </p:sp>
        <p:sp>
          <p:nvSpPr>
            <p:cNvPr id="13" name="AutoShape 12"/>
            <p:cNvSpPr>
              <a:spLocks noChangeArrowheads="1"/>
            </p:cNvSpPr>
            <p:nvPr/>
          </p:nvSpPr>
          <p:spPr bwMode="auto">
            <a:xfrm>
              <a:off x="4406" y="2659"/>
              <a:ext cx="1079" cy="233"/>
            </a:xfrm>
            <a:prstGeom prst="flowChartProcess">
              <a:avLst/>
            </a:prstGeom>
            <a:solidFill>
              <a:srgbClr val="FFFFFF"/>
            </a:solidFill>
            <a:ln w="19050">
              <a:solidFill>
                <a:srgbClr val="000080"/>
              </a:solidFill>
              <a:miter lim="800000"/>
            </a:ln>
          </p:spPr>
          <p:txBody>
            <a:bodyPr/>
            <a:lstStyle/>
            <a:p>
              <a:pPr algn="ctr"/>
              <a:r>
                <a:rPr lang="en-US" altLang="zh-CN" sz="2100" b="1" dirty="0">
                  <a:solidFill>
                    <a:srgbClr val="000080"/>
                  </a:solidFill>
                  <a:latin typeface="Arial Rounded MT Bold" panose="020F0704030504030204" pitchFamily="34" charset="0"/>
                </a:rPr>
                <a:t>S=3.14 </a:t>
              </a:r>
              <a:r>
                <a:rPr lang="en-US" altLang="zh-CN" sz="2100" b="1" dirty="0">
                  <a:solidFill>
                    <a:srgbClr val="000080"/>
                  </a:solidFill>
                </a:rPr>
                <a:t>*</a:t>
              </a:r>
              <a:r>
                <a:rPr lang="en-US" altLang="zh-CN" sz="2100" dirty="0"/>
                <a:t> </a:t>
              </a:r>
              <a:r>
                <a:rPr lang="en-US" altLang="zh-CN" sz="2100" b="1" dirty="0">
                  <a:solidFill>
                    <a:srgbClr val="000080"/>
                  </a:solidFill>
                  <a:latin typeface="Arial Rounded MT Bold" panose="020F0704030504030204" pitchFamily="34" charset="0"/>
                </a:rPr>
                <a:t>r*r</a:t>
              </a:r>
              <a:endParaRPr lang="en-US" altLang="zh-CN" sz="2100" b="1" dirty="0">
                <a:solidFill>
                  <a:srgbClr val="000080"/>
                </a:solidFill>
                <a:latin typeface="Arial Rounded MT Bold" panose="020F0704030504030204" pitchFamily="34" charset="0"/>
              </a:endParaRPr>
            </a:p>
          </p:txBody>
        </p:sp>
        <p:sp>
          <p:nvSpPr>
            <p:cNvPr id="14" name="Line 13"/>
            <p:cNvSpPr>
              <a:spLocks noChangeShapeType="1"/>
            </p:cNvSpPr>
            <p:nvPr/>
          </p:nvSpPr>
          <p:spPr bwMode="auto">
            <a:xfrm>
              <a:off x="4936" y="2931"/>
              <a:ext cx="1" cy="156"/>
            </a:xfrm>
            <a:prstGeom prst="line">
              <a:avLst/>
            </a:prstGeom>
            <a:noFill/>
            <a:ln w="19050">
              <a:solidFill>
                <a:srgbClr val="000080"/>
              </a:solidFill>
              <a:round/>
              <a:tailEnd type="triangle" w="med" len="med"/>
            </a:ln>
            <a:extLst>
              <a:ext uri="{909E8E84-426E-40DD-AFC4-6F175D3DCCD1}">
                <a14:hiddenFill xmlns:a14="http://schemas.microsoft.com/office/drawing/2010/main">
                  <a:noFill/>
                </a14:hiddenFill>
              </a:ext>
            </a:extLst>
          </p:spPr>
          <p:txBody>
            <a:bodyPr/>
            <a:lstStyle/>
            <a:p>
              <a:pPr algn="ctr"/>
              <a:endParaRPr lang="zh-CN" altLang="en-US" sz="2100"/>
            </a:p>
          </p:txBody>
        </p:sp>
        <p:sp>
          <p:nvSpPr>
            <p:cNvPr id="15" name="AutoShape 14"/>
            <p:cNvSpPr>
              <a:spLocks noChangeArrowheads="1"/>
            </p:cNvSpPr>
            <p:nvPr/>
          </p:nvSpPr>
          <p:spPr bwMode="auto">
            <a:xfrm>
              <a:off x="4301" y="3113"/>
              <a:ext cx="1311" cy="233"/>
            </a:xfrm>
            <a:prstGeom prst="flowChartInputOutput">
              <a:avLst/>
            </a:prstGeom>
            <a:solidFill>
              <a:srgbClr val="FFFFFF"/>
            </a:solidFill>
            <a:ln w="19050">
              <a:solidFill>
                <a:srgbClr val="000080"/>
              </a:solidFill>
              <a:miter lim="800000"/>
            </a:ln>
          </p:spPr>
          <p:txBody>
            <a:bodyPr/>
            <a:lstStyle/>
            <a:p>
              <a:pPr algn="ctr"/>
              <a:r>
                <a:rPr lang="zh-CN" altLang="en-US" sz="2100" b="1" dirty="0" smtClean="0">
                  <a:solidFill>
                    <a:srgbClr val="333399"/>
                  </a:solidFill>
                  <a:latin typeface="宋体" panose="02010600030101010101" pitchFamily="2" charset="-122"/>
                </a:rPr>
                <a:t>输出面积</a:t>
              </a:r>
              <a:r>
                <a:rPr lang="en-US" altLang="zh-CN" sz="2100" b="1" dirty="0" smtClean="0">
                  <a:solidFill>
                    <a:srgbClr val="333399"/>
                  </a:solidFill>
                  <a:latin typeface="宋体" panose="02010600030101010101" pitchFamily="2" charset="-122"/>
                </a:rPr>
                <a:t>S</a:t>
              </a:r>
              <a:endParaRPr lang="en-US" altLang="zh-CN" sz="2100" dirty="0"/>
            </a:p>
          </p:txBody>
        </p:sp>
        <p:sp>
          <p:nvSpPr>
            <p:cNvPr id="16" name="Line 15"/>
            <p:cNvSpPr>
              <a:spLocks noChangeShapeType="1"/>
            </p:cNvSpPr>
            <p:nvPr/>
          </p:nvSpPr>
          <p:spPr bwMode="auto">
            <a:xfrm>
              <a:off x="4936" y="3385"/>
              <a:ext cx="1" cy="155"/>
            </a:xfrm>
            <a:prstGeom prst="line">
              <a:avLst/>
            </a:prstGeom>
            <a:noFill/>
            <a:ln w="19050">
              <a:solidFill>
                <a:srgbClr val="000080"/>
              </a:solidFill>
              <a:round/>
              <a:tailEnd type="triangle" w="med" len="med"/>
            </a:ln>
            <a:extLst>
              <a:ext uri="{909E8E84-426E-40DD-AFC4-6F175D3DCCD1}">
                <a14:hiddenFill xmlns:a14="http://schemas.microsoft.com/office/drawing/2010/main">
                  <a:noFill/>
                </a14:hiddenFill>
              </a:ext>
            </a:extLst>
          </p:spPr>
          <p:txBody>
            <a:bodyPr/>
            <a:lstStyle/>
            <a:p>
              <a:pPr algn="ctr"/>
              <a:endParaRPr lang="zh-CN" altLang="en-US" sz="2100"/>
            </a:p>
          </p:txBody>
        </p:sp>
        <p:sp>
          <p:nvSpPr>
            <p:cNvPr id="17" name="AutoShape 16"/>
            <p:cNvSpPr>
              <a:spLocks noChangeArrowheads="1"/>
            </p:cNvSpPr>
            <p:nvPr/>
          </p:nvSpPr>
          <p:spPr bwMode="auto">
            <a:xfrm>
              <a:off x="4619" y="3566"/>
              <a:ext cx="647" cy="233"/>
            </a:xfrm>
            <a:prstGeom prst="flowChartAlternateProcess">
              <a:avLst/>
            </a:prstGeom>
            <a:solidFill>
              <a:srgbClr val="FFFFFF"/>
            </a:solidFill>
            <a:ln w="19050">
              <a:solidFill>
                <a:srgbClr val="000080"/>
              </a:solidFill>
              <a:miter lim="800000"/>
            </a:ln>
          </p:spPr>
          <p:txBody>
            <a:bodyPr/>
            <a:lstStyle/>
            <a:p>
              <a:pPr algn="ctr"/>
              <a:r>
                <a:rPr lang="zh-CN" altLang="en-US" sz="2100" b="1">
                  <a:solidFill>
                    <a:srgbClr val="333399"/>
                  </a:solidFill>
                  <a:latin typeface="宋体" panose="02010600030101010101" pitchFamily="2" charset="-122"/>
                </a:rPr>
                <a:t>结束</a:t>
              </a:r>
              <a:endParaRPr lang="zh-CN" altLang="en-US" sz="2100"/>
            </a:p>
          </p:txBody>
        </p:sp>
      </p:grpSp>
      <p:sp>
        <p:nvSpPr>
          <p:cNvPr id="18" name="Text Box 17"/>
          <p:cNvSpPr txBox="1">
            <a:spLocks noChangeArrowheads="1"/>
          </p:cNvSpPr>
          <p:nvPr/>
        </p:nvSpPr>
        <p:spPr bwMode="auto">
          <a:xfrm>
            <a:off x="317807" y="1480494"/>
            <a:ext cx="4780694" cy="41549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100" b="1" dirty="0" smtClean="0">
                <a:solidFill>
                  <a:srgbClr val="CC3300"/>
                </a:solidFill>
              </a:rPr>
              <a:t>问题</a:t>
            </a:r>
            <a:r>
              <a:rPr lang="en-US" altLang="zh-CN" sz="2100" b="1" dirty="0" smtClean="0">
                <a:solidFill>
                  <a:srgbClr val="CC3300"/>
                </a:solidFill>
              </a:rPr>
              <a:t>1</a:t>
            </a:r>
            <a:r>
              <a:rPr lang="zh-CN" altLang="en-US" sz="2100" b="1" dirty="0" smtClean="0">
                <a:solidFill>
                  <a:srgbClr val="CC3300"/>
                </a:solidFill>
              </a:rPr>
              <a:t>：</a:t>
            </a:r>
            <a:r>
              <a:rPr lang="zh-CN" altLang="en-US" sz="2100" b="1" dirty="0">
                <a:solidFill>
                  <a:srgbClr val="CC3300"/>
                </a:solidFill>
              </a:rPr>
              <a:t>输入圆的半径，计算圆的面积。</a:t>
            </a:r>
            <a:endParaRPr lang="zh-CN" altLang="en-US" sz="2100" b="1" dirty="0">
              <a:solidFill>
                <a:srgbClr val="CC3300"/>
              </a:solidFill>
            </a:endParaRPr>
          </a:p>
        </p:txBody>
      </p:sp>
      <p:sp>
        <p:nvSpPr>
          <p:cNvPr id="19" name="矩形 18"/>
          <p:cNvSpPr/>
          <p:nvPr/>
        </p:nvSpPr>
        <p:spPr>
          <a:xfrm>
            <a:off x="1185903" y="290625"/>
            <a:ext cx="224933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sp>
        <p:nvSpPr>
          <p:cNvPr id="2" name="矩形 1"/>
          <p:cNvSpPr/>
          <p:nvPr/>
        </p:nvSpPr>
        <p:spPr>
          <a:xfrm>
            <a:off x="317807" y="4206720"/>
            <a:ext cx="4882238" cy="1997470"/>
          </a:xfrm>
          <a:prstGeom prst="rect">
            <a:avLst/>
          </a:prstGeom>
        </p:spPr>
        <p:txBody>
          <a:bodyPr wrap="square">
            <a:spAutoFit/>
          </a:bodyPr>
          <a:lstStyle/>
          <a:p>
            <a:pPr marL="285750" indent="-285750">
              <a:lnSpc>
                <a:spcPct val="110000"/>
              </a:lnSpc>
              <a:spcBef>
                <a:spcPts val="600"/>
              </a:spcBef>
              <a:buFont typeface="Arial" panose="020B0604020202020204" pitchFamily="34" charset="0"/>
              <a:buChar char="•"/>
            </a:pPr>
            <a:r>
              <a:rPr lang="zh-CN" altLang="en-US" b="1" dirty="0"/>
              <a:t>在程序执行过程中，其值不发生改变的量称为</a:t>
            </a:r>
            <a:r>
              <a:rPr lang="zh-CN" altLang="en-US" b="1" dirty="0">
                <a:solidFill>
                  <a:srgbClr val="FF0000"/>
                </a:solidFill>
              </a:rPr>
              <a:t>常量</a:t>
            </a:r>
            <a:r>
              <a:rPr lang="zh-CN" altLang="en-US" b="1" dirty="0"/>
              <a:t>（例如</a:t>
            </a:r>
            <a:r>
              <a:rPr lang="en-US" altLang="zh-CN" b="1" dirty="0"/>
              <a:t>3.14</a:t>
            </a:r>
            <a:r>
              <a:rPr lang="zh-CN" altLang="en-US" b="1" dirty="0"/>
              <a:t>），其值可变的量称为</a:t>
            </a:r>
            <a:r>
              <a:rPr lang="zh-CN" altLang="en-US" b="1" dirty="0">
                <a:solidFill>
                  <a:srgbClr val="FF0000"/>
                </a:solidFill>
              </a:rPr>
              <a:t>变量</a:t>
            </a:r>
            <a:r>
              <a:rPr lang="zh-CN" altLang="en-US" b="1" dirty="0"/>
              <a:t>（例如</a:t>
            </a:r>
            <a:r>
              <a:rPr lang="en-US" altLang="zh-CN" b="1" dirty="0"/>
              <a:t>r</a:t>
            </a:r>
            <a:r>
              <a:rPr lang="zh-CN" altLang="en-US" b="1" dirty="0"/>
              <a:t>，</a:t>
            </a:r>
            <a:r>
              <a:rPr lang="en-US" altLang="zh-CN" b="1" dirty="0"/>
              <a:t>S</a:t>
            </a:r>
            <a:r>
              <a:rPr lang="zh-CN" altLang="en-US" b="1" dirty="0"/>
              <a:t>）。</a:t>
            </a:r>
            <a:endParaRPr lang="en-US" altLang="zh-CN" b="1" dirty="0"/>
          </a:p>
          <a:p>
            <a:pPr marL="285750" indent="-285750">
              <a:lnSpc>
                <a:spcPct val="110000"/>
              </a:lnSpc>
              <a:spcBef>
                <a:spcPts val="600"/>
              </a:spcBef>
              <a:buFont typeface="Arial" panose="020B0604020202020204" pitchFamily="34" charset="0"/>
              <a:buChar char="•"/>
            </a:pPr>
            <a:r>
              <a:rPr lang="zh-CN" altLang="zh-CN" b="1" dirty="0">
                <a:solidFill>
                  <a:srgbClr val="0000FF"/>
                </a:solidFill>
              </a:rPr>
              <a:t>变量</a:t>
            </a:r>
            <a:r>
              <a:rPr lang="zh-CN" altLang="zh-CN" b="1" dirty="0"/>
              <a:t>表示的是计算机内存中的位置</a:t>
            </a:r>
            <a:r>
              <a:rPr lang="zh-CN" altLang="en-US" b="1" dirty="0"/>
              <a:t>，一个变量应该有一个</a:t>
            </a:r>
            <a:r>
              <a:rPr lang="zh-CN" altLang="en-US" b="1" dirty="0">
                <a:solidFill>
                  <a:srgbClr val="0000FF"/>
                </a:solidFill>
              </a:rPr>
              <a:t>名字</a:t>
            </a:r>
            <a:r>
              <a:rPr lang="zh-CN" altLang="en-US" b="1" dirty="0"/>
              <a:t>。变量定义必须放在变量使用之前。</a:t>
            </a:r>
            <a:endParaRPr lang="en-US" altLang="zh-CN" b="1"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p:cNvSpPr>
            <a:spLocks noGrp="1" noChangeArrowheads="1"/>
          </p:cNvSpPr>
          <p:nvPr>
            <p:ph idx="1"/>
          </p:nvPr>
        </p:nvSpPr>
        <p:spPr>
          <a:xfrm>
            <a:off x="728963" y="1485898"/>
            <a:ext cx="8026909" cy="745331"/>
          </a:xfrm>
        </p:spPr>
        <p:txBody>
          <a:bodyPr/>
          <a:lstStyle/>
          <a:p>
            <a:r>
              <a:rPr lang="zh-CN" altLang="en-US" sz="2200" b="1" dirty="0"/>
              <a:t>流程图用一系列图形、流程线和文字说明描述程序的基本操作和控制流程。</a:t>
            </a:r>
            <a:endParaRPr lang="zh-CN" altLang="en-US" sz="2200" b="1" dirty="0"/>
          </a:p>
        </p:txBody>
      </p:sp>
      <p:graphicFrame>
        <p:nvGraphicFramePr>
          <p:cNvPr id="15" name="表格 14"/>
          <p:cNvGraphicFramePr>
            <a:graphicFrameLocks noGrp="1"/>
          </p:cNvGraphicFramePr>
          <p:nvPr/>
        </p:nvGraphicFramePr>
        <p:xfrm>
          <a:off x="1568352" y="2703432"/>
          <a:ext cx="6834933" cy="3120982"/>
        </p:xfrm>
        <a:graphic>
          <a:graphicData uri="http://schemas.openxmlformats.org/drawingml/2006/table">
            <a:tbl>
              <a:tblPr firstRow="1" bandRow="1">
                <a:tableStyleId>{5940675A-B579-460E-94D1-54222C63F5DA}</a:tableStyleId>
              </a:tblPr>
              <a:tblGrid>
                <a:gridCol w="1825125"/>
                <a:gridCol w="5009808"/>
              </a:tblGrid>
              <a:tr h="556408">
                <a:tc>
                  <a:txBody>
                    <a:bodyPr/>
                    <a:lstStyle/>
                    <a:p>
                      <a:pPr algn="l"/>
                      <a:endParaRPr lang="zh-CN" altLang="en-US" sz="1500" dirty="0"/>
                    </a:p>
                  </a:txBody>
                  <a:tcPr marL="68588" marR="68588" marT="34289" marB="34289" anchor="ctr"/>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1800" b="1" dirty="0"/>
                        <a:t>起止框，表示一个程序的开始和结束。</a:t>
                      </a:r>
                      <a:endParaRPr lang="zh-CN" altLang="en-US" sz="1800" b="1" dirty="0"/>
                    </a:p>
                    <a:p>
                      <a:pPr algn="l"/>
                      <a:endParaRPr lang="zh-CN" altLang="en-US" sz="1800" dirty="0"/>
                    </a:p>
                  </a:txBody>
                  <a:tcPr marL="68588" marR="68588" marT="34289" marB="34289" anchor="ctr"/>
                </a:tc>
              </a:tr>
              <a:tr h="556408">
                <a:tc>
                  <a:txBody>
                    <a:bodyPr/>
                    <a:lstStyle/>
                    <a:p>
                      <a:pPr algn="l"/>
                      <a:endParaRPr lang="zh-CN" altLang="en-US" sz="1500" dirty="0"/>
                    </a:p>
                  </a:txBody>
                  <a:tcPr marL="68588" marR="68588" marT="34289" marB="34289" anchor="ctr"/>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1800" b="1" dirty="0"/>
                        <a:t>输入</a:t>
                      </a:r>
                      <a:r>
                        <a:rPr lang="en-US" altLang="zh-CN" sz="1800" b="1" dirty="0"/>
                        <a:t>/</a:t>
                      </a:r>
                      <a:r>
                        <a:rPr lang="zh-CN" altLang="en-US" sz="1800" b="1" dirty="0"/>
                        <a:t>输出框，表示数据的输入或输出结果。</a:t>
                      </a:r>
                      <a:endParaRPr lang="zh-CN" altLang="en-US" sz="1800" b="1" dirty="0"/>
                    </a:p>
                    <a:p>
                      <a:pPr algn="l"/>
                      <a:endParaRPr lang="zh-CN" altLang="en-US" sz="1800" dirty="0"/>
                    </a:p>
                  </a:txBody>
                  <a:tcPr marL="68588" marR="68588" marT="34289" marB="34289" anchor="ctr"/>
                </a:tc>
              </a:tr>
              <a:tr h="556408">
                <a:tc>
                  <a:txBody>
                    <a:bodyPr/>
                    <a:lstStyle/>
                    <a:p>
                      <a:pPr algn="l"/>
                      <a:endParaRPr lang="zh-CN" altLang="en-US" sz="1500" dirty="0"/>
                    </a:p>
                  </a:txBody>
                  <a:tcPr marL="68588" marR="68588" marT="34289" marB="34289" anchor="ctr"/>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1800" b="1" dirty="0"/>
                        <a:t>处理框，表示一组处理过程。</a:t>
                      </a:r>
                      <a:endParaRPr lang="zh-CN" altLang="en-US" sz="1800" b="1" dirty="0"/>
                    </a:p>
                    <a:p>
                      <a:pPr algn="l"/>
                      <a:endParaRPr lang="zh-CN" altLang="en-US" sz="1800" dirty="0"/>
                    </a:p>
                  </a:txBody>
                  <a:tcPr marL="68588" marR="68588" marT="34289" marB="34289" anchor="ctr"/>
                </a:tc>
              </a:tr>
              <a:tr h="556408">
                <a:tc>
                  <a:txBody>
                    <a:bodyPr/>
                    <a:lstStyle/>
                    <a:p>
                      <a:pPr algn="l"/>
                      <a:endParaRPr lang="zh-CN" altLang="en-US" sz="1500" dirty="0"/>
                    </a:p>
                  </a:txBody>
                  <a:tcPr marL="68588" marR="68588" marT="34289" marB="34289" anchor="ctr"/>
                </a:tc>
                <a:tc>
                  <a:txBody>
                    <a:bodyPr/>
                    <a:lstStyle/>
                    <a:p>
                      <a:pPr algn="l"/>
                      <a:r>
                        <a:rPr lang="zh-CN" altLang="en-US" sz="1800" b="1" dirty="0"/>
                        <a:t>判断框，判断一个条件是否成立，并根据结果选择不同的执行路径。</a:t>
                      </a:r>
                      <a:endParaRPr lang="zh-CN" altLang="en-US" sz="1800" b="1" dirty="0"/>
                    </a:p>
                  </a:txBody>
                  <a:tcPr marL="68588" marR="68588" marT="34289" marB="34289" anchor="ctr"/>
                </a:tc>
              </a:tr>
              <a:tr h="652110">
                <a:tc>
                  <a:txBody>
                    <a:bodyPr/>
                    <a:lstStyle/>
                    <a:p>
                      <a:pPr algn="l"/>
                      <a:endParaRPr lang="zh-CN" altLang="en-US" sz="1500" dirty="0"/>
                    </a:p>
                  </a:txBody>
                  <a:tcPr marL="68588" marR="68588" marT="34289" marB="34289" anchor="ctr"/>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1800" b="1" dirty="0"/>
                        <a:t>流向线，指示程序的执行路径。</a:t>
                      </a:r>
                      <a:endParaRPr lang="zh-CN" altLang="en-US" sz="1800" b="1" dirty="0"/>
                    </a:p>
                    <a:p>
                      <a:pPr algn="l"/>
                      <a:endParaRPr lang="zh-CN" altLang="en-US" sz="1800" dirty="0"/>
                    </a:p>
                  </a:txBody>
                  <a:tcPr marL="68588" marR="68588" marT="34289" marB="34289" anchor="ctr"/>
                </a:tc>
              </a:tr>
            </a:tbl>
          </a:graphicData>
        </a:graphic>
      </p:graphicFrame>
      <p:pic>
        <p:nvPicPr>
          <p:cNvPr id="59420" name="图片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217702" y="5257619"/>
            <a:ext cx="517922"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对话气泡: 圆角矩形 2"/>
          <p:cNvSpPr/>
          <p:nvPr/>
        </p:nvSpPr>
        <p:spPr>
          <a:xfrm>
            <a:off x="3263667" y="2122019"/>
            <a:ext cx="1069181" cy="409575"/>
          </a:xfrm>
          <a:prstGeom prst="wedgeRoundRectCallout">
            <a:avLst>
              <a:gd name="adj1" fmla="val -93534"/>
              <a:gd name="adj2" fmla="val 140161"/>
              <a:gd name="adj3" fmla="val 1666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b="1" dirty="0">
                <a:solidFill>
                  <a:srgbClr val="FF0000"/>
                </a:solidFill>
                <a:latin typeface="Century Gothic" panose="020B0502020202020204" pitchFamily="34" charset="0"/>
              </a:rPr>
              <a:t>必须有</a:t>
            </a:r>
            <a:endParaRPr lang="zh-CN" altLang="en-US" b="1" dirty="0">
              <a:solidFill>
                <a:srgbClr val="FF0000"/>
              </a:solidFill>
              <a:latin typeface="Century Gothic" panose="020B0502020202020204" pitchFamily="34" charset="0"/>
            </a:endParaRPr>
          </a:p>
        </p:txBody>
      </p:sp>
      <p:sp>
        <p:nvSpPr>
          <p:cNvPr id="11" name="矩形 10"/>
          <p:cNvSpPr/>
          <p:nvPr/>
        </p:nvSpPr>
        <p:spPr>
          <a:xfrm>
            <a:off x="1185903" y="290625"/>
            <a:ext cx="224933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pic>
        <p:nvPicPr>
          <p:cNvPr id="5939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7088" y="2844582"/>
            <a:ext cx="7429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7088" y="4635398"/>
            <a:ext cx="8191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7088" y="4073423"/>
            <a:ext cx="7429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93804" y="3438141"/>
            <a:ext cx="8572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2023"/>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2"/>
          <p:cNvSpPr>
            <a:spLocks noGrp="1" noChangeArrowheads="1"/>
          </p:cNvSpPr>
          <p:nvPr>
            <p:ph idx="1"/>
          </p:nvPr>
        </p:nvSpPr>
        <p:spPr>
          <a:xfrm>
            <a:off x="219740" y="1829322"/>
            <a:ext cx="8616938" cy="5028678"/>
          </a:xfrm>
        </p:spPr>
        <p:txBody>
          <a:bodyPr/>
          <a:lstStyle/>
          <a:p>
            <a:pPr>
              <a:lnSpc>
                <a:spcPct val="110000"/>
              </a:lnSpc>
              <a:spcBef>
                <a:spcPts val="600"/>
              </a:spcBef>
              <a:buClr>
                <a:srgbClr val="C00000"/>
              </a:buClr>
              <a:buFont typeface="Wingdings" panose="05000000000000000000" pitchFamily="2" charset="2"/>
              <a:buChar char="n"/>
            </a:pPr>
            <a:r>
              <a:rPr lang="zh-CN" altLang="en-US" sz="2100" b="1" dirty="0">
                <a:solidFill>
                  <a:schemeClr val="tx1"/>
                </a:solidFill>
              </a:rPr>
              <a:t>数据操作</a:t>
            </a:r>
            <a:endParaRPr lang="en-US" altLang="zh-CN" sz="2100" b="1" dirty="0">
              <a:solidFill>
                <a:schemeClr val="tx1"/>
              </a:solidFill>
            </a:endParaRPr>
          </a:p>
          <a:p>
            <a:pPr lvl="1">
              <a:lnSpc>
                <a:spcPct val="110000"/>
              </a:lnSpc>
              <a:spcBef>
                <a:spcPts val="600"/>
              </a:spcBef>
              <a:buClr>
                <a:schemeClr val="tx1"/>
              </a:buClr>
              <a:buFont typeface="Wingdings" panose="05000000000000000000" pitchFamily="2" charset="2"/>
              <a:buChar char="Ø"/>
            </a:pPr>
            <a:r>
              <a:rPr lang="zh-CN" altLang="en-US" sz="2000" b="1" dirty="0">
                <a:solidFill>
                  <a:srgbClr val="000000"/>
                </a:solidFill>
              </a:rPr>
              <a:t>声明语句（</a:t>
            </a:r>
            <a:r>
              <a:rPr lang="zh-CN" altLang="en-US" sz="2000" b="1" dirty="0">
                <a:latin typeface="Century Gothic" panose="020B0502020202020204" pitchFamily="34" charset="0"/>
              </a:rPr>
              <a:t>变量定义和初始化）</a:t>
            </a:r>
            <a:r>
              <a:rPr lang="zh-CN" altLang="en-US" sz="2000" b="1" dirty="0">
                <a:solidFill>
                  <a:srgbClr val="000000"/>
                </a:solidFill>
              </a:rPr>
              <a:t>：</a:t>
            </a:r>
            <a:r>
              <a:rPr lang="zh-CN" altLang="zh-CN" sz="2000" b="1" dirty="0">
                <a:solidFill>
                  <a:srgbClr val="000000"/>
                </a:solidFill>
              </a:rPr>
              <a:t>初始化</a:t>
            </a:r>
            <a:r>
              <a:rPr lang="en-US" altLang="zh-CN" sz="2000" b="1" dirty="0" err="1" smtClean="0">
                <a:solidFill>
                  <a:srgbClr val="000000"/>
                </a:solidFill>
              </a:rPr>
              <a:t>i</a:t>
            </a:r>
            <a:r>
              <a:rPr lang="en-US" altLang="zh-CN" sz="2000" b="1" dirty="0" smtClean="0">
                <a:solidFill>
                  <a:srgbClr val="000000"/>
                </a:solidFill>
              </a:rPr>
              <a:t>=0</a:t>
            </a:r>
            <a:endParaRPr lang="en-US" altLang="zh-CN" sz="2000" b="1" dirty="0" smtClean="0">
              <a:solidFill>
                <a:srgbClr val="000000"/>
              </a:solidFill>
            </a:endParaRPr>
          </a:p>
          <a:p>
            <a:pPr lvl="1">
              <a:lnSpc>
                <a:spcPct val="110000"/>
              </a:lnSpc>
              <a:spcBef>
                <a:spcPts val="600"/>
              </a:spcBef>
              <a:buClr>
                <a:schemeClr val="tx1"/>
              </a:buClr>
              <a:buFont typeface="Wingdings" panose="05000000000000000000" pitchFamily="2" charset="2"/>
              <a:buChar char="Ø"/>
            </a:pPr>
            <a:r>
              <a:rPr lang="zh-CN" altLang="zh-CN" sz="2000" b="1" dirty="0">
                <a:solidFill>
                  <a:srgbClr val="000000"/>
                </a:solidFill>
              </a:rPr>
              <a:t>赋值语句</a:t>
            </a:r>
            <a:r>
              <a:rPr lang="zh-CN" altLang="en-US" sz="2000" b="1" dirty="0">
                <a:solidFill>
                  <a:srgbClr val="000000"/>
                </a:solidFill>
              </a:rPr>
              <a:t>：</a:t>
            </a:r>
            <a:r>
              <a:rPr lang="en-US" altLang="zh-CN" sz="2000" b="1" dirty="0" err="1">
                <a:solidFill>
                  <a:srgbClr val="000000"/>
                </a:solidFill>
              </a:rPr>
              <a:t>i</a:t>
            </a:r>
            <a:r>
              <a:rPr lang="en-US" altLang="zh-CN" sz="2000" b="1" dirty="0">
                <a:solidFill>
                  <a:srgbClr val="000000"/>
                </a:solidFill>
              </a:rPr>
              <a:t>=i+1</a:t>
            </a:r>
            <a:r>
              <a:rPr lang="zh-CN" altLang="zh-CN" sz="2000" b="1" dirty="0">
                <a:solidFill>
                  <a:srgbClr val="000000"/>
                </a:solidFill>
              </a:rPr>
              <a:t>、</a:t>
            </a:r>
            <a:r>
              <a:rPr lang="en-US" altLang="zh-CN" sz="2000" b="1" dirty="0">
                <a:solidFill>
                  <a:srgbClr val="000000"/>
                </a:solidFill>
              </a:rPr>
              <a:t>a=b</a:t>
            </a:r>
            <a:r>
              <a:rPr lang="zh-CN" altLang="zh-CN" sz="2000" b="1" dirty="0">
                <a:solidFill>
                  <a:srgbClr val="000000"/>
                </a:solidFill>
              </a:rPr>
              <a:t>模除</a:t>
            </a:r>
            <a:r>
              <a:rPr lang="en-US" altLang="zh-CN" sz="2000" b="1" dirty="0">
                <a:solidFill>
                  <a:srgbClr val="000000"/>
                </a:solidFill>
              </a:rPr>
              <a:t>3</a:t>
            </a:r>
            <a:r>
              <a:rPr lang="zh-CN" altLang="en-US" sz="2000" b="1" dirty="0">
                <a:solidFill>
                  <a:srgbClr val="000000"/>
                </a:solidFill>
              </a:rPr>
              <a:t>、</a:t>
            </a:r>
            <a:r>
              <a:rPr lang="en-US" altLang="zh-CN" sz="2000" b="1" dirty="0">
                <a:solidFill>
                  <a:srgbClr val="000000"/>
                </a:solidFill>
              </a:rPr>
              <a:t>a </a:t>
            </a:r>
            <a:r>
              <a:rPr lang="en-US" altLang="zh-CN" sz="2000" b="1" dirty="0">
                <a:cs typeface="Times New Roman" panose="02020603050405020304" pitchFamily="18" charset="0"/>
                <a:sym typeface="Wingdings" panose="05000000000000000000" pitchFamily="2" charset="2"/>
              </a:rPr>
              <a:t> </a:t>
            </a:r>
            <a:r>
              <a:rPr lang="en-US" altLang="zh-CN" sz="2000" b="1" dirty="0">
                <a:solidFill>
                  <a:srgbClr val="000000"/>
                </a:solidFill>
              </a:rPr>
              <a:t>b mod </a:t>
            </a:r>
            <a:r>
              <a:rPr lang="en-US" altLang="zh-CN" sz="2000" b="1" dirty="0" smtClean="0">
                <a:solidFill>
                  <a:srgbClr val="000000"/>
                </a:solidFill>
              </a:rPr>
              <a:t>3</a:t>
            </a:r>
            <a:endParaRPr lang="en-US" altLang="zh-CN" sz="2000" b="1" dirty="0">
              <a:solidFill>
                <a:srgbClr val="000000"/>
              </a:solidFill>
            </a:endParaRPr>
          </a:p>
          <a:p>
            <a:pPr lvl="1">
              <a:lnSpc>
                <a:spcPct val="110000"/>
              </a:lnSpc>
              <a:spcBef>
                <a:spcPts val="600"/>
              </a:spcBef>
              <a:buClr>
                <a:schemeClr val="tx1"/>
              </a:buClr>
              <a:buFont typeface="Wingdings" panose="05000000000000000000" pitchFamily="2" charset="2"/>
              <a:buChar char="Ø"/>
            </a:pPr>
            <a:r>
              <a:rPr lang="zh-CN" altLang="zh-CN" sz="2000" b="1" dirty="0">
                <a:solidFill>
                  <a:srgbClr val="000000"/>
                </a:solidFill>
              </a:rPr>
              <a:t>输入输出语句</a:t>
            </a:r>
            <a:r>
              <a:rPr lang="zh-CN" altLang="en-US" sz="2000" b="1" dirty="0">
                <a:solidFill>
                  <a:srgbClr val="000000"/>
                </a:solidFill>
              </a:rPr>
              <a:t>：</a:t>
            </a:r>
            <a:r>
              <a:rPr lang="zh-CN" altLang="zh-CN" sz="2000" b="1" dirty="0">
                <a:solidFill>
                  <a:srgbClr val="000000"/>
                </a:solidFill>
                <a:cs typeface="Times New Roman" panose="02020603050405020304" pitchFamily="18" charset="0"/>
              </a:rPr>
              <a:t>输入年份</a:t>
            </a:r>
            <a:r>
              <a:rPr lang="en-US" altLang="zh-CN" sz="2000" b="1" dirty="0">
                <a:solidFill>
                  <a:srgbClr val="000000"/>
                </a:solidFill>
                <a:cs typeface="Times New Roman" panose="02020603050405020304" pitchFamily="18" charset="0"/>
              </a:rPr>
              <a:t>n</a:t>
            </a:r>
            <a:r>
              <a:rPr lang="zh-CN" altLang="zh-CN" sz="2000" b="1" dirty="0">
                <a:solidFill>
                  <a:srgbClr val="000000"/>
                </a:solidFill>
              </a:rPr>
              <a:t>（</a:t>
            </a:r>
            <a:r>
              <a:rPr lang="en-US" altLang="zh-CN" sz="2000" b="1" dirty="0">
                <a:solidFill>
                  <a:srgbClr val="000000"/>
                </a:solidFill>
              </a:rPr>
              <a:t>n=</a:t>
            </a:r>
            <a:r>
              <a:rPr lang="zh-CN" altLang="zh-CN" sz="2000" b="1" dirty="0">
                <a:solidFill>
                  <a:srgbClr val="000000"/>
                </a:solidFill>
              </a:rPr>
              <a:t>输入年份）、输出</a:t>
            </a:r>
            <a:r>
              <a:rPr lang="en-US" altLang="zh-CN" sz="2000" b="1" dirty="0">
                <a:solidFill>
                  <a:srgbClr val="000000"/>
                </a:solidFill>
              </a:rPr>
              <a:t>min</a:t>
            </a:r>
            <a:endParaRPr lang="en-US" altLang="zh-CN" sz="2000" b="1" dirty="0">
              <a:solidFill>
                <a:srgbClr val="000000"/>
              </a:solidFill>
            </a:endParaRPr>
          </a:p>
          <a:p>
            <a:pPr marL="0" lvl="1">
              <a:lnSpc>
                <a:spcPct val="110000"/>
              </a:lnSpc>
              <a:spcBef>
                <a:spcPts val="600"/>
              </a:spcBef>
              <a:buClr>
                <a:srgbClr val="C00000"/>
              </a:buClr>
              <a:buFont typeface="Wingdings" panose="05000000000000000000" pitchFamily="2" charset="2"/>
              <a:buChar char="n"/>
            </a:pPr>
            <a:r>
              <a:rPr lang="en-US" altLang="zh-CN" b="1" dirty="0" smtClean="0"/>
              <a:t> </a:t>
            </a:r>
            <a:r>
              <a:rPr lang="zh-CN" altLang="zh-CN" b="1" dirty="0" smtClean="0"/>
              <a:t>控制</a:t>
            </a:r>
            <a:r>
              <a:rPr lang="zh-CN" altLang="en-US" b="1" dirty="0" smtClean="0"/>
              <a:t>结构</a:t>
            </a:r>
            <a:endParaRPr lang="en-US" altLang="zh-CN" b="1" dirty="0"/>
          </a:p>
          <a:p>
            <a:pPr marL="342900" lvl="3" indent="0" algn="just">
              <a:lnSpc>
                <a:spcPct val="110000"/>
              </a:lnSpc>
              <a:spcBef>
                <a:spcPts val="600"/>
              </a:spcBef>
              <a:buFont typeface="Wingdings" panose="05000000000000000000" pitchFamily="2" charset="2"/>
              <a:buChar char="Ø"/>
            </a:pPr>
            <a:r>
              <a:rPr lang="en-US" altLang="zh-CN" sz="1900" b="1" dirty="0"/>
              <a:t> </a:t>
            </a:r>
            <a:r>
              <a:rPr lang="en-US" altLang="zh-CN" sz="2000" b="1" dirty="0"/>
              <a:t>1966</a:t>
            </a:r>
            <a:r>
              <a:rPr lang="zh-CN" altLang="en-US" sz="2000" b="1" dirty="0"/>
              <a:t>年，</a:t>
            </a:r>
            <a:r>
              <a:rPr lang="en-US" altLang="zh-CN" sz="2000" b="1" dirty="0"/>
              <a:t>Bohm</a:t>
            </a:r>
            <a:r>
              <a:rPr lang="zh-CN" altLang="en-US" sz="2000" b="1" dirty="0"/>
              <a:t>和</a:t>
            </a:r>
            <a:r>
              <a:rPr lang="en-US" altLang="zh-CN" sz="2000" b="1" dirty="0" err="1"/>
              <a:t>Jacopini</a:t>
            </a:r>
            <a:r>
              <a:rPr lang="zh-CN" altLang="en-US" sz="2000" b="1" dirty="0"/>
              <a:t>证明了任何复杂的算法都可以用</a:t>
            </a:r>
            <a:r>
              <a:rPr lang="zh-CN" altLang="en-US" sz="2000" b="1" dirty="0">
                <a:solidFill>
                  <a:srgbClr val="C00000"/>
                </a:solidFill>
              </a:rPr>
              <a:t>顺序、条件、循环</a:t>
            </a:r>
            <a:r>
              <a:rPr lang="zh-CN" altLang="en-US" sz="2000" b="1" dirty="0"/>
              <a:t>三种控制结构组成，所以这三种控制结构称为算法的三种基本控制结构。</a:t>
            </a:r>
            <a:endParaRPr lang="en-US" altLang="zh-CN" sz="2000" b="1" dirty="0"/>
          </a:p>
          <a:p>
            <a:pPr marL="342900" lvl="3" indent="0" algn="just">
              <a:lnSpc>
                <a:spcPct val="110000"/>
              </a:lnSpc>
              <a:spcBef>
                <a:spcPts val="600"/>
              </a:spcBef>
              <a:buFont typeface="Wingdings" panose="05000000000000000000" pitchFamily="2" charset="2"/>
              <a:buChar char="Ø"/>
            </a:pPr>
            <a:r>
              <a:rPr lang="zh-CN" altLang="en-US" sz="2000" b="1" dirty="0"/>
              <a:t> 整个算法可以看作是各基本控制结构顺序串接而成。</a:t>
            </a:r>
            <a:endParaRPr lang="en-US" altLang="zh-CN" sz="2000" b="1" dirty="0"/>
          </a:p>
          <a:p>
            <a:pPr marL="342900" lvl="3" indent="0" algn="just">
              <a:lnSpc>
                <a:spcPct val="110000"/>
              </a:lnSpc>
              <a:spcBef>
                <a:spcPts val="600"/>
              </a:spcBef>
              <a:buFont typeface="Wingdings 3" panose="05040102010807070707" pitchFamily="18" charset="2"/>
              <a:buNone/>
            </a:pPr>
            <a:r>
              <a:rPr lang="en-US" altLang="zh-CN" sz="2000" b="1" dirty="0"/>
              <a:t>    </a:t>
            </a:r>
            <a:r>
              <a:rPr lang="zh-CN" altLang="en-US" sz="2000" b="1" dirty="0"/>
              <a:t>（</a:t>
            </a:r>
            <a:r>
              <a:rPr lang="en-US" altLang="zh-CN" sz="2000" b="1" dirty="0"/>
              <a:t>1</a:t>
            </a:r>
            <a:r>
              <a:rPr lang="zh-CN" altLang="en-US" sz="2000" b="1" dirty="0"/>
              <a:t>）顺序结构</a:t>
            </a:r>
            <a:endParaRPr lang="en-US" altLang="zh-CN" sz="2000" b="1" dirty="0"/>
          </a:p>
          <a:p>
            <a:pPr marL="342900" lvl="3" indent="0" algn="just">
              <a:lnSpc>
                <a:spcPct val="110000"/>
              </a:lnSpc>
              <a:spcBef>
                <a:spcPts val="600"/>
              </a:spcBef>
              <a:buFont typeface="Wingdings 3" panose="05040102010807070707" pitchFamily="18" charset="2"/>
              <a:buNone/>
            </a:pPr>
            <a:r>
              <a:rPr lang="en-US" altLang="zh-CN" sz="2000" b="1" dirty="0"/>
              <a:t>    </a:t>
            </a:r>
            <a:r>
              <a:rPr lang="zh-CN" altLang="en-US" sz="2000" b="1" dirty="0"/>
              <a:t>（</a:t>
            </a:r>
            <a:r>
              <a:rPr lang="en-US" altLang="zh-CN" sz="2000" b="1" dirty="0"/>
              <a:t>2</a:t>
            </a:r>
            <a:r>
              <a:rPr lang="zh-CN" altLang="en-US" sz="2000" b="1" dirty="0"/>
              <a:t>）条件结构（如果条件成立，则执行语句块</a:t>
            </a:r>
            <a:r>
              <a:rPr lang="en-US" altLang="zh-CN" sz="2000" b="1" dirty="0"/>
              <a:t>1</a:t>
            </a:r>
            <a:r>
              <a:rPr lang="zh-CN" altLang="en-US" sz="2000" b="1" dirty="0"/>
              <a:t>，否则执行语句块</a:t>
            </a:r>
            <a:r>
              <a:rPr lang="en-US" altLang="zh-CN" sz="2000" b="1" dirty="0"/>
              <a:t>2</a:t>
            </a:r>
            <a:r>
              <a:rPr lang="zh-CN" altLang="en-US" sz="2000" b="1" dirty="0"/>
              <a:t>）</a:t>
            </a:r>
            <a:endParaRPr lang="en-US" altLang="zh-CN" sz="2000" b="1" dirty="0"/>
          </a:p>
          <a:p>
            <a:pPr marL="342900" lvl="3" indent="0" algn="just">
              <a:lnSpc>
                <a:spcPct val="110000"/>
              </a:lnSpc>
              <a:spcBef>
                <a:spcPts val="600"/>
              </a:spcBef>
              <a:buFont typeface="Wingdings 3" panose="05040102010807070707" pitchFamily="18" charset="2"/>
              <a:buNone/>
            </a:pPr>
            <a:r>
              <a:rPr lang="en-US" altLang="zh-CN" sz="2000" b="1" dirty="0"/>
              <a:t>    </a:t>
            </a:r>
            <a:r>
              <a:rPr lang="zh-CN" altLang="en-US" sz="2000" b="1" dirty="0"/>
              <a:t>（</a:t>
            </a:r>
            <a:r>
              <a:rPr lang="en-US" altLang="zh-CN" sz="2000" b="1" dirty="0"/>
              <a:t>3</a:t>
            </a:r>
            <a:r>
              <a:rPr lang="zh-CN" altLang="en-US" sz="2000" b="1" dirty="0"/>
              <a:t>）循环结构（如果条件成立，则重复执行语句块）</a:t>
            </a:r>
            <a:endParaRPr lang="en-US" altLang="zh-CN" sz="2000" b="1" dirty="0">
              <a:solidFill>
                <a:srgbClr val="000000"/>
              </a:solidFill>
            </a:endParaRPr>
          </a:p>
        </p:txBody>
      </p:sp>
      <p:sp>
        <p:nvSpPr>
          <p:cNvPr id="8" name="矩形 7"/>
          <p:cNvSpPr/>
          <p:nvPr/>
        </p:nvSpPr>
        <p:spPr>
          <a:xfrm>
            <a:off x="1185903" y="290625"/>
            <a:ext cx="224933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sp>
        <p:nvSpPr>
          <p:cNvPr id="4" name="文本框 3"/>
          <p:cNvSpPr txBox="1"/>
          <p:nvPr/>
        </p:nvSpPr>
        <p:spPr>
          <a:xfrm>
            <a:off x="219740" y="1313374"/>
            <a:ext cx="8513273" cy="430887"/>
          </a:xfrm>
          <a:prstGeom prst="rect">
            <a:avLst/>
          </a:prstGeom>
          <a:noFill/>
        </p:spPr>
        <p:txBody>
          <a:bodyPr wrap="square">
            <a:spAutoFit/>
          </a:bodyPr>
          <a:lstStyle/>
          <a:p>
            <a:r>
              <a:rPr lang="zh-CN" altLang="en-US" sz="2100" b="1" dirty="0">
                <a:latin typeface="Arial" panose="020B0604020202020204" pitchFamily="34" charset="0"/>
                <a:cs typeface="Arial" panose="020B0604020202020204" pitchFamily="34" charset="0"/>
              </a:rPr>
              <a:t>算法是由</a:t>
            </a:r>
            <a:r>
              <a:rPr lang="zh-CN" altLang="en-US" sz="2100" b="1" dirty="0">
                <a:solidFill>
                  <a:srgbClr val="C00000"/>
                </a:solidFill>
                <a:latin typeface="Arial" panose="020B0604020202020204" pitchFamily="34" charset="0"/>
                <a:cs typeface="Arial" panose="020B0604020202020204" pitchFamily="34" charset="0"/>
              </a:rPr>
              <a:t>基本运算</a:t>
            </a:r>
            <a:r>
              <a:rPr lang="zh-CN" altLang="en-US" sz="2100" b="1" dirty="0">
                <a:latin typeface="Arial" panose="020B0604020202020204" pitchFamily="34" charset="0"/>
                <a:cs typeface="Arial" panose="020B0604020202020204" pitchFamily="34" charset="0"/>
              </a:rPr>
              <a:t>及规定的</a:t>
            </a:r>
            <a:r>
              <a:rPr lang="zh-CN" altLang="en-US" sz="2100" b="1" dirty="0">
                <a:solidFill>
                  <a:srgbClr val="C00000"/>
                </a:solidFill>
                <a:latin typeface="Arial" panose="020B0604020202020204" pitchFamily="34" charset="0"/>
                <a:cs typeface="Arial" panose="020B0604020202020204" pitchFamily="34" charset="0"/>
              </a:rPr>
              <a:t>运算顺序</a:t>
            </a:r>
            <a:r>
              <a:rPr lang="zh-CN" altLang="en-US" sz="2100" b="1" dirty="0">
                <a:latin typeface="Arial" panose="020B0604020202020204" pitchFamily="34" charset="0"/>
                <a:cs typeface="Arial" panose="020B0604020202020204" pitchFamily="34" charset="0"/>
              </a:rPr>
              <a:t>构成的完整的解题步骤。</a:t>
            </a:r>
            <a:endParaRPr lang="zh-CN" altLang="en-US" sz="2100" b="1"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9986" y="1454824"/>
            <a:ext cx="8304028" cy="4612823"/>
          </a:xfrm>
        </p:spPr>
        <p:txBody>
          <a:bodyPr/>
          <a:lstStyle/>
          <a:p>
            <a:pPr>
              <a:lnSpc>
                <a:spcPct val="120000"/>
              </a:lnSpc>
            </a:pPr>
            <a:r>
              <a:rPr lang="zh-CN" altLang="en-US" sz="2400" b="1" dirty="0"/>
              <a:t>条件和循环结构中包含条件表达式：</a:t>
            </a:r>
            <a:endParaRPr lang="en-US" altLang="zh-CN" sz="2400" b="1" dirty="0"/>
          </a:p>
          <a:p>
            <a:pPr>
              <a:lnSpc>
                <a:spcPct val="120000"/>
              </a:lnSpc>
            </a:pPr>
            <a:r>
              <a:rPr lang="zh-CN" altLang="en-US" sz="2400" b="1" dirty="0"/>
              <a:t>注意：</a:t>
            </a:r>
            <a:r>
              <a:rPr lang="zh-CN" altLang="zh-CN" sz="2400" b="1" dirty="0"/>
              <a:t>条件一定是能判断真假的</a:t>
            </a:r>
            <a:r>
              <a:rPr lang="zh-CN" altLang="en-US" sz="2400" b="1" dirty="0"/>
              <a:t>单个表达式</a:t>
            </a:r>
            <a:r>
              <a:rPr lang="zh-CN" altLang="zh-CN" sz="2400" b="1" dirty="0"/>
              <a:t>或</a:t>
            </a:r>
            <a:r>
              <a:rPr lang="zh-CN" altLang="en-US" sz="2400" b="1" dirty="0"/>
              <a:t>通过逻辑与</a:t>
            </a:r>
            <a:r>
              <a:rPr lang="en-US" altLang="zh-CN" sz="2400" b="1" dirty="0"/>
              <a:t>and</a:t>
            </a:r>
            <a:r>
              <a:rPr lang="zh-CN" altLang="en-US" sz="2400" b="1" dirty="0"/>
              <a:t>、逻辑或</a:t>
            </a:r>
            <a:r>
              <a:rPr lang="en-US" altLang="zh-CN" sz="2400" b="1" dirty="0"/>
              <a:t>or</a:t>
            </a:r>
            <a:r>
              <a:rPr lang="zh-CN" altLang="en-US" sz="2400" b="1" dirty="0"/>
              <a:t>、逻辑非等连接而成的复合表达式。</a:t>
            </a:r>
            <a:endParaRPr lang="en-US" altLang="zh-CN" sz="2400" b="1" dirty="0"/>
          </a:p>
          <a:p>
            <a:pPr>
              <a:lnSpc>
                <a:spcPct val="120000"/>
              </a:lnSpc>
            </a:pPr>
            <a:r>
              <a:rPr lang="zh-CN" altLang="en-US" b="1" dirty="0"/>
              <a:t>如果</a:t>
            </a:r>
            <a:r>
              <a:rPr lang="en-US" altLang="zh-CN" b="1" dirty="0" err="1"/>
              <a:t>i</a:t>
            </a:r>
            <a:r>
              <a:rPr lang="en-US" altLang="zh-CN" b="1" dirty="0">
                <a:solidFill>
                  <a:srgbClr val="C00000"/>
                </a:solidFill>
              </a:rPr>
              <a:t> == </a:t>
            </a:r>
            <a:r>
              <a:rPr lang="en-US" altLang="zh-CN" b="1" dirty="0"/>
              <a:t>3</a:t>
            </a:r>
            <a:r>
              <a:rPr lang="zh-CN" altLang="en-US" b="1" dirty="0"/>
              <a:t>，则</a:t>
            </a:r>
            <a:endParaRPr lang="en-US" altLang="zh-CN" b="1" dirty="0"/>
          </a:p>
          <a:p>
            <a:pPr>
              <a:lnSpc>
                <a:spcPct val="120000"/>
              </a:lnSpc>
            </a:pPr>
            <a:r>
              <a:rPr lang="zh-CN" altLang="en-US" b="1" dirty="0"/>
              <a:t>如果</a:t>
            </a:r>
            <a:r>
              <a:rPr lang="en-US" altLang="zh-CN" b="1" dirty="0" err="1"/>
              <a:t>i</a:t>
            </a:r>
            <a:r>
              <a:rPr lang="en-US" altLang="zh-CN" b="1" dirty="0"/>
              <a:t> % 3 == 0</a:t>
            </a:r>
            <a:r>
              <a:rPr lang="zh-CN" altLang="en-US" b="1" dirty="0"/>
              <a:t>，则</a:t>
            </a:r>
            <a:endParaRPr lang="en-US" altLang="zh-CN" b="1" dirty="0"/>
          </a:p>
          <a:p>
            <a:pPr>
              <a:lnSpc>
                <a:spcPct val="120000"/>
              </a:lnSpc>
            </a:pPr>
            <a:r>
              <a:rPr lang="zh-CN" altLang="en-US" b="1" dirty="0"/>
              <a:t>如果</a:t>
            </a:r>
            <a:r>
              <a:rPr lang="en-US" altLang="zh-CN" b="1" dirty="0" err="1">
                <a:solidFill>
                  <a:srgbClr val="00B050"/>
                </a:solidFill>
              </a:rPr>
              <a:t>i</a:t>
            </a:r>
            <a:r>
              <a:rPr lang="en-US" altLang="zh-CN" b="1" dirty="0">
                <a:solidFill>
                  <a:srgbClr val="00B050"/>
                </a:solidFill>
              </a:rPr>
              <a:t> </a:t>
            </a:r>
            <a:r>
              <a:rPr lang="zh-CN" altLang="en-US" b="1" dirty="0">
                <a:solidFill>
                  <a:srgbClr val="00B050"/>
                </a:solidFill>
              </a:rPr>
              <a:t>除以 </a:t>
            </a:r>
            <a:r>
              <a:rPr lang="en-US" altLang="zh-CN" b="1" dirty="0">
                <a:solidFill>
                  <a:srgbClr val="00B050"/>
                </a:solidFill>
              </a:rPr>
              <a:t>3 </a:t>
            </a:r>
            <a:r>
              <a:rPr lang="zh-CN" altLang="en-US" b="1" dirty="0">
                <a:solidFill>
                  <a:srgbClr val="00B050"/>
                </a:solidFill>
              </a:rPr>
              <a:t>等于 整数</a:t>
            </a:r>
            <a:r>
              <a:rPr lang="zh-CN" altLang="en-US" b="1" dirty="0"/>
              <a:t>，则</a:t>
            </a:r>
            <a:endParaRPr lang="en-US" altLang="zh-CN" b="1" dirty="0"/>
          </a:p>
          <a:p>
            <a:pPr>
              <a:lnSpc>
                <a:spcPct val="120000"/>
              </a:lnSpc>
            </a:pPr>
            <a:r>
              <a:rPr lang="zh-CN" altLang="en-US" b="1" dirty="0"/>
              <a:t>如果 </a:t>
            </a:r>
            <a:r>
              <a:rPr lang="en-US" altLang="zh-CN" b="1" dirty="0" err="1"/>
              <a:t>i</a:t>
            </a:r>
            <a:r>
              <a:rPr lang="en-US" altLang="zh-CN" b="1" dirty="0"/>
              <a:t> % 3 ==0 and </a:t>
            </a:r>
            <a:r>
              <a:rPr lang="en-US" altLang="zh-CN" b="1" dirty="0" err="1"/>
              <a:t>i</a:t>
            </a:r>
            <a:r>
              <a:rPr lang="en-US" altLang="zh-CN" b="1" dirty="0"/>
              <a:t> %5 !=0</a:t>
            </a:r>
            <a:r>
              <a:rPr lang="zh-CN" altLang="en-US" b="1" dirty="0"/>
              <a:t>，则</a:t>
            </a:r>
            <a:endParaRPr lang="en-US" altLang="zh-CN" b="1" dirty="0"/>
          </a:p>
          <a:p>
            <a:pPr marL="0" indent="0">
              <a:lnSpc>
                <a:spcPct val="120000"/>
              </a:lnSpc>
              <a:buNone/>
            </a:pPr>
            <a:r>
              <a:rPr lang="zh-CN" altLang="en-US" b="1" dirty="0"/>
              <a:t>（</a:t>
            </a:r>
            <a:r>
              <a:rPr lang="en-US" altLang="zh-CN" b="1" dirty="0" err="1"/>
              <a:t>i</a:t>
            </a:r>
            <a:r>
              <a:rPr lang="zh-CN" altLang="en-US" b="1" dirty="0"/>
              <a:t>能被</a:t>
            </a:r>
            <a:r>
              <a:rPr lang="en-US" altLang="zh-CN" b="1" dirty="0"/>
              <a:t>3</a:t>
            </a:r>
            <a:r>
              <a:rPr lang="zh-CN" altLang="en-US" b="1" dirty="0"/>
              <a:t>整除但</a:t>
            </a:r>
            <a:r>
              <a:rPr lang="en-US" altLang="zh-CN" b="1" dirty="0" err="1"/>
              <a:t>i</a:t>
            </a:r>
            <a:r>
              <a:rPr lang="zh-CN" altLang="en-US" b="1" dirty="0"/>
              <a:t>不能被</a:t>
            </a:r>
            <a:r>
              <a:rPr lang="en-US" altLang="zh-CN" b="1" dirty="0"/>
              <a:t>5</a:t>
            </a:r>
            <a:r>
              <a:rPr lang="zh-CN" altLang="en-US" b="1" dirty="0"/>
              <a:t>整除）</a:t>
            </a:r>
            <a:endParaRPr lang="en-US" altLang="zh-CN" b="1" dirty="0"/>
          </a:p>
          <a:p>
            <a:pPr>
              <a:lnSpc>
                <a:spcPct val="120000"/>
              </a:lnSpc>
            </a:pPr>
            <a:endParaRPr lang="en-US" altLang="zh-CN" sz="2400" b="1" dirty="0"/>
          </a:p>
          <a:p>
            <a:pPr>
              <a:lnSpc>
                <a:spcPct val="120000"/>
              </a:lnSpc>
            </a:pPr>
            <a:endParaRPr lang="en-US" altLang="zh-CN" b="1" dirty="0"/>
          </a:p>
          <a:p>
            <a:pPr>
              <a:lnSpc>
                <a:spcPct val="120000"/>
              </a:lnSpc>
            </a:pPr>
            <a:endParaRPr lang="zh-CN" altLang="en-US" sz="2400" dirty="0"/>
          </a:p>
        </p:txBody>
      </p:sp>
      <p:sp>
        <p:nvSpPr>
          <p:cNvPr id="4" name="矩形 3"/>
          <p:cNvSpPr/>
          <p:nvPr/>
        </p:nvSpPr>
        <p:spPr>
          <a:xfrm>
            <a:off x="1185903" y="290625"/>
            <a:ext cx="224933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sp>
        <p:nvSpPr>
          <p:cNvPr id="5" name="文本框 4"/>
          <p:cNvSpPr txBox="1"/>
          <p:nvPr/>
        </p:nvSpPr>
        <p:spPr>
          <a:xfrm>
            <a:off x="5754871" y="2863226"/>
            <a:ext cx="3554819" cy="769441"/>
          </a:xfrm>
          <a:prstGeom prst="rect">
            <a:avLst/>
          </a:prstGeom>
          <a:noFill/>
        </p:spPr>
        <p:txBody>
          <a:bodyPr wrap="square" rtlCol="0">
            <a:spAutoFit/>
          </a:bodyPr>
          <a:lstStyle/>
          <a:p>
            <a:r>
              <a:rPr lang="en-US" altLang="zh-CN" sz="2200" b="1" dirty="0">
                <a:solidFill>
                  <a:srgbClr val="C00000"/>
                </a:solidFill>
              </a:rPr>
              <a:t>= </a:t>
            </a:r>
            <a:r>
              <a:rPr lang="zh-CN" altLang="en-US" sz="2200" b="1" dirty="0">
                <a:solidFill>
                  <a:srgbClr val="C00000"/>
                </a:solidFill>
              </a:rPr>
              <a:t>赋值运算符</a:t>
            </a:r>
            <a:endParaRPr lang="en-US" altLang="zh-CN" sz="2200" b="1" dirty="0">
              <a:solidFill>
                <a:srgbClr val="C00000"/>
              </a:solidFill>
            </a:endParaRPr>
          </a:p>
          <a:p>
            <a:r>
              <a:rPr lang="en-US" altLang="zh-CN" sz="2200" b="1" dirty="0">
                <a:solidFill>
                  <a:srgbClr val="C00000"/>
                </a:solidFill>
              </a:rPr>
              <a:t>== </a:t>
            </a:r>
            <a:r>
              <a:rPr lang="zh-CN" altLang="en-US" sz="2200" b="1" dirty="0">
                <a:solidFill>
                  <a:srgbClr val="C00000"/>
                </a:solidFill>
              </a:rPr>
              <a:t>关系运算符</a:t>
            </a:r>
            <a:endParaRPr lang="zh-CN" altLang="en-US" sz="2200" b="1" dirty="0">
              <a:solidFill>
                <a:srgbClr val="C00000"/>
              </a:solidFill>
            </a:endParaRPr>
          </a:p>
        </p:txBody>
      </p:sp>
      <p:sp>
        <p:nvSpPr>
          <p:cNvPr id="6" name="乘号 5"/>
          <p:cNvSpPr/>
          <p:nvPr/>
        </p:nvSpPr>
        <p:spPr>
          <a:xfrm>
            <a:off x="4465675" y="3967716"/>
            <a:ext cx="609600" cy="453656"/>
          </a:xfrm>
          <a:prstGeom prst="mathMultiply">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00B050"/>
                </a:solidFill>
              </a:ln>
              <a:solidFill>
                <a:srgbClr val="00B050"/>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组合 17"/>
          <p:cNvGrpSpPr/>
          <p:nvPr/>
        </p:nvGrpSpPr>
        <p:grpSpPr bwMode="auto">
          <a:xfrm>
            <a:off x="5080183" y="2673133"/>
            <a:ext cx="1497825" cy="2246198"/>
            <a:chOff x="3172364" y="1276622"/>
            <a:chExt cx="1597025" cy="2795722"/>
          </a:xfrm>
        </p:grpSpPr>
        <p:pic>
          <p:nvPicPr>
            <p:cNvPr id="6043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250995" y="1276622"/>
              <a:ext cx="1121111" cy="238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7" name="文本框 12"/>
            <p:cNvSpPr txBox="1">
              <a:spLocks noChangeArrowheads="1"/>
            </p:cNvSpPr>
            <p:nvPr/>
          </p:nvSpPr>
          <p:spPr bwMode="auto">
            <a:xfrm>
              <a:off x="3172364" y="3536510"/>
              <a:ext cx="1597025" cy="535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1650" b="1">
                  <a:solidFill>
                    <a:schemeClr val="tx1"/>
                  </a:solidFill>
                  <a:latin typeface="Century Gothic" panose="020B0502020202020204" pitchFamily="34" charset="0"/>
                </a:rPr>
                <a:t>顺序结构</a:t>
              </a:r>
              <a:endParaRPr lang="zh-CN" altLang="en-US" sz="1650" b="1">
                <a:solidFill>
                  <a:schemeClr val="tx1"/>
                </a:solidFill>
                <a:latin typeface="Century Gothic" panose="020B0502020202020204" pitchFamily="34" charset="0"/>
              </a:endParaRPr>
            </a:p>
          </p:txBody>
        </p:sp>
      </p:grpSp>
      <p:sp>
        <p:nvSpPr>
          <p:cNvPr id="60421" name="矩形 18"/>
          <p:cNvSpPr>
            <a:spLocks noChangeArrowheads="1"/>
          </p:cNvSpPr>
          <p:nvPr/>
        </p:nvSpPr>
        <p:spPr bwMode="auto">
          <a:xfrm>
            <a:off x="84303" y="2115194"/>
            <a:ext cx="508397"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200" b="1" dirty="0">
                <a:solidFill>
                  <a:schemeClr val="tx1"/>
                </a:solidFill>
                <a:latin typeface="Century Gothic" panose="020B0502020202020204" pitchFamily="34" charset="0"/>
              </a:rPr>
              <a:t>基本控制结构的流程图</a:t>
            </a:r>
            <a:endParaRPr lang="zh-CN" altLang="en-US" sz="2200" dirty="0">
              <a:solidFill>
                <a:schemeClr val="tx1"/>
              </a:solidFill>
              <a:latin typeface="Century Gothic" panose="020B0502020202020204" pitchFamily="34" charset="0"/>
            </a:endParaRPr>
          </a:p>
        </p:txBody>
      </p:sp>
      <p:sp>
        <p:nvSpPr>
          <p:cNvPr id="60422" name="Rectangle 198"/>
          <p:cNvSpPr>
            <a:spLocks noChangeArrowheads="1"/>
          </p:cNvSpPr>
          <p:nvPr/>
        </p:nvSpPr>
        <p:spPr bwMode="auto">
          <a:xfrm>
            <a:off x="1143001" y="707209"/>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endParaRPr lang="zh-CN" altLang="en-US" sz="1350">
              <a:solidFill>
                <a:schemeClr val="tx1"/>
              </a:solidFill>
              <a:latin typeface="Century Gothic" panose="020B0502020202020204" pitchFamily="34" charset="0"/>
            </a:endParaRPr>
          </a:p>
        </p:txBody>
      </p:sp>
      <p:sp>
        <p:nvSpPr>
          <p:cNvPr id="60423" name="Rectangle 200"/>
          <p:cNvSpPr>
            <a:spLocks noChangeArrowheads="1"/>
          </p:cNvSpPr>
          <p:nvPr/>
        </p:nvSpPr>
        <p:spPr bwMode="auto">
          <a:xfrm>
            <a:off x="1143001" y="707209"/>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endParaRPr lang="zh-CN" altLang="en-US" sz="1350">
              <a:solidFill>
                <a:schemeClr val="tx1"/>
              </a:solidFill>
              <a:latin typeface="Century Gothic" panose="020B0502020202020204" pitchFamily="34" charset="0"/>
            </a:endParaRPr>
          </a:p>
        </p:txBody>
      </p:sp>
      <p:sp>
        <p:nvSpPr>
          <p:cNvPr id="60424" name="Rectangle 202"/>
          <p:cNvSpPr>
            <a:spLocks noChangeArrowheads="1"/>
          </p:cNvSpPr>
          <p:nvPr/>
        </p:nvSpPr>
        <p:spPr bwMode="auto">
          <a:xfrm>
            <a:off x="1143001" y="707209"/>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endParaRPr lang="zh-CN" altLang="en-US" sz="1350">
              <a:solidFill>
                <a:schemeClr val="tx1"/>
              </a:solidFill>
              <a:latin typeface="Century Gothic" panose="020B0502020202020204" pitchFamily="34" charset="0"/>
            </a:endParaRPr>
          </a:p>
        </p:txBody>
      </p:sp>
      <p:sp>
        <p:nvSpPr>
          <p:cNvPr id="22" name="矩形 21"/>
          <p:cNvSpPr/>
          <p:nvPr/>
        </p:nvSpPr>
        <p:spPr>
          <a:xfrm>
            <a:off x="1185903" y="290625"/>
            <a:ext cx="224933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sp>
        <p:nvSpPr>
          <p:cNvPr id="5" name="AutoShape 23"/>
          <p:cNvSpPr>
            <a:spLocks noChangeArrowheads="1"/>
          </p:cNvSpPr>
          <p:nvPr/>
        </p:nvSpPr>
        <p:spPr bwMode="auto">
          <a:xfrm>
            <a:off x="1307301" y="1549114"/>
            <a:ext cx="1930999" cy="566080"/>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noAutofit/>
          </a:bodyPr>
          <a:lstStyle/>
          <a:p>
            <a:pPr algn="ctr">
              <a:buClr>
                <a:schemeClr val="hlink"/>
              </a:buClr>
              <a:buSzPct val="75000"/>
            </a:pPr>
            <a:r>
              <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顺序结构</a:t>
            </a:r>
            <a:endPar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8" name="文本框 7"/>
          <p:cNvSpPr txBox="1"/>
          <p:nvPr/>
        </p:nvSpPr>
        <p:spPr>
          <a:xfrm>
            <a:off x="1401069" y="3161440"/>
            <a:ext cx="4428026" cy="769441"/>
          </a:xfrm>
          <a:prstGeom prst="rect">
            <a:avLst/>
          </a:prstGeom>
          <a:noFill/>
        </p:spPr>
        <p:txBody>
          <a:bodyPr wrap="square" rtlCol="0">
            <a:spAutoFit/>
          </a:bodyPr>
          <a:lstStyle/>
          <a:p>
            <a:r>
              <a:rPr lang="en-US" altLang="zh-CN" sz="2200" b="1" dirty="0"/>
              <a:t>step1</a:t>
            </a:r>
            <a:r>
              <a:rPr lang="zh-CN" altLang="en-US" sz="2200" b="1" dirty="0"/>
              <a:t>：语句</a:t>
            </a:r>
            <a:r>
              <a:rPr lang="en-US" altLang="zh-CN" sz="2200" b="1" dirty="0"/>
              <a:t>1</a:t>
            </a:r>
            <a:r>
              <a:rPr lang="zh-CN" altLang="en-US" sz="2200" b="1" dirty="0"/>
              <a:t>；</a:t>
            </a:r>
            <a:endParaRPr lang="en-US" altLang="zh-CN" sz="2200" b="1" dirty="0"/>
          </a:p>
          <a:p>
            <a:r>
              <a:rPr lang="en-US" altLang="zh-CN" sz="2200" b="1" dirty="0"/>
              <a:t>step2</a:t>
            </a:r>
            <a:r>
              <a:rPr lang="zh-CN" altLang="en-US" sz="2200" b="1" dirty="0"/>
              <a:t>：语句</a:t>
            </a:r>
            <a:r>
              <a:rPr lang="en-US" altLang="zh-CN" sz="2200" b="1" dirty="0"/>
              <a:t>2</a:t>
            </a:r>
            <a:r>
              <a:rPr lang="zh-CN" altLang="en-US" sz="2200" b="1" dirty="0"/>
              <a:t>；</a:t>
            </a:r>
            <a:endParaRPr lang="zh-CN" altLang="en-US" sz="2200" b="1" dirty="0"/>
          </a:p>
        </p:txBody>
      </p:sp>
    </p:spTree>
    <p:custDataLst>
      <p:tags r:id="rId2"/>
    </p:custDataLst>
  </p:cSld>
  <p:clrMapOvr>
    <a:masterClrMapping/>
  </p:clrMapOvr>
  <p:transition spd="slow" advTm="596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61047" y="1665705"/>
            <a:ext cx="8140994" cy="2471446"/>
          </a:xfrm>
          <a:prstGeom prst="rect">
            <a:avLst/>
          </a:prstGeom>
          <a:noFill/>
        </p:spPr>
        <p:txBody>
          <a:bodyPr wrap="square">
            <a:spAutoFit/>
          </a:bodyPr>
          <a:lstStyle/>
          <a:p>
            <a:pPr marL="0" indent="0">
              <a:lnSpc>
                <a:spcPct val="120000"/>
              </a:lnSpc>
              <a:spcBef>
                <a:spcPts val="600"/>
              </a:spcBef>
              <a:buFont typeface="Wingdings 3" panose="05040102010807070707" pitchFamily="18" charset="2"/>
              <a:buNone/>
              <a:defRPr/>
            </a:pPr>
            <a:r>
              <a:rPr lang="en-US" altLang="zh-CN" sz="1800" b="1" dirty="0">
                <a:solidFill>
                  <a:schemeClr val="tx1"/>
                </a:solidFill>
              </a:rPr>
              <a:t>1</a:t>
            </a:r>
            <a:r>
              <a:rPr lang="zh-CN" altLang="zh-CN" sz="1800" b="1" dirty="0">
                <a:solidFill>
                  <a:schemeClr val="tx1"/>
                </a:solidFill>
              </a:rPr>
              <a:t>）</a:t>
            </a:r>
            <a:r>
              <a:rPr lang="en-US" altLang="zh-CN" sz="1800" b="1" dirty="0">
                <a:solidFill>
                  <a:schemeClr val="tx1"/>
                </a:solidFill>
              </a:rPr>
              <a:t>Step2</a:t>
            </a:r>
            <a:r>
              <a:rPr lang="zh-CN" altLang="zh-CN" sz="1800" b="1" dirty="0">
                <a:solidFill>
                  <a:schemeClr val="tx1"/>
                </a:solidFill>
              </a:rPr>
              <a:t>：如果</a:t>
            </a:r>
            <a:r>
              <a:rPr lang="en-US" altLang="zh-CN" sz="1800" b="1" dirty="0">
                <a:solidFill>
                  <a:schemeClr val="tx1"/>
                </a:solidFill>
              </a:rPr>
              <a:t>[</a:t>
            </a:r>
            <a:r>
              <a:rPr lang="zh-CN" altLang="zh-CN" sz="1800" b="1" dirty="0">
                <a:solidFill>
                  <a:schemeClr val="tx1"/>
                </a:solidFill>
              </a:rPr>
              <a:t>条件</a:t>
            </a:r>
            <a:r>
              <a:rPr lang="en-US" altLang="zh-CN" sz="1800" b="1" dirty="0">
                <a:solidFill>
                  <a:schemeClr val="tx1"/>
                </a:solidFill>
              </a:rPr>
              <a:t>]</a:t>
            </a:r>
            <a:r>
              <a:rPr lang="zh-CN" altLang="zh-CN" sz="1800" b="1" dirty="0">
                <a:solidFill>
                  <a:schemeClr val="tx1"/>
                </a:solidFill>
              </a:rPr>
              <a:t> </a:t>
            </a:r>
            <a:r>
              <a:rPr lang="zh-CN" altLang="en-US" sz="1800" b="1" dirty="0">
                <a:solidFill>
                  <a:schemeClr val="tx1"/>
                </a:solidFill>
              </a:rPr>
              <a:t>，</a:t>
            </a:r>
            <a:r>
              <a:rPr lang="zh-CN" altLang="zh-CN" sz="1800" b="1" dirty="0">
                <a:solidFill>
                  <a:schemeClr val="tx1"/>
                </a:solidFill>
              </a:rPr>
              <a:t>则</a:t>
            </a:r>
            <a:r>
              <a:rPr lang="en-US" altLang="zh-CN" sz="1800" b="1" dirty="0">
                <a:solidFill>
                  <a:schemeClr val="tx1"/>
                </a:solidFill>
              </a:rPr>
              <a:t> [</a:t>
            </a:r>
            <a:r>
              <a:rPr lang="zh-CN" altLang="zh-CN" sz="1800" b="1" dirty="0">
                <a:solidFill>
                  <a:schemeClr val="tx1"/>
                </a:solidFill>
              </a:rPr>
              <a:t>语句</a:t>
            </a:r>
            <a:r>
              <a:rPr lang="zh-CN" altLang="zh-CN" sz="1800" b="1" dirty="0" smtClean="0">
                <a:solidFill>
                  <a:schemeClr val="tx1"/>
                </a:solidFill>
              </a:rPr>
              <a:t>块</a:t>
            </a:r>
            <a:r>
              <a:rPr lang="en-US" altLang="zh-CN" sz="1800" b="1" dirty="0" smtClean="0">
                <a:solidFill>
                  <a:schemeClr val="tx1"/>
                </a:solidFill>
              </a:rPr>
              <a:t>1]</a:t>
            </a:r>
            <a:r>
              <a:rPr lang="zh-CN" altLang="en-US" sz="1800" b="1" dirty="0" smtClean="0">
                <a:solidFill>
                  <a:schemeClr val="tx1"/>
                </a:solidFill>
              </a:rPr>
              <a:t> </a:t>
            </a:r>
            <a:endParaRPr lang="en-US" altLang="zh-CN" sz="1800" b="1" dirty="0">
              <a:solidFill>
                <a:schemeClr val="tx1"/>
              </a:solidFill>
            </a:endParaRPr>
          </a:p>
          <a:p>
            <a:pPr marL="0" indent="0">
              <a:lnSpc>
                <a:spcPct val="120000"/>
              </a:lnSpc>
              <a:spcBef>
                <a:spcPts val="600"/>
              </a:spcBef>
              <a:buFont typeface="Wingdings 3" panose="05040102010807070707" pitchFamily="18" charset="2"/>
              <a:buNone/>
              <a:defRPr/>
            </a:pPr>
            <a:r>
              <a:rPr lang="en-US" altLang="zh-CN" sz="1800" b="1" dirty="0">
                <a:solidFill>
                  <a:schemeClr val="tx1"/>
                </a:solidFill>
              </a:rPr>
              <a:t>2</a:t>
            </a:r>
            <a:r>
              <a:rPr lang="zh-CN" altLang="zh-CN" sz="1800" b="1" dirty="0">
                <a:solidFill>
                  <a:schemeClr val="tx1"/>
                </a:solidFill>
              </a:rPr>
              <a:t>）</a:t>
            </a:r>
            <a:r>
              <a:rPr lang="en-US" altLang="zh-CN" sz="1800" b="1" dirty="0">
                <a:solidFill>
                  <a:schemeClr val="tx1"/>
                </a:solidFill>
              </a:rPr>
              <a:t>Step2</a:t>
            </a:r>
            <a:r>
              <a:rPr lang="zh-CN" altLang="zh-CN" sz="1800" b="1" dirty="0">
                <a:solidFill>
                  <a:schemeClr val="tx1"/>
                </a:solidFill>
              </a:rPr>
              <a:t>：如果</a:t>
            </a:r>
            <a:r>
              <a:rPr lang="en-US" altLang="zh-CN" sz="1800" b="1" dirty="0">
                <a:solidFill>
                  <a:schemeClr val="tx1"/>
                </a:solidFill>
              </a:rPr>
              <a:t>[</a:t>
            </a:r>
            <a:r>
              <a:rPr lang="zh-CN" altLang="zh-CN" sz="1800" b="1" dirty="0">
                <a:solidFill>
                  <a:schemeClr val="tx1"/>
                </a:solidFill>
              </a:rPr>
              <a:t>条件</a:t>
            </a:r>
            <a:r>
              <a:rPr lang="en-US" altLang="zh-CN" sz="1800" b="1" dirty="0">
                <a:solidFill>
                  <a:schemeClr val="tx1"/>
                </a:solidFill>
              </a:rPr>
              <a:t>]</a:t>
            </a:r>
            <a:r>
              <a:rPr lang="zh-CN" altLang="en-US" sz="1800" b="1" dirty="0">
                <a:solidFill>
                  <a:schemeClr val="tx1"/>
                </a:solidFill>
              </a:rPr>
              <a:t>，</a:t>
            </a:r>
            <a:r>
              <a:rPr lang="zh-CN" altLang="zh-CN" sz="1800" b="1" dirty="0">
                <a:solidFill>
                  <a:schemeClr val="tx1"/>
                </a:solidFill>
              </a:rPr>
              <a:t>则</a:t>
            </a:r>
            <a:r>
              <a:rPr lang="en-US" altLang="zh-CN" sz="1800" b="1" dirty="0">
                <a:solidFill>
                  <a:schemeClr val="tx1"/>
                </a:solidFill>
              </a:rPr>
              <a:t>[</a:t>
            </a:r>
            <a:r>
              <a:rPr lang="zh-CN" altLang="zh-CN" sz="1800" b="1" dirty="0">
                <a:solidFill>
                  <a:schemeClr val="tx1"/>
                </a:solidFill>
              </a:rPr>
              <a:t>语句块</a:t>
            </a:r>
            <a:r>
              <a:rPr lang="en-US" altLang="zh-CN" sz="1800" b="1" dirty="0">
                <a:solidFill>
                  <a:schemeClr val="tx1"/>
                </a:solidFill>
              </a:rPr>
              <a:t>1]</a:t>
            </a:r>
            <a:r>
              <a:rPr lang="zh-CN" altLang="zh-CN" sz="1800" b="1" dirty="0">
                <a:solidFill>
                  <a:schemeClr val="tx1"/>
                </a:solidFill>
              </a:rPr>
              <a:t>，否则</a:t>
            </a:r>
            <a:r>
              <a:rPr lang="en-US" altLang="zh-CN" sz="1800" b="1" dirty="0">
                <a:solidFill>
                  <a:schemeClr val="tx1"/>
                </a:solidFill>
              </a:rPr>
              <a:t>[</a:t>
            </a:r>
            <a:r>
              <a:rPr lang="zh-CN" altLang="zh-CN" sz="1800" b="1" dirty="0">
                <a:solidFill>
                  <a:schemeClr val="tx1"/>
                </a:solidFill>
              </a:rPr>
              <a:t>语句块</a:t>
            </a:r>
            <a:r>
              <a:rPr lang="en-US" altLang="zh-CN" sz="1800" b="1" dirty="0">
                <a:solidFill>
                  <a:schemeClr val="tx1"/>
                </a:solidFill>
              </a:rPr>
              <a:t>2]</a:t>
            </a:r>
            <a:endParaRPr lang="zh-CN" altLang="zh-CN" sz="1800" b="1" dirty="0">
              <a:solidFill>
                <a:schemeClr val="tx1"/>
              </a:solidFill>
            </a:endParaRPr>
          </a:p>
          <a:p>
            <a:pPr marL="0" indent="0">
              <a:lnSpc>
                <a:spcPct val="120000"/>
              </a:lnSpc>
              <a:spcBef>
                <a:spcPts val="600"/>
              </a:spcBef>
              <a:buFont typeface="Wingdings 3" panose="05040102010807070707" pitchFamily="18" charset="2"/>
              <a:buNone/>
              <a:defRPr/>
            </a:pPr>
            <a:r>
              <a:rPr lang="en-US" altLang="zh-CN" sz="1800" b="1" dirty="0" smtClean="0">
                <a:solidFill>
                  <a:schemeClr val="tx1"/>
                </a:solidFill>
              </a:rPr>
              <a:t>3</a:t>
            </a:r>
            <a:r>
              <a:rPr lang="zh-CN" altLang="zh-CN" sz="1800" b="1" dirty="0" smtClean="0">
                <a:solidFill>
                  <a:schemeClr val="tx1"/>
                </a:solidFill>
              </a:rPr>
              <a:t>）</a:t>
            </a:r>
            <a:r>
              <a:rPr lang="en-US" altLang="zh-CN" sz="1800" b="1" dirty="0">
                <a:solidFill>
                  <a:schemeClr val="tx1"/>
                </a:solidFill>
              </a:rPr>
              <a:t>Step2</a:t>
            </a:r>
            <a:r>
              <a:rPr lang="zh-CN" altLang="zh-CN" sz="1800" b="1" dirty="0">
                <a:solidFill>
                  <a:schemeClr val="tx1"/>
                </a:solidFill>
              </a:rPr>
              <a:t>：如果</a:t>
            </a:r>
            <a:r>
              <a:rPr lang="en-US" altLang="zh-CN" sz="1800" b="1" dirty="0">
                <a:solidFill>
                  <a:schemeClr val="tx1"/>
                </a:solidFill>
              </a:rPr>
              <a:t>[</a:t>
            </a:r>
            <a:r>
              <a:rPr lang="zh-CN" altLang="zh-CN" sz="1800" b="1" dirty="0">
                <a:solidFill>
                  <a:schemeClr val="tx1"/>
                </a:solidFill>
              </a:rPr>
              <a:t>条件</a:t>
            </a:r>
            <a:r>
              <a:rPr lang="en-US" altLang="zh-CN" sz="1800" b="1" dirty="0">
                <a:solidFill>
                  <a:schemeClr val="tx1"/>
                </a:solidFill>
              </a:rPr>
              <a:t>1]</a:t>
            </a:r>
            <a:r>
              <a:rPr lang="zh-CN" altLang="zh-CN" sz="1800" b="1" dirty="0">
                <a:solidFill>
                  <a:schemeClr val="tx1"/>
                </a:solidFill>
              </a:rPr>
              <a:t>，则</a:t>
            </a:r>
            <a:r>
              <a:rPr lang="en-US" altLang="zh-CN" sz="1800" b="1" dirty="0">
                <a:solidFill>
                  <a:schemeClr val="tx1"/>
                </a:solidFill>
              </a:rPr>
              <a:t>[</a:t>
            </a:r>
            <a:r>
              <a:rPr lang="zh-CN" altLang="zh-CN" sz="1800" b="1" dirty="0">
                <a:solidFill>
                  <a:schemeClr val="tx1"/>
                </a:solidFill>
              </a:rPr>
              <a:t>语句块</a:t>
            </a:r>
            <a:r>
              <a:rPr lang="en-US" altLang="zh-CN" sz="1800" b="1" dirty="0">
                <a:solidFill>
                  <a:schemeClr val="tx1"/>
                </a:solidFill>
              </a:rPr>
              <a:t>1]</a:t>
            </a:r>
            <a:endParaRPr lang="zh-CN" altLang="zh-CN" sz="1800" b="1" dirty="0">
              <a:solidFill>
                <a:schemeClr val="tx1"/>
              </a:solidFill>
            </a:endParaRPr>
          </a:p>
          <a:p>
            <a:pPr marL="0" indent="0">
              <a:lnSpc>
                <a:spcPct val="120000"/>
              </a:lnSpc>
              <a:spcBef>
                <a:spcPts val="600"/>
              </a:spcBef>
              <a:buFont typeface="Wingdings 3" panose="05040102010807070707" pitchFamily="18" charset="2"/>
              <a:buNone/>
              <a:defRPr/>
            </a:pPr>
            <a:r>
              <a:rPr lang="en-US" altLang="zh-CN" sz="1800" b="1" dirty="0">
                <a:solidFill>
                  <a:schemeClr val="tx1"/>
                </a:solidFill>
              </a:rPr>
              <a:t>                   Step2.1</a:t>
            </a:r>
            <a:r>
              <a:rPr lang="zh-CN" altLang="zh-CN" sz="1800" b="1" dirty="0">
                <a:solidFill>
                  <a:schemeClr val="tx1"/>
                </a:solidFill>
              </a:rPr>
              <a:t>：否则如果</a:t>
            </a:r>
            <a:r>
              <a:rPr lang="en-US" altLang="zh-CN" sz="1800" b="1" dirty="0">
                <a:solidFill>
                  <a:schemeClr val="tx1"/>
                </a:solidFill>
              </a:rPr>
              <a:t>[</a:t>
            </a:r>
            <a:r>
              <a:rPr lang="zh-CN" altLang="zh-CN" sz="1800" b="1" dirty="0">
                <a:solidFill>
                  <a:schemeClr val="tx1"/>
                </a:solidFill>
              </a:rPr>
              <a:t>条件</a:t>
            </a:r>
            <a:r>
              <a:rPr lang="en-US" altLang="zh-CN" sz="1800" b="1" dirty="0">
                <a:solidFill>
                  <a:schemeClr val="tx1"/>
                </a:solidFill>
              </a:rPr>
              <a:t>2]</a:t>
            </a:r>
            <a:r>
              <a:rPr lang="zh-CN" altLang="zh-CN" sz="1800" b="1" dirty="0">
                <a:solidFill>
                  <a:schemeClr val="tx1"/>
                </a:solidFill>
              </a:rPr>
              <a:t>，则</a:t>
            </a:r>
            <a:r>
              <a:rPr lang="en-US" altLang="zh-CN" sz="1800" b="1" dirty="0">
                <a:solidFill>
                  <a:schemeClr val="tx1"/>
                </a:solidFill>
              </a:rPr>
              <a:t>[</a:t>
            </a:r>
            <a:r>
              <a:rPr lang="zh-CN" altLang="zh-CN" sz="1800" b="1" dirty="0">
                <a:solidFill>
                  <a:schemeClr val="tx1"/>
                </a:solidFill>
              </a:rPr>
              <a:t>语句块</a:t>
            </a:r>
            <a:r>
              <a:rPr lang="en-US" altLang="zh-CN" sz="1800" b="1" dirty="0">
                <a:solidFill>
                  <a:schemeClr val="tx1"/>
                </a:solidFill>
              </a:rPr>
              <a:t>2]</a:t>
            </a:r>
            <a:endParaRPr lang="zh-CN" altLang="zh-CN" sz="1800" b="1" dirty="0">
              <a:solidFill>
                <a:schemeClr val="tx1"/>
              </a:solidFill>
            </a:endParaRPr>
          </a:p>
          <a:p>
            <a:pPr marL="0" indent="0">
              <a:lnSpc>
                <a:spcPct val="120000"/>
              </a:lnSpc>
              <a:spcBef>
                <a:spcPts val="600"/>
              </a:spcBef>
              <a:buFont typeface="Wingdings 3" panose="05040102010807070707" pitchFamily="18" charset="2"/>
              <a:buNone/>
              <a:defRPr/>
            </a:pPr>
            <a:r>
              <a:rPr lang="en-US" altLang="zh-CN" sz="1800" b="1" dirty="0">
                <a:solidFill>
                  <a:schemeClr val="tx1"/>
                </a:solidFill>
              </a:rPr>
              <a:t>                   Step2.2</a:t>
            </a:r>
            <a:r>
              <a:rPr lang="zh-CN" altLang="zh-CN" sz="1800" b="1" dirty="0">
                <a:solidFill>
                  <a:schemeClr val="tx1"/>
                </a:solidFill>
              </a:rPr>
              <a:t>：否则如果</a:t>
            </a:r>
            <a:r>
              <a:rPr lang="en-US" altLang="zh-CN" sz="1800" b="1" dirty="0">
                <a:solidFill>
                  <a:schemeClr val="tx1"/>
                </a:solidFill>
              </a:rPr>
              <a:t>[</a:t>
            </a:r>
            <a:r>
              <a:rPr lang="zh-CN" altLang="zh-CN" sz="1800" b="1" dirty="0">
                <a:solidFill>
                  <a:schemeClr val="tx1"/>
                </a:solidFill>
              </a:rPr>
              <a:t>条件</a:t>
            </a:r>
            <a:r>
              <a:rPr lang="en-US" altLang="zh-CN" sz="1800" b="1" dirty="0">
                <a:solidFill>
                  <a:schemeClr val="tx1"/>
                </a:solidFill>
              </a:rPr>
              <a:t>3]</a:t>
            </a:r>
            <a:r>
              <a:rPr lang="zh-CN" altLang="zh-CN" sz="1800" b="1" dirty="0">
                <a:solidFill>
                  <a:schemeClr val="tx1"/>
                </a:solidFill>
              </a:rPr>
              <a:t>，则</a:t>
            </a:r>
            <a:r>
              <a:rPr lang="en-US" altLang="zh-CN" sz="1800" b="1" dirty="0">
                <a:solidFill>
                  <a:schemeClr val="tx1"/>
                </a:solidFill>
              </a:rPr>
              <a:t>[</a:t>
            </a:r>
            <a:r>
              <a:rPr lang="zh-CN" altLang="zh-CN" sz="1800" b="1" dirty="0">
                <a:solidFill>
                  <a:schemeClr val="tx1"/>
                </a:solidFill>
              </a:rPr>
              <a:t>语句块</a:t>
            </a:r>
            <a:r>
              <a:rPr lang="en-US" altLang="zh-CN" sz="1800" b="1" dirty="0">
                <a:solidFill>
                  <a:schemeClr val="tx1"/>
                </a:solidFill>
              </a:rPr>
              <a:t>3]</a:t>
            </a:r>
            <a:endParaRPr lang="zh-CN" altLang="zh-CN" sz="1800" b="1" dirty="0">
              <a:solidFill>
                <a:schemeClr val="tx1"/>
              </a:solidFill>
            </a:endParaRPr>
          </a:p>
          <a:p>
            <a:pPr marL="0" indent="0">
              <a:lnSpc>
                <a:spcPct val="120000"/>
              </a:lnSpc>
              <a:spcBef>
                <a:spcPts val="600"/>
              </a:spcBef>
              <a:buFont typeface="Wingdings 3" panose="05040102010807070707" pitchFamily="18" charset="2"/>
              <a:buNone/>
              <a:defRPr/>
            </a:pPr>
            <a:r>
              <a:rPr lang="en-US" altLang="zh-CN" sz="1800" b="1" dirty="0">
                <a:solidFill>
                  <a:schemeClr val="tx1"/>
                </a:solidFill>
              </a:rPr>
              <a:t>                   Step2.3</a:t>
            </a:r>
            <a:r>
              <a:rPr lang="zh-CN" altLang="zh-CN" sz="1800" b="1" dirty="0">
                <a:solidFill>
                  <a:schemeClr val="tx1"/>
                </a:solidFill>
              </a:rPr>
              <a:t>：否则</a:t>
            </a:r>
            <a:r>
              <a:rPr lang="en-US" altLang="zh-CN" sz="1800" b="1" dirty="0">
                <a:solidFill>
                  <a:schemeClr val="tx1"/>
                </a:solidFill>
              </a:rPr>
              <a:t>[</a:t>
            </a:r>
            <a:r>
              <a:rPr lang="zh-CN" altLang="zh-CN" sz="1800" b="1" dirty="0">
                <a:solidFill>
                  <a:schemeClr val="tx1"/>
                </a:solidFill>
              </a:rPr>
              <a:t>语句块</a:t>
            </a:r>
            <a:r>
              <a:rPr lang="en-US" altLang="zh-CN" sz="1800" b="1" dirty="0">
                <a:solidFill>
                  <a:schemeClr val="tx1"/>
                </a:solidFill>
              </a:rPr>
              <a:t>4] </a:t>
            </a:r>
            <a:r>
              <a:rPr lang="zh-CN" altLang="zh-CN" sz="1800" b="1" dirty="0">
                <a:solidFill>
                  <a:schemeClr val="tx1"/>
                </a:solidFill>
              </a:rPr>
              <a:t>（可没有）</a:t>
            </a:r>
            <a:endParaRPr lang="zh-CN" altLang="zh-CN" sz="1800" b="1" dirty="0">
              <a:solidFill>
                <a:schemeClr val="tx1"/>
              </a:solidFill>
            </a:endParaRPr>
          </a:p>
        </p:txBody>
      </p:sp>
      <p:sp>
        <p:nvSpPr>
          <p:cNvPr id="6" name="矩形 5"/>
          <p:cNvSpPr/>
          <p:nvPr/>
        </p:nvSpPr>
        <p:spPr>
          <a:xfrm>
            <a:off x="1185903" y="290625"/>
            <a:ext cx="224933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grpSp>
        <p:nvGrpSpPr>
          <p:cNvPr id="7" name="组合 6"/>
          <p:cNvGrpSpPr/>
          <p:nvPr/>
        </p:nvGrpSpPr>
        <p:grpSpPr bwMode="auto">
          <a:xfrm>
            <a:off x="1313492" y="3941135"/>
            <a:ext cx="6193093" cy="2785730"/>
            <a:chOff x="1354326" y="3534375"/>
            <a:chExt cx="7255786" cy="3137955"/>
          </a:xfrm>
        </p:grpSpPr>
        <p:pic>
          <p:nvPicPr>
            <p:cNvPr id="8"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354326" y="3706007"/>
              <a:ext cx="1368436" cy="233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15358" y="3819840"/>
              <a:ext cx="2390059" cy="234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9"/>
            <p:cNvSpPr txBox="1">
              <a:spLocks noChangeArrowheads="1"/>
            </p:cNvSpPr>
            <p:nvPr/>
          </p:nvSpPr>
          <p:spPr bwMode="auto">
            <a:xfrm>
              <a:off x="1442603" y="6262578"/>
              <a:ext cx="1483457" cy="39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1350" b="1">
                  <a:solidFill>
                    <a:schemeClr val="tx1"/>
                  </a:solidFill>
                  <a:latin typeface="Century Gothic" panose="020B0502020202020204" pitchFamily="34" charset="0"/>
                </a:rPr>
                <a:t>单分支结构</a:t>
              </a:r>
              <a:endParaRPr lang="zh-CN" altLang="en-US" sz="1350" b="1">
                <a:solidFill>
                  <a:schemeClr val="tx1"/>
                </a:solidFill>
                <a:latin typeface="Century Gothic" panose="020B0502020202020204" pitchFamily="34" charset="0"/>
              </a:endParaRPr>
            </a:p>
          </p:txBody>
        </p:sp>
        <p:sp>
          <p:nvSpPr>
            <p:cNvPr id="12" name="文本框 10"/>
            <p:cNvSpPr txBox="1">
              <a:spLocks noChangeArrowheads="1"/>
            </p:cNvSpPr>
            <p:nvPr/>
          </p:nvSpPr>
          <p:spPr bwMode="auto">
            <a:xfrm>
              <a:off x="3433230" y="6234170"/>
              <a:ext cx="1483457" cy="33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1350" b="1" dirty="0">
                  <a:solidFill>
                    <a:schemeClr val="tx1"/>
                  </a:solidFill>
                  <a:latin typeface="Century Gothic" panose="020B0502020202020204" pitchFamily="34" charset="0"/>
                </a:rPr>
                <a:t>双</a:t>
              </a:r>
              <a:r>
                <a:rPr lang="zh-CN" altLang="en-US" sz="1350" b="1" dirty="0" smtClean="0">
                  <a:solidFill>
                    <a:schemeClr val="tx1"/>
                  </a:solidFill>
                  <a:latin typeface="Century Gothic" panose="020B0502020202020204" pitchFamily="34" charset="0"/>
                </a:rPr>
                <a:t>分支</a:t>
              </a:r>
              <a:r>
                <a:rPr lang="zh-CN" altLang="en-US" sz="1350" b="1" dirty="0">
                  <a:solidFill>
                    <a:schemeClr val="tx1"/>
                  </a:solidFill>
                  <a:latin typeface="Century Gothic" panose="020B0502020202020204" pitchFamily="34" charset="0"/>
                </a:rPr>
                <a:t>结构</a:t>
              </a:r>
              <a:endParaRPr lang="zh-CN" altLang="en-US" sz="1350" b="1" dirty="0">
                <a:solidFill>
                  <a:schemeClr val="tx1"/>
                </a:solidFill>
                <a:latin typeface="Century Gothic" panose="020B0502020202020204" pitchFamily="34" charset="0"/>
              </a:endParaRPr>
            </a:p>
          </p:txBody>
        </p:sp>
        <p:sp>
          <p:nvSpPr>
            <p:cNvPr id="13" name="文本框 11"/>
            <p:cNvSpPr txBox="1">
              <a:spLocks noChangeArrowheads="1"/>
            </p:cNvSpPr>
            <p:nvPr/>
          </p:nvSpPr>
          <p:spPr bwMode="auto">
            <a:xfrm>
              <a:off x="7748358" y="4379161"/>
              <a:ext cx="861754" cy="17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1500" b="1">
                  <a:solidFill>
                    <a:schemeClr val="tx1"/>
                  </a:solidFill>
                  <a:latin typeface="Century Gothic" panose="020B0502020202020204" pitchFamily="34" charset="0"/>
                </a:rPr>
                <a:t>条件</a:t>
              </a:r>
              <a:r>
                <a:rPr lang="en-US" altLang="zh-CN" sz="1500" b="1">
                  <a:solidFill>
                    <a:schemeClr val="tx1"/>
                  </a:solidFill>
                  <a:latin typeface="Century Gothic" panose="020B0502020202020204" pitchFamily="34" charset="0"/>
                </a:rPr>
                <a:t>\</a:t>
              </a:r>
              <a:r>
                <a:rPr lang="zh-CN" altLang="en-US" sz="1500" b="1">
                  <a:solidFill>
                    <a:schemeClr val="tx1"/>
                  </a:solidFill>
                  <a:latin typeface="Century Gothic" panose="020B0502020202020204" pitchFamily="34" charset="0"/>
                </a:rPr>
                <a:t>分支结构</a:t>
              </a:r>
              <a:endParaRPr lang="zh-CN" altLang="en-US" sz="1500" b="1">
                <a:solidFill>
                  <a:schemeClr val="tx1"/>
                </a:solidFill>
                <a:latin typeface="Century Gothic" panose="020B0502020202020204" pitchFamily="34" charset="0"/>
              </a:endParaRPr>
            </a:p>
          </p:txBody>
        </p:sp>
        <p:sp>
          <p:nvSpPr>
            <p:cNvPr id="14" name="文本框 10"/>
            <p:cNvSpPr txBox="1">
              <a:spLocks noChangeArrowheads="1"/>
            </p:cNvSpPr>
            <p:nvPr/>
          </p:nvSpPr>
          <p:spPr bwMode="auto">
            <a:xfrm>
              <a:off x="6058338" y="6272351"/>
              <a:ext cx="1483457" cy="399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1350" b="1">
                  <a:solidFill>
                    <a:schemeClr val="tx1"/>
                  </a:solidFill>
                  <a:latin typeface="Century Gothic" panose="020B0502020202020204" pitchFamily="34" charset="0"/>
                </a:rPr>
                <a:t>多分支结构</a:t>
              </a:r>
              <a:endParaRPr lang="zh-CN" altLang="en-US" sz="1350" b="1">
                <a:solidFill>
                  <a:schemeClr val="tx1"/>
                </a:solidFill>
                <a:latin typeface="Century Gothic" panose="020B0502020202020204" pitchFamily="34" charset="0"/>
              </a:endParaRPr>
            </a:p>
          </p:txBody>
        </p:sp>
        <p:pic>
          <p:nvPicPr>
            <p:cNvPr id="15" name="图片 25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77468" y="3534375"/>
              <a:ext cx="2180952" cy="300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AutoShape 23"/>
          <p:cNvSpPr>
            <a:spLocks noChangeArrowheads="1"/>
          </p:cNvSpPr>
          <p:nvPr/>
        </p:nvSpPr>
        <p:spPr bwMode="auto">
          <a:xfrm>
            <a:off x="1122570" y="1139277"/>
            <a:ext cx="1930999" cy="566080"/>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noAutofit/>
          </a:bodyPr>
          <a:lstStyle/>
          <a:p>
            <a:pPr algn="ctr">
              <a:buClr>
                <a:schemeClr val="hlink"/>
              </a:buClr>
              <a:buSzPct val="75000"/>
            </a:pPr>
            <a:r>
              <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选择结构</a:t>
            </a:r>
            <a:endPar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18" name="矩形 18"/>
          <p:cNvSpPr>
            <a:spLocks noChangeArrowheads="1"/>
          </p:cNvSpPr>
          <p:nvPr/>
        </p:nvSpPr>
        <p:spPr bwMode="auto">
          <a:xfrm>
            <a:off x="84303" y="2115194"/>
            <a:ext cx="508397"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200" b="1" dirty="0">
                <a:solidFill>
                  <a:schemeClr val="tx1"/>
                </a:solidFill>
                <a:latin typeface="Century Gothic" panose="020B0502020202020204" pitchFamily="34" charset="0"/>
              </a:rPr>
              <a:t>基本控制结构的流程图</a:t>
            </a:r>
            <a:endParaRPr lang="zh-CN" altLang="en-US" sz="2200" dirty="0">
              <a:solidFill>
                <a:schemeClr val="tx1"/>
              </a:solidFill>
              <a:latin typeface="Century Gothic" panose="020B0502020202020204"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5649434" y="1949302"/>
            <a:ext cx="3097166" cy="2233946"/>
            <a:chOff x="5445125" y="1370013"/>
            <a:chExt cx="3314700" cy="2279352"/>
          </a:xfrm>
        </p:grpSpPr>
        <p:pic>
          <p:nvPicPr>
            <p:cNvPr id="60434"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445125" y="1370013"/>
              <a:ext cx="2335213"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5" name="文本框 7"/>
            <p:cNvSpPr txBox="1">
              <a:spLocks noChangeArrowheads="1"/>
            </p:cNvSpPr>
            <p:nvPr/>
          </p:nvSpPr>
          <p:spPr bwMode="auto">
            <a:xfrm>
              <a:off x="5740400" y="3187700"/>
              <a:ext cx="301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1650" b="1">
                  <a:solidFill>
                    <a:schemeClr val="tx1"/>
                  </a:solidFill>
                  <a:latin typeface="Century Gothic" panose="020B0502020202020204" pitchFamily="34" charset="0"/>
                </a:rPr>
                <a:t>循环语句</a:t>
              </a:r>
              <a:endParaRPr lang="zh-CN" altLang="en-US" sz="1650" b="1">
                <a:solidFill>
                  <a:schemeClr val="tx1"/>
                </a:solidFill>
                <a:latin typeface="Century Gothic" panose="020B0502020202020204" pitchFamily="34" charset="0"/>
              </a:endParaRPr>
            </a:p>
          </p:txBody>
        </p:sp>
      </p:grpSp>
      <p:sp>
        <p:nvSpPr>
          <p:cNvPr id="60421" name="矩形 18"/>
          <p:cNvSpPr>
            <a:spLocks noChangeArrowheads="1"/>
          </p:cNvSpPr>
          <p:nvPr/>
        </p:nvSpPr>
        <p:spPr bwMode="auto">
          <a:xfrm>
            <a:off x="84303" y="2115194"/>
            <a:ext cx="508397"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200" b="1" dirty="0">
                <a:solidFill>
                  <a:schemeClr val="tx1"/>
                </a:solidFill>
                <a:latin typeface="Century Gothic" panose="020B0502020202020204" pitchFamily="34" charset="0"/>
              </a:rPr>
              <a:t>基本控制结构的流程图</a:t>
            </a:r>
            <a:endParaRPr lang="zh-CN" altLang="en-US" sz="2200" dirty="0">
              <a:solidFill>
                <a:schemeClr val="tx1"/>
              </a:solidFill>
              <a:latin typeface="Century Gothic" panose="020B0502020202020204" pitchFamily="34" charset="0"/>
            </a:endParaRPr>
          </a:p>
        </p:txBody>
      </p:sp>
      <p:sp>
        <p:nvSpPr>
          <p:cNvPr id="60422" name="Rectangle 198"/>
          <p:cNvSpPr>
            <a:spLocks noChangeArrowheads="1"/>
          </p:cNvSpPr>
          <p:nvPr/>
        </p:nvSpPr>
        <p:spPr bwMode="auto">
          <a:xfrm>
            <a:off x="1143001" y="707209"/>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endParaRPr lang="zh-CN" altLang="en-US" sz="1350">
              <a:solidFill>
                <a:schemeClr val="tx1"/>
              </a:solidFill>
              <a:latin typeface="Century Gothic" panose="020B0502020202020204" pitchFamily="34" charset="0"/>
            </a:endParaRPr>
          </a:p>
        </p:txBody>
      </p:sp>
      <p:sp>
        <p:nvSpPr>
          <p:cNvPr id="60423" name="Rectangle 200"/>
          <p:cNvSpPr>
            <a:spLocks noChangeArrowheads="1"/>
          </p:cNvSpPr>
          <p:nvPr/>
        </p:nvSpPr>
        <p:spPr bwMode="auto">
          <a:xfrm>
            <a:off x="1143001" y="707209"/>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endParaRPr lang="zh-CN" altLang="en-US" sz="1350">
              <a:solidFill>
                <a:schemeClr val="tx1"/>
              </a:solidFill>
              <a:latin typeface="Century Gothic" panose="020B0502020202020204" pitchFamily="34" charset="0"/>
            </a:endParaRPr>
          </a:p>
        </p:txBody>
      </p:sp>
      <p:sp>
        <p:nvSpPr>
          <p:cNvPr id="60424" name="Rectangle 202"/>
          <p:cNvSpPr>
            <a:spLocks noChangeArrowheads="1"/>
          </p:cNvSpPr>
          <p:nvPr/>
        </p:nvSpPr>
        <p:spPr bwMode="auto">
          <a:xfrm>
            <a:off x="1143001" y="707209"/>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endParaRPr lang="zh-CN" altLang="en-US" sz="1350">
              <a:solidFill>
                <a:schemeClr val="tx1"/>
              </a:solidFill>
              <a:latin typeface="Century Gothic" panose="020B0502020202020204" pitchFamily="34" charset="0"/>
            </a:endParaRPr>
          </a:p>
        </p:txBody>
      </p:sp>
      <p:sp>
        <p:nvSpPr>
          <p:cNvPr id="22" name="矩形 21"/>
          <p:cNvSpPr/>
          <p:nvPr/>
        </p:nvSpPr>
        <p:spPr>
          <a:xfrm>
            <a:off x="1185903" y="290625"/>
            <a:ext cx="224933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sp>
        <p:nvSpPr>
          <p:cNvPr id="4" name="文本框 3"/>
          <p:cNvSpPr txBox="1"/>
          <p:nvPr/>
        </p:nvSpPr>
        <p:spPr>
          <a:xfrm>
            <a:off x="1003006" y="2231924"/>
            <a:ext cx="5341088" cy="1666681"/>
          </a:xfrm>
          <a:prstGeom prst="rect">
            <a:avLst/>
          </a:prstGeom>
          <a:noFill/>
        </p:spPr>
        <p:txBody>
          <a:bodyPr wrap="square">
            <a:spAutoFit/>
          </a:bodyPr>
          <a:lstStyle/>
          <a:p>
            <a:pPr marL="0" indent="0" algn="just">
              <a:lnSpc>
                <a:spcPct val="120000"/>
              </a:lnSpc>
              <a:spcBef>
                <a:spcPts val="600"/>
              </a:spcBef>
              <a:buFont typeface="Wingdings 3" panose="05040102010807070707" pitchFamily="18" charset="2"/>
              <a:buNone/>
              <a:defRPr/>
            </a:pPr>
            <a:r>
              <a:rPr lang="en-US" altLang="zh-CN" sz="1800" b="1" dirty="0">
                <a:solidFill>
                  <a:schemeClr val="tx1"/>
                </a:solidFill>
              </a:rPr>
              <a:t>Step2</a:t>
            </a:r>
            <a:r>
              <a:rPr lang="zh-CN" altLang="zh-CN" sz="1800" b="1" dirty="0">
                <a:solidFill>
                  <a:schemeClr val="tx1"/>
                </a:solidFill>
              </a:rPr>
              <a:t>：当</a:t>
            </a:r>
            <a:r>
              <a:rPr lang="en-US" altLang="zh-CN" sz="1800" b="1" dirty="0">
                <a:solidFill>
                  <a:schemeClr val="tx1"/>
                </a:solidFill>
              </a:rPr>
              <a:t>[</a:t>
            </a:r>
            <a:r>
              <a:rPr lang="zh-CN" altLang="zh-CN" sz="1800" b="1" dirty="0">
                <a:solidFill>
                  <a:schemeClr val="tx1"/>
                </a:solidFill>
              </a:rPr>
              <a:t>条件</a:t>
            </a:r>
            <a:r>
              <a:rPr lang="en-US" altLang="zh-CN" sz="1800" b="1" dirty="0">
                <a:solidFill>
                  <a:schemeClr val="tx1"/>
                </a:solidFill>
              </a:rPr>
              <a:t>]</a:t>
            </a:r>
            <a:r>
              <a:rPr lang="zh-CN" altLang="zh-CN" sz="1800" b="1" dirty="0">
                <a:solidFill>
                  <a:schemeClr val="tx1"/>
                </a:solidFill>
              </a:rPr>
              <a:t>时</a:t>
            </a:r>
            <a:r>
              <a:rPr lang="zh-CN" altLang="en-US" sz="1800" b="1" dirty="0">
                <a:solidFill>
                  <a:schemeClr val="tx1"/>
                </a:solidFill>
              </a:rPr>
              <a:t>，重复</a:t>
            </a:r>
            <a:r>
              <a:rPr lang="zh-CN" altLang="zh-CN" sz="1800" b="1" dirty="0">
                <a:solidFill>
                  <a:schemeClr val="tx1"/>
                </a:solidFill>
              </a:rPr>
              <a:t>执行以下操作</a:t>
            </a:r>
            <a:r>
              <a:rPr lang="zh-CN" altLang="en-US" sz="1800" b="1" dirty="0">
                <a:solidFill>
                  <a:schemeClr val="tx1"/>
                </a:solidFill>
              </a:rPr>
              <a:t>：</a:t>
            </a:r>
            <a:endParaRPr lang="en-US" altLang="zh-CN" sz="1800" b="1" dirty="0">
              <a:solidFill>
                <a:schemeClr val="tx1"/>
              </a:solidFill>
            </a:endParaRPr>
          </a:p>
          <a:p>
            <a:pPr marL="0" indent="0" algn="just">
              <a:lnSpc>
                <a:spcPct val="120000"/>
              </a:lnSpc>
              <a:spcBef>
                <a:spcPts val="600"/>
              </a:spcBef>
              <a:buFont typeface="Wingdings 3" panose="05040102010807070707" pitchFamily="18" charset="2"/>
              <a:buNone/>
              <a:defRPr/>
            </a:pPr>
            <a:r>
              <a:rPr lang="en-US" altLang="zh-CN" sz="1800" b="1" dirty="0">
                <a:solidFill>
                  <a:schemeClr val="tx1"/>
                </a:solidFill>
              </a:rPr>
              <a:t>	Step2.1</a:t>
            </a:r>
            <a:r>
              <a:rPr lang="zh-CN" altLang="zh-CN" sz="1800" b="1" dirty="0">
                <a:solidFill>
                  <a:schemeClr val="tx1"/>
                </a:solidFill>
              </a:rPr>
              <a:t>：</a:t>
            </a:r>
            <a:endParaRPr lang="en-US" altLang="zh-CN" sz="1800" b="1" dirty="0">
              <a:solidFill>
                <a:schemeClr val="tx1"/>
              </a:solidFill>
            </a:endParaRPr>
          </a:p>
          <a:p>
            <a:pPr marL="0" indent="0" algn="just">
              <a:lnSpc>
                <a:spcPct val="120000"/>
              </a:lnSpc>
              <a:spcBef>
                <a:spcPts val="600"/>
              </a:spcBef>
              <a:buFont typeface="Wingdings 3" panose="05040102010807070707" pitchFamily="18" charset="2"/>
              <a:buNone/>
              <a:defRPr/>
            </a:pPr>
            <a:r>
              <a:rPr lang="en-US" altLang="zh-CN" sz="1800" b="1" dirty="0">
                <a:solidFill>
                  <a:schemeClr val="tx1"/>
                </a:solidFill>
              </a:rPr>
              <a:t>	Step2.2</a:t>
            </a:r>
            <a:r>
              <a:rPr lang="zh-CN" altLang="zh-CN" sz="1800" b="1" dirty="0">
                <a:solidFill>
                  <a:schemeClr val="tx1"/>
                </a:solidFill>
              </a:rPr>
              <a:t>：</a:t>
            </a:r>
            <a:endParaRPr lang="zh-CN" altLang="zh-CN" sz="1800" b="1" dirty="0">
              <a:solidFill>
                <a:schemeClr val="tx1"/>
              </a:solidFill>
            </a:endParaRPr>
          </a:p>
          <a:p>
            <a:pPr marL="0" indent="0" algn="just">
              <a:lnSpc>
                <a:spcPct val="120000"/>
              </a:lnSpc>
              <a:spcBef>
                <a:spcPts val="600"/>
              </a:spcBef>
              <a:buFont typeface="Wingdings 3" panose="05040102010807070707" pitchFamily="18" charset="2"/>
              <a:buNone/>
              <a:defRPr/>
            </a:pPr>
            <a:r>
              <a:rPr lang="en-US" altLang="zh-CN" sz="1800" b="1" dirty="0">
                <a:solidFill>
                  <a:schemeClr val="tx1"/>
                </a:solidFill>
              </a:rPr>
              <a:t>Step3</a:t>
            </a:r>
            <a:r>
              <a:rPr lang="zh-CN" altLang="zh-CN" sz="1800" b="1" dirty="0">
                <a:solidFill>
                  <a:schemeClr val="tx1"/>
                </a:solidFill>
              </a:rPr>
              <a:t>：</a:t>
            </a:r>
            <a:endParaRPr lang="zh-CN" altLang="zh-CN" sz="1800" b="1" dirty="0">
              <a:solidFill>
                <a:schemeClr val="tx1"/>
              </a:solidFill>
            </a:endParaRPr>
          </a:p>
        </p:txBody>
      </p:sp>
      <p:sp>
        <p:nvSpPr>
          <p:cNvPr id="6" name="AutoShape 23"/>
          <p:cNvSpPr>
            <a:spLocks noChangeArrowheads="1"/>
          </p:cNvSpPr>
          <p:nvPr/>
        </p:nvSpPr>
        <p:spPr bwMode="auto">
          <a:xfrm>
            <a:off x="1003005" y="1549114"/>
            <a:ext cx="1930999" cy="566080"/>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noAutofit/>
          </a:bodyPr>
          <a:lstStyle/>
          <a:p>
            <a:pPr algn="ctr">
              <a:buClr>
                <a:schemeClr val="hlink"/>
              </a:buClr>
              <a:buSzPct val="75000"/>
            </a:pPr>
            <a:r>
              <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循环结构</a:t>
            </a:r>
            <a:endPar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7" name="文本框 6"/>
          <p:cNvSpPr txBox="1"/>
          <p:nvPr/>
        </p:nvSpPr>
        <p:spPr>
          <a:xfrm>
            <a:off x="1003004" y="4608798"/>
            <a:ext cx="7460512" cy="794320"/>
          </a:xfrm>
          <a:prstGeom prst="rect">
            <a:avLst/>
          </a:prstGeom>
          <a:noFill/>
        </p:spPr>
        <p:txBody>
          <a:bodyPr wrap="square">
            <a:spAutoFit/>
          </a:bodyPr>
          <a:lstStyle/>
          <a:p>
            <a:pPr marL="285750" indent="-285750" algn="just">
              <a:lnSpc>
                <a:spcPct val="120000"/>
              </a:lnSpc>
              <a:buFont typeface="Wingdings" panose="05000000000000000000" pitchFamily="2" charset="2"/>
              <a:buChar char="Ø"/>
              <a:defRPr/>
            </a:pPr>
            <a:r>
              <a:rPr lang="zh-CN" altLang="zh-CN" sz="2000" b="1" dirty="0">
                <a:solidFill>
                  <a:schemeClr val="tx1"/>
                </a:solidFill>
              </a:rPr>
              <a:t>条件成立时，执行</a:t>
            </a:r>
            <a:r>
              <a:rPr lang="en-US" altLang="zh-CN" sz="2000" b="1" dirty="0">
                <a:solidFill>
                  <a:schemeClr val="tx1"/>
                </a:solidFill>
              </a:rPr>
              <a:t>2.1</a:t>
            </a:r>
            <a:r>
              <a:rPr lang="zh-CN" altLang="zh-CN" sz="2000" b="1" dirty="0">
                <a:solidFill>
                  <a:schemeClr val="tx1"/>
                </a:solidFill>
              </a:rPr>
              <a:t>和</a:t>
            </a:r>
            <a:r>
              <a:rPr lang="en-US" altLang="zh-CN" sz="2000" b="1" dirty="0">
                <a:solidFill>
                  <a:schemeClr val="tx1"/>
                </a:solidFill>
              </a:rPr>
              <a:t>2.2</a:t>
            </a:r>
            <a:r>
              <a:rPr lang="zh-CN" altLang="zh-CN" sz="2000" b="1" dirty="0">
                <a:solidFill>
                  <a:schemeClr val="tx1"/>
                </a:solidFill>
              </a:rPr>
              <a:t>，</a:t>
            </a:r>
            <a:r>
              <a:rPr lang="zh-CN" altLang="en-US" sz="2000" b="1" dirty="0">
                <a:solidFill>
                  <a:schemeClr val="tx1"/>
                </a:solidFill>
              </a:rPr>
              <a:t>然后再返回</a:t>
            </a:r>
            <a:r>
              <a:rPr lang="en-US" altLang="zh-CN" sz="2000" b="1" dirty="0">
                <a:solidFill>
                  <a:schemeClr val="tx1"/>
                </a:solidFill>
              </a:rPr>
              <a:t>Step2</a:t>
            </a:r>
            <a:r>
              <a:rPr lang="zh-CN" altLang="en-US" sz="2000" b="1" dirty="0">
                <a:solidFill>
                  <a:schemeClr val="tx1"/>
                </a:solidFill>
              </a:rPr>
              <a:t>进行条件判断；</a:t>
            </a:r>
            <a:endParaRPr lang="en-US" altLang="zh-CN" sz="2000" b="1" dirty="0">
              <a:solidFill>
                <a:schemeClr val="tx1"/>
              </a:solidFill>
            </a:endParaRPr>
          </a:p>
          <a:p>
            <a:pPr marL="285750" indent="-285750" algn="just">
              <a:lnSpc>
                <a:spcPct val="120000"/>
              </a:lnSpc>
              <a:buFont typeface="Wingdings" panose="05000000000000000000" pitchFamily="2" charset="2"/>
              <a:buChar char="Ø"/>
              <a:defRPr/>
            </a:pPr>
            <a:r>
              <a:rPr lang="zh-CN" altLang="zh-CN" sz="2000" b="1" dirty="0">
                <a:solidFill>
                  <a:schemeClr val="tx1"/>
                </a:solidFill>
              </a:rPr>
              <a:t>不成立时执行</a:t>
            </a:r>
            <a:r>
              <a:rPr lang="en-US" altLang="zh-CN" sz="2000" b="1" dirty="0">
                <a:solidFill>
                  <a:schemeClr val="tx1"/>
                </a:solidFill>
              </a:rPr>
              <a:t>Step3</a:t>
            </a:r>
            <a:endParaRPr lang="zh-CN" altLang="zh-CN" sz="2000" b="1" dirty="0">
              <a:solidFill>
                <a:schemeClr val="tx1"/>
              </a:solidFill>
            </a:endParaRPr>
          </a:p>
        </p:txBody>
      </p:sp>
    </p:spTree>
    <p:custDataLst>
      <p:tags r:id="rId2"/>
    </p:custDataLst>
  </p:cSld>
  <p:clrMapOvr>
    <a:masterClrMapping/>
  </p:clrMapOvr>
  <p:transition spd="slow" advTm="5960"/>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矩形 7"/>
          <p:cNvSpPr>
            <a:spLocks noChangeArrowheads="1"/>
          </p:cNvSpPr>
          <p:nvPr/>
        </p:nvSpPr>
        <p:spPr bwMode="auto">
          <a:xfrm>
            <a:off x="210733" y="1347657"/>
            <a:ext cx="73053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ts val="900"/>
              </a:spcBef>
              <a:spcAft>
                <a:spcPts val="450"/>
              </a:spcAft>
              <a:buClrTx/>
              <a:buNone/>
            </a:pPr>
            <a:r>
              <a:rPr lang="zh-CN" altLang="en-US" sz="2200" b="1" dirty="0" smtClean="0">
                <a:solidFill>
                  <a:srgbClr val="FF0000"/>
                </a:solidFill>
                <a:cs typeface="Times New Roman" panose="02020603050405020304" pitchFamily="18" charset="0"/>
              </a:rPr>
              <a:t>问题</a:t>
            </a:r>
            <a:r>
              <a:rPr lang="en-US" altLang="zh-CN" sz="2200" b="1" dirty="0" smtClean="0">
                <a:solidFill>
                  <a:srgbClr val="FF0000"/>
                </a:solidFill>
                <a:cs typeface="Times New Roman" panose="02020603050405020304" pitchFamily="18" charset="0"/>
              </a:rPr>
              <a:t>2</a:t>
            </a:r>
            <a:r>
              <a:rPr lang="zh-CN" altLang="en-US" sz="2200" b="1" dirty="0" smtClean="0">
                <a:solidFill>
                  <a:srgbClr val="FF0000"/>
                </a:solidFill>
                <a:cs typeface="Times New Roman" panose="02020603050405020304" pitchFamily="18" charset="0"/>
              </a:rPr>
              <a:t>：在</a:t>
            </a:r>
            <a:r>
              <a:rPr lang="zh-CN" altLang="en-US" sz="2200" b="1" dirty="0">
                <a:solidFill>
                  <a:srgbClr val="FF0000"/>
                </a:solidFill>
                <a:cs typeface="Times New Roman" panose="02020603050405020304" pitchFamily="18" charset="0"/>
              </a:rPr>
              <a:t>含有</a:t>
            </a:r>
            <a:r>
              <a:rPr lang="en-US" altLang="zh-CN" sz="2200" b="1" dirty="0">
                <a:solidFill>
                  <a:srgbClr val="FF0000"/>
                </a:solidFill>
                <a:cs typeface="Times New Roman" panose="02020603050405020304" pitchFamily="18" charset="0"/>
              </a:rPr>
              <a:t>n</a:t>
            </a:r>
            <a:r>
              <a:rPr lang="zh-CN" altLang="en-US" sz="2200" b="1" dirty="0">
                <a:solidFill>
                  <a:srgbClr val="FF0000"/>
                </a:solidFill>
                <a:cs typeface="Times New Roman" panose="02020603050405020304" pitchFamily="18" charset="0"/>
              </a:rPr>
              <a:t>个元素的数组</a:t>
            </a:r>
            <a:r>
              <a:rPr lang="en-US" altLang="zh-CN" sz="2200" b="1" dirty="0">
                <a:solidFill>
                  <a:srgbClr val="FF0000"/>
                </a:solidFill>
                <a:cs typeface="Times New Roman" panose="02020603050405020304" pitchFamily="18" charset="0"/>
              </a:rPr>
              <a:t>a</a:t>
            </a:r>
            <a:r>
              <a:rPr lang="zh-CN" altLang="en-US" sz="2200" b="1" dirty="0">
                <a:solidFill>
                  <a:srgbClr val="FF0000"/>
                </a:solidFill>
                <a:cs typeface="Times New Roman" panose="02020603050405020304" pitchFamily="18" charset="0"/>
              </a:rPr>
              <a:t>中查找最小值元素。</a:t>
            </a:r>
            <a:endParaRPr lang="zh-CN" altLang="en-US" sz="2200" b="1" dirty="0">
              <a:solidFill>
                <a:srgbClr val="FF0000"/>
              </a:solidFill>
              <a:cs typeface="Times New Roman" panose="02020603050405020304" pitchFamily="18" charset="0"/>
            </a:endParaRPr>
          </a:p>
        </p:txBody>
      </p:sp>
      <p:sp>
        <p:nvSpPr>
          <p:cNvPr id="61444" name="文本框 8"/>
          <p:cNvSpPr txBox="1">
            <a:spLocks noChangeArrowheads="1"/>
          </p:cNvSpPr>
          <p:nvPr/>
        </p:nvSpPr>
        <p:spPr bwMode="auto">
          <a:xfrm>
            <a:off x="6783988" y="6393015"/>
            <a:ext cx="17930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b="1" dirty="0">
                <a:solidFill>
                  <a:srgbClr val="0216AE"/>
                </a:solidFill>
                <a:latin typeface="Century Gothic" panose="020B0502020202020204" pitchFamily="34" charset="0"/>
              </a:rPr>
              <a:t>程序流程图</a:t>
            </a:r>
            <a:endParaRPr lang="zh-CN" altLang="en-US" b="1" dirty="0">
              <a:solidFill>
                <a:srgbClr val="0216AE"/>
              </a:solidFill>
              <a:latin typeface="Century Gothic" panose="020B0502020202020204" pitchFamily="34" charset="0"/>
            </a:endParaRPr>
          </a:p>
        </p:txBody>
      </p:sp>
      <p:sp>
        <p:nvSpPr>
          <p:cNvPr id="4" name="矩形 3"/>
          <p:cNvSpPr>
            <a:spLocks noChangeArrowheads="1"/>
          </p:cNvSpPr>
          <p:nvPr/>
        </p:nvSpPr>
        <p:spPr bwMode="auto">
          <a:xfrm>
            <a:off x="269940" y="3197434"/>
            <a:ext cx="5242774" cy="2708434"/>
          </a:xfrm>
          <a:prstGeom prst="rect">
            <a:avLst/>
          </a:prstGeom>
          <a:noFill/>
          <a:ln>
            <a:noFill/>
          </a:ln>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ts val="600"/>
              </a:spcBef>
              <a:buClrTx/>
              <a:buFontTx/>
              <a:buNone/>
              <a:defRPr/>
            </a:pPr>
            <a:r>
              <a:rPr lang="zh-CN" altLang="en-US" sz="2000" b="1" dirty="0">
                <a:solidFill>
                  <a:srgbClr val="0216AE"/>
                </a:solidFill>
                <a:latin typeface="+mn-lt"/>
                <a:cs typeface="Times New Roman" panose="02020603050405020304" pitchFamily="18" charset="0"/>
              </a:rPr>
              <a:t>伪代码：</a:t>
            </a:r>
            <a:endParaRPr lang="en-US" altLang="zh-CN" sz="2000" b="1" dirty="0">
              <a:solidFill>
                <a:srgbClr val="0216AE"/>
              </a:solidFill>
              <a:latin typeface="+mn-lt"/>
              <a:cs typeface="Times New Roman" panose="02020603050405020304" pitchFamily="18" charset="0"/>
            </a:endParaRPr>
          </a:p>
          <a:p>
            <a:pPr>
              <a:spcBef>
                <a:spcPts val="600"/>
              </a:spcBef>
              <a:buClrTx/>
              <a:buFontTx/>
              <a:buNone/>
              <a:defRPr/>
            </a:pPr>
            <a:r>
              <a:rPr lang="en-US" altLang="zh-CN" sz="2000" b="1" dirty="0">
                <a:solidFill>
                  <a:schemeClr val="tx1"/>
                </a:solidFill>
                <a:latin typeface="+mn-lt"/>
                <a:cs typeface="Times New Roman" panose="02020603050405020304" pitchFamily="18" charset="0"/>
              </a:rPr>
              <a:t>step1: min = </a:t>
            </a:r>
            <a:r>
              <a:rPr lang="en-US" altLang="zh-CN" sz="2000" b="1" dirty="0">
                <a:solidFill>
                  <a:schemeClr val="tx1"/>
                </a:solidFill>
                <a:latin typeface="+mn-lt"/>
                <a:cs typeface="Times New Roman" panose="02020603050405020304" pitchFamily="18" charset="0"/>
                <a:sym typeface="Wingdings" panose="05000000000000000000" pitchFamily="2" charset="2"/>
              </a:rPr>
              <a:t>a[0]</a:t>
            </a:r>
            <a:r>
              <a:rPr lang="zh-CN" altLang="en-US" sz="2000" b="1" dirty="0">
                <a:solidFill>
                  <a:schemeClr val="tx1"/>
                </a:solidFill>
                <a:latin typeface="+mn-lt"/>
                <a:cs typeface="Times New Roman" panose="02020603050405020304" pitchFamily="18" charset="0"/>
                <a:sym typeface="Wingdings" panose="05000000000000000000" pitchFamily="2" charset="2"/>
              </a:rPr>
              <a:t>； </a:t>
            </a:r>
            <a:endParaRPr lang="zh-CN" altLang="en-US" sz="2000" b="1" dirty="0">
              <a:solidFill>
                <a:schemeClr val="tx1"/>
              </a:solidFill>
              <a:latin typeface="+mn-lt"/>
              <a:cs typeface="Times New Roman" panose="02020603050405020304" pitchFamily="18" charset="0"/>
              <a:sym typeface="Wingdings" panose="05000000000000000000" pitchFamily="2" charset="2"/>
            </a:endParaRPr>
          </a:p>
          <a:p>
            <a:pPr>
              <a:spcBef>
                <a:spcPts val="600"/>
              </a:spcBef>
              <a:buClrTx/>
              <a:buFontTx/>
              <a:buNone/>
              <a:defRPr/>
            </a:pPr>
            <a:r>
              <a:rPr lang="en-US" altLang="zh-CN" sz="2000" b="1" dirty="0">
                <a:solidFill>
                  <a:schemeClr val="tx1"/>
                </a:solidFill>
                <a:latin typeface="+mn-lt"/>
                <a:cs typeface="Times New Roman" panose="02020603050405020304" pitchFamily="18" charset="0"/>
                <a:sym typeface="Wingdings" panose="05000000000000000000" pitchFamily="2" charset="2"/>
              </a:rPr>
              <a:t>step2: </a:t>
            </a:r>
            <a:r>
              <a:rPr lang="zh-CN" altLang="en-US" sz="2000" b="1" dirty="0">
                <a:solidFill>
                  <a:schemeClr val="tx1"/>
                </a:solidFill>
                <a:latin typeface="+mn-lt"/>
                <a:cs typeface="Times New Roman" panose="02020603050405020304" pitchFamily="18" charset="0"/>
                <a:sym typeface="Wingdings" panose="05000000000000000000" pitchFamily="2" charset="2"/>
              </a:rPr>
              <a:t>初始化被比较元素的序号</a:t>
            </a:r>
            <a:r>
              <a:rPr lang="en-US" altLang="zh-CN" sz="2000" b="1" dirty="0" err="1">
                <a:solidFill>
                  <a:schemeClr val="tx1"/>
                </a:solidFill>
                <a:latin typeface="+mn-lt"/>
                <a:cs typeface="Times New Roman" panose="02020603050405020304" pitchFamily="18" charset="0"/>
                <a:sym typeface="Wingdings" panose="05000000000000000000" pitchFamily="2" charset="2"/>
              </a:rPr>
              <a:t>i</a:t>
            </a:r>
            <a:r>
              <a:rPr lang="en-US" altLang="zh-CN" sz="2000" b="1" dirty="0">
                <a:solidFill>
                  <a:schemeClr val="tx1"/>
                </a:solidFill>
                <a:latin typeface="+mn-lt"/>
                <a:cs typeface="Times New Roman" panose="02020603050405020304" pitchFamily="18" charset="0"/>
                <a:sym typeface="Wingdings" panose="05000000000000000000" pitchFamily="2" charset="2"/>
              </a:rPr>
              <a:t> =</a:t>
            </a:r>
            <a:r>
              <a:rPr lang="en-US" altLang="zh-CN" sz="2000" b="1" dirty="0">
                <a:solidFill>
                  <a:schemeClr val="tx1"/>
                </a:solidFill>
                <a:latin typeface="+mn-lt"/>
                <a:cs typeface="Times New Roman" panose="02020603050405020304" pitchFamily="18" charset="0"/>
              </a:rPr>
              <a:t> 1</a:t>
            </a:r>
            <a:r>
              <a:rPr lang="zh-CN" altLang="en-US" sz="2000" b="1" dirty="0">
                <a:solidFill>
                  <a:schemeClr val="tx1"/>
                </a:solidFill>
                <a:latin typeface="+mn-lt"/>
                <a:cs typeface="Times New Roman" panose="02020603050405020304" pitchFamily="18" charset="0"/>
                <a:sym typeface="Wingdings" panose="05000000000000000000" pitchFamily="2" charset="2"/>
              </a:rPr>
              <a:t>；</a:t>
            </a:r>
            <a:endParaRPr lang="zh-CN" altLang="en-US" sz="2000" b="1" dirty="0">
              <a:solidFill>
                <a:schemeClr val="tx1"/>
              </a:solidFill>
              <a:latin typeface="+mn-lt"/>
              <a:cs typeface="Times New Roman" panose="02020603050405020304" pitchFamily="18" charset="0"/>
              <a:sym typeface="Wingdings" panose="05000000000000000000" pitchFamily="2" charset="2"/>
            </a:endParaRPr>
          </a:p>
          <a:p>
            <a:pPr>
              <a:spcBef>
                <a:spcPts val="600"/>
              </a:spcBef>
              <a:buClrTx/>
              <a:buFontTx/>
              <a:buNone/>
              <a:defRPr/>
            </a:pPr>
            <a:r>
              <a:rPr lang="en-US" altLang="zh-CN" sz="2000" b="1" dirty="0">
                <a:solidFill>
                  <a:schemeClr val="tx1"/>
                </a:solidFill>
                <a:latin typeface="+mn-lt"/>
                <a:cs typeface="Times New Roman" panose="02020603050405020304" pitchFamily="18" charset="0"/>
                <a:sym typeface="Wingdings" panose="05000000000000000000" pitchFamily="2" charset="2"/>
              </a:rPr>
              <a:t>step3: </a:t>
            </a:r>
            <a:r>
              <a:rPr lang="zh-CN" altLang="en-US" sz="2000" b="1" dirty="0">
                <a:solidFill>
                  <a:schemeClr val="tx1"/>
                </a:solidFill>
                <a:latin typeface="+mn-lt"/>
                <a:cs typeface="Times New Roman" panose="02020603050405020304" pitchFamily="18" charset="0"/>
                <a:sym typeface="Wingdings" panose="05000000000000000000" pitchFamily="2" charset="2"/>
              </a:rPr>
              <a:t>当</a:t>
            </a:r>
            <a:r>
              <a:rPr lang="en-US" altLang="zh-CN" sz="2000" b="1" dirty="0" err="1">
                <a:solidFill>
                  <a:schemeClr val="tx1"/>
                </a:solidFill>
                <a:latin typeface="+mn-lt"/>
                <a:cs typeface="Times New Roman" panose="02020603050405020304" pitchFamily="18" charset="0"/>
                <a:sym typeface="Wingdings" panose="05000000000000000000" pitchFamily="2" charset="2"/>
              </a:rPr>
              <a:t>i</a:t>
            </a:r>
            <a:r>
              <a:rPr lang="en-US" altLang="zh-CN" sz="2000" b="1" dirty="0">
                <a:solidFill>
                  <a:schemeClr val="tx1"/>
                </a:solidFill>
                <a:latin typeface="+mn-lt"/>
                <a:cs typeface="Times New Roman" panose="02020603050405020304" pitchFamily="18" charset="0"/>
                <a:sym typeface="Wingdings" panose="05000000000000000000" pitchFamily="2" charset="2"/>
              </a:rPr>
              <a:t> &lt; n</a:t>
            </a:r>
            <a:r>
              <a:rPr lang="zh-CN" altLang="en-US" sz="2000" b="1" dirty="0">
                <a:solidFill>
                  <a:schemeClr val="tx1"/>
                </a:solidFill>
                <a:latin typeface="+mn-lt"/>
                <a:cs typeface="Times New Roman" panose="02020603050405020304" pitchFamily="18" charset="0"/>
                <a:sym typeface="Wingdings" panose="05000000000000000000" pitchFamily="2" charset="2"/>
              </a:rPr>
              <a:t>时重复执行下述操作：</a:t>
            </a:r>
            <a:endParaRPr lang="zh-CN" altLang="en-US" sz="2000" b="1" dirty="0">
              <a:solidFill>
                <a:schemeClr val="tx1"/>
              </a:solidFill>
              <a:latin typeface="+mn-lt"/>
              <a:cs typeface="Times New Roman" panose="02020603050405020304" pitchFamily="18" charset="0"/>
              <a:sym typeface="Wingdings" panose="05000000000000000000" pitchFamily="2" charset="2"/>
            </a:endParaRPr>
          </a:p>
          <a:p>
            <a:pPr>
              <a:spcBef>
                <a:spcPts val="600"/>
              </a:spcBef>
              <a:buClrTx/>
              <a:buFontTx/>
              <a:buNone/>
              <a:defRPr/>
            </a:pPr>
            <a:r>
              <a:rPr lang="zh-CN" altLang="en-US" sz="2000" b="1" dirty="0">
                <a:solidFill>
                  <a:schemeClr val="tx1"/>
                </a:solidFill>
                <a:latin typeface="+mn-lt"/>
                <a:cs typeface="Times New Roman" panose="02020603050405020304" pitchFamily="18" charset="0"/>
                <a:sym typeface="Wingdings" panose="05000000000000000000" pitchFamily="2" charset="2"/>
              </a:rPr>
              <a:t>        </a:t>
            </a:r>
            <a:r>
              <a:rPr lang="en-US" altLang="zh-CN" sz="2000" b="1" dirty="0">
                <a:solidFill>
                  <a:schemeClr val="tx1"/>
                </a:solidFill>
                <a:latin typeface="+mn-lt"/>
                <a:cs typeface="Times New Roman" panose="02020603050405020304" pitchFamily="18" charset="0"/>
                <a:sym typeface="Wingdings" panose="05000000000000000000" pitchFamily="2" charset="2"/>
              </a:rPr>
              <a:t>step3.1: </a:t>
            </a:r>
            <a:r>
              <a:rPr lang="zh-CN" altLang="en-US" sz="2000" b="1" dirty="0">
                <a:solidFill>
                  <a:schemeClr val="tx1"/>
                </a:solidFill>
                <a:latin typeface="+mn-lt"/>
                <a:cs typeface="Times New Roman" panose="02020603050405020304" pitchFamily="18" charset="0"/>
                <a:sym typeface="Wingdings" panose="05000000000000000000" pitchFamily="2" charset="2"/>
              </a:rPr>
              <a:t>如果</a:t>
            </a:r>
            <a:r>
              <a:rPr lang="en-US" altLang="zh-CN" sz="2000" b="1" dirty="0">
                <a:solidFill>
                  <a:schemeClr val="tx1"/>
                </a:solidFill>
                <a:latin typeface="+mn-lt"/>
                <a:cs typeface="Times New Roman" panose="02020603050405020304" pitchFamily="18" charset="0"/>
                <a:sym typeface="Wingdings" panose="05000000000000000000" pitchFamily="2" charset="2"/>
              </a:rPr>
              <a:t>a[</a:t>
            </a:r>
            <a:r>
              <a:rPr lang="en-US" altLang="zh-CN" sz="2000" b="1" dirty="0" err="1">
                <a:solidFill>
                  <a:schemeClr val="tx1"/>
                </a:solidFill>
                <a:latin typeface="+mn-lt"/>
                <a:cs typeface="Times New Roman" panose="02020603050405020304" pitchFamily="18" charset="0"/>
                <a:sym typeface="Wingdings" panose="05000000000000000000" pitchFamily="2" charset="2"/>
              </a:rPr>
              <a:t>i</a:t>
            </a:r>
            <a:r>
              <a:rPr lang="en-US" altLang="zh-CN" sz="2000" b="1" dirty="0">
                <a:solidFill>
                  <a:schemeClr val="tx1"/>
                </a:solidFill>
                <a:latin typeface="+mn-lt"/>
                <a:cs typeface="Times New Roman" panose="02020603050405020304" pitchFamily="18" charset="0"/>
                <a:sym typeface="Wingdings" panose="05000000000000000000" pitchFamily="2" charset="2"/>
              </a:rPr>
              <a:t>] &lt; min</a:t>
            </a:r>
            <a:r>
              <a:rPr lang="zh-CN" altLang="en-US" sz="2000" b="1" dirty="0">
                <a:solidFill>
                  <a:schemeClr val="tx1"/>
                </a:solidFill>
                <a:latin typeface="+mn-lt"/>
                <a:cs typeface="Times New Roman" panose="02020603050405020304" pitchFamily="18" charset="0"/>
                <a:sym typeface="Wingdings" panose="05000000000000000000" pitchFamily="2" charset="2"/>
              </a:rPr>
              <a:t>，则</a:t>
            </a:r>
            <a:r>
              <a:rPr lang="en-US" altLang="zh-CN" sz="2000" b="1" dirty="0">
                <a:solidFill>
                  <a:schemeClr val="tx1"/>
                </a:solidFill>
                <a:latin typeface="+mn-lt"/>
                <a:cs typeface="Times New Roman" panose="02020603050405020304" pitchFamily="18" charset="0"/>
                <a:sym typeface="Wingdings" panose="05000000000000000000" pitchFamily="2" charset="2"/>
              </a:rPr>
              <a:t>min =</a:t>
            </a:r>
            <a:r>
              <a:rPr lang="en-US" altLang="zh-CN" sz="2000" b="1" dirty="0">
                <a:solidFill>
                  <a:schemeClr val="tx1"/>
                </a:solidFill>
                <a:latin typeface="+mn-lt"/>
                <a:cs typeface="Times New Roman" panose="02020603050405020304" pitchFamily="18" charset="0"/>
              </a:rPr>
              <a:t> </a:t>
            </a:r>
            <a:r>
              <a:rPr lang="en-US" altLang="zh-CN" sz="2000" b="1" dirty="0">
                <a:solidFill>
                  <a:schemeClr val="tx1"/>
                </a:solidFill>
                <a:latin typeface="+mn-lt"/>
                <a:cs typeface="Times New Roman" panose="02020603050405020304" pitchFamily="18" charset="0"/>
                <a:sym typeface="Wingdings" panose="05000000000000000000" pitchFamily="2" charset="2"/>
              </a:rPr>
              <a:t>a[</a:t>
            </a:r>
            <a:r>
              <a:rPr lang="en-US" altLang="zh-CN" sz="2000" b="1" dirty="0" err="1">
                <a:solidFill>
                  <a:schemeClr val="tx1"/>
                </a:solidFill>
                <a:latin typeface="+mn-lt"/>
                <a:cs typeface="Times New Roman" panose="02020603050405020304" pitchFamily="18" charset="0"/>
                <a:sym typeface="Wingdings" panose="05000000000000000000" pitchFamily="2" charset="2"/>
              </a:rPr>
              <a:t>i</a:t>
            </a:r>
            <a:r>
              <a:rPr lang="en-US" altLang="zh-CN" sz="2000" b="1" dirty="0">
                <a:solidFill>
                  <a:schemeClr val="tx1"/>
                </a:solidFill>
                <a:latin typeface="+mn-lt"/>
                <a:cs typeface="Times New Roman" panose="02020603050405020304" pitchFamily="18" charset="0"/>
                <a:sym typeface="Wingdings" panose="05000000000000000000" pitchFamily="2" charset="2"/>
              </a:rPr>
              <a:t>]</a:t>
            </a:r>
            <a:r>
              <a:rPr lang="zh-CN" altLang="en-US" sz="2000" b="1" dirty="0">
                <a:solidFill>
                  <a:schemeClr val="tx1"/>
                </a:solidFill>
                <a:latin typeface="+mn-lt"/>
                <a:cs typeface="Times New Roman" panose="02020603050405020304" pitchFamily="18" charset="0"/>
                <a:sym typeface="Wingdings" panose="05000000000000000000" pitchFamily="2" charset="2"/>
              </a:rPr>
              <a:t>；</a:t>
            </a:r>
            <a:endParaRPr lang="zh-CN" altLang="en-US" sz="2000" b="1" dirty="0">
              <a:solidFill>
                <a:schemeClr val="tx1"/>
              </a:solidFill>
              <a:latin typeface="+mn-lt"/>
              <a:cs typeface="Times New Roman" panose="02020603050405020304" pitchFamily="18" charset="0"/>
              <a:sym typeface="Wingdings" panose="05000000000000000000" pitchFamily="2" charset="2"/>
            </a:endParaRPr>
          </a:p>
          <a:p>
            <a:pPr>
              <a:spcBef>
                <a:spcPts val="600"/>
              </a:spcBef>
              <a:buClrTx/>
              <a:buFontTx/>
              <a:buNone/>
              <a:defRPr/>
            </a:pPr>
            <a:r>
              <a:rPr lang="zh-CN" altLang="en-US" sz="2000" b="1" dirty="0">
                <a:solidFill>
                  <a:schemeClr val="tx1"/>
                </a:solidFill>
                <a:latin typeface="+mn-lt"/>
                <a:cs typeface="Times New Roman" panose="02020603050405020304" pitchFamily="18" charset="0"/>
                <a:sym typeface="Wingdings" panose="05000000000000000000" pitchFamily="2" charset="2"/>
              </a:rPr>
              <a:t>        </a:t>
            </a:r>
            <a:r>
              <a:rPr lang="en-US" altLang="zh-CN" sz="2000" b="1" dirty="0">
                <a:solidFill>
                  <a:schemeClr val="tx1"/>
                </a:solidFill>
                <a:latin typeface="+mn-lt"/>
                <a:cs typeface="Times New Roman" panose="02020603050405020304" pitchFamily="18" charset="0"/>
                <a:sym typeface="Wingdings" panose="05000000000000000000" pitchFamily="2" charset="2"/>
              </a:rPr>
              <a:t>step3.2: </a:t>
            </a:r>
            <a:r>
              <a:rPr lang="en-US" altLang="zh-CN" sz="2000" b="1" dirty="0" err="1">
                <a:solidFill>
                  <a:schemeClr val="tx1"/>
                </a:solidFill>
                <a:latin typeface="+mn-lt"/>
                <a:cs typeface="Times New Roman" panose="02020603050405020304" pitchFamily="18" charset="0"/>
                <a:sym typeface="Wingdings" panose="05000000000000000000" pitchFamily="2" charset="2"/>
              </a:rPr>
              <a:t>i</a:t>
            </a:r>
            <a:r>
              <a:rPr lang="en-US" altLang="zh-CN" sz="2000" b="1" dirty="0">
                <a:solidFill>
                  <a:schemeClr val="tx1"/>
                </a:solidFill>
                <a:latin typeface="+mn-lt"/>
                <a:cs typeface="Times New Roman" panose="02020603050405020304" pitchFamily="18" charset="0"/>
                <a:sym typeface="Wingdings" panose="05000000000000000000" pitchFamily="2" charset="2"/>
              </a:rPr>
              <a:t> =</a:t>
            </a:r>
            <a:r>
              <a:rPr lang="en-US" altLang="zh-CN" sz="2000" b="1" dirty="0">
                <a:solidFill>
                  <a:schemeClr val="tx1"/>
                </a:solidFill>
                <a:latin typeface="+mn-lt"/>
                <a:cs typeface="Times New Roman" panose="02020603050405020304" pitchFamily="18" charset="0"/>
              </a:rPr>
              <a:t> </a:t>
            </a:r>
            <a:r>
              <a:rPr lang="en-US" altLang="zh-CN" sz="2000" b="1" dirty="0" err="1">
                <a:solidFill>
                  <a:schemeClr val="tx1"/>
                </a:solidFill>
                <a:latin typeface="+mn-lt"/>
                <a:cs typeface="Times New Roman" panose="02020603050405020304" pitchFamily="18" charset="0"/>
              </a:rPr>
              <a:t>i</a:t>
            </a:r>
            <a:r>
              <a:rPr lang="en-US" altLang="zh-CN" sz="2000" b="1" dirty="0">
                <a:solidFill>
                  <a:schemeClr val="tx1"/>
                </a:solidFill>
                <a:latin typeface="+mn-lt"/>
                <a:cs typeface="Times New Roman" panose="02020603050405020304" pitchFamily="18" charset="0"/>
              </a:rPr>
              <a:t> + 1</a:t>
            </a:r>
            <a:r>
              <a:rPr lang="zh-CN" altLang="en-US" sz="2000" b="1" dirty="0">
                <a:solidFill>
                  <a:schemeClr val="tx1"/>
                </a:solidFill>
                <a:latin typeface="+mn-lt"/>
                <a:cs typeface="Times New Roman" panose="02020603050405020304" pitchFamily="18" charset="0"/>
                <a:sym typeface="Wingdings" panose="05000000000000000000" pitchFamily="2" charset="2"/>
              </a:rPr>
              <a:t>；</a:t>
            </a:r>
            <a:endParaRPr lang="zh-CN" altLang="en-US" sz="2000" b="1" dirty="0">
              <a:solidFill>
                <a:schemeClr val="tx1"/>
              </a:solidFill>
              <a:latin typeface="+mn-lt"/>
              <a:cs typeface="Times New Roman" panose="02020603050405020304" pitchFamily="18" charset="0"/>
              <a:sym typeface="Wingdings" panose="05000000000000000000" pitchFamily="2" charset="2"/>
            </a:endParaRPr>
          </a:p>
          <a:p>
            <a:pPr>
              <a:spcBef>
                <a:spcPts val="600"/>
              </a:spcBef>
              <a:buClrTx/>
              <a:buFontTx/>
              <a:buNone/>
              <a:defRPr/>
            </a:pPr>
            <a:r>
              <a:rPr lang="en-US" altLang="zh-CN" sz="2000" b="1" dirty="0">
                <a:solidFill>
                  <a:schemeClr val="tx1"/>
                </a:solidFill>
                <a:latin typeface="+mn-lt"/>
                <a:cs typeface="Times New Roman" panose="02020603050405020304" pitchFamily="18" charset="0"/>
                <a:sym typeface="Wingdings" panose="05000000000000000000" pitchFamily="2" charset="2"/>
              </a:rPr>
              <a:t>step4: </a:t>
            </a:r>
            <a:r>
              <a:rPr lang="zh-CN" altLang="en-US" sz="2000" b="1" dirty="0">
                <a:solidFill>
                  <a:schemeClr val="tx1"/>
                </a:solidFill>
                <a:latin typeface="+mn-lt"/>
                <a:cs typeface="Times New Roman" panose="02020603050405020304" pitchFamily="18" charset="0"/>
                <a:sym typeface="Wingdings" panose="05000000000000000000" pitchFamily="2" charset="2"/>
              </a:rPr>
              <a:t>输出</a:t>
            </a:r>
            <a:r>
              <a:rPr lang="en-US" altLang="zh-CN" sz="2000" b="1" dirty="0">
                <a:solidFill>
                  <a:schemeClr val="tx1"/>
                </a:solidFill>
                <a:latin typeface="+mn-lt"/>
                <a:cs typeface="Times New Roman" panose="02020603050405020304" pitchFamily="18" charset="0"/>
                <a:sym typeface="Wingdings" panose="05000000000000000000" pitchFamily="2" charset="2"/>
              </a:rPr>
              <a:t>min</a:t>
            </a:r>
            <a:r>
              <a:rPr lang="zh-CN" altLang="en-US" sz="2000" b="1" dirty="0">
                <a:solidFill>
                  <a:schemeClr val="tx1"/>
                </a:solidFill>
                <a:latin typeface="+mn-lt"/>
                <a:cs typeface="Times New Roman" panose="02020603050405020304" pitchFamily="18" charset="0"/>
                <a:sym typeface="Wingdings" panose="05000000000000000000" pitchFamily="2" charset="2"/>
              </a:rPr>
              <a:t>；</a:t>
            </a:r>
            <a:endParaRPr lang="zh-CN" altLang="en-US" sz="2000" dirty="0">
              <a:solidFill>
                <a:schemeClr val="tx1"/>
              </a:solidFill>
              <a:latin typeface="+mn-lt"/>
              <a:cs typeface="Times New Roman" panose="02020603050405020304" pitchFamily="18" charset="0"/>
            </a:endParaRPr>
          </a:p>
        </p:txBody>
      </p:sp>
      <p:sp>
        <p:nvSpPr>
          <p:cNvPr id="9" name="矩形 8"/>
          <p:cNvSpPr/>
          <p:nvPr/>
        </p:nvSpPr>
        <p:spPr>
          <a:xfrm>
            <a:off x="1185903" y="290625"/>
            <a:ext cx="224933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sp>
        <p:nvSpPr>
          <p:cNvPr id="5" name="矩形 4"/>
          <p:cNvSpPr/>
          <p:nvPr/>
        </p:nvSpPr>
        <p:spPr>
          <a:xfrm>
            <a:off x="210733" y="1940175"/>
            <a:ext cx="8571453" cy="1015663"/>
          </a:xfrm>
          <a:prstGeom prst="rect">
            <a:avLst/>
          </a:prstGeom>
        </p:spPr>
        <p:txBody>
          <a:bodyPr wrap="square">
            <a:spAutoFit/>
          </a:bodyPr>
          <a:lstStyle/>
          <a:p>
            <a:r>
              <a:rPr lang="zh-CN" altLang="en-US" sz="2000" b="1" dirty="0">
                <a:cs typeface="Times New Roman" panose="02020603050405020304" pitchFamily="18" charset="0"/>
              </a:rPr>
              <a:t> 解：定义变量</a:t>
            </a:r>
            <a:r>
              <a:rPr lang="en-US" altLang="zh-CN" sz="2000" b="1" dirty="0">
                <a:cs typeface="Times New Roman" panose="02020603050405020304" pitchFamily="18" charset="0"/>
              </a:rPr>
              <a:t>min</a:t>
            </a:r>
            <a:r>
              <a:rPr lang="zh-CN" altLang="en-US" sz="2000" b="1" dirty="0">
                <a:cs typeface="Times New Roman" panose="02020603050405020304" pitchFamily="18" charset="0"/>
              </a:rPr>
              <a:t>保存最小值，假定第</a:t>
            </a:r>
            <a:r>
              <a:rPr lang="en-US" altLang="zh-CN" sz="2000" b="1" dirty="0">
                <a:cs typeface="Times New Roman" panose="02020603050405020304" pitchFamily="18" charset="0"/>
              </a:rPr>
              <a:t>0</a:t>
            </a:r>
            <a:r>
              <a:rPr lang="zh-CN" altLang="en-US" sz="2000" b="1" dirty="0">
                <a:cs typeface="Times New Roman" panose="02020603050405020304" pitchFamily="18" charset="0"/>
              </a:rPr>
              <a:t>个元素为最小值元素，依次将第</a:t>
            </a:r>
            <a:r>
              <a:rPr lang="en-US" altLang="zh-CN" sz="2000" b="1" dirty="0">
                <a:cs typeface="Times New Roman" panose="02020603050405020304" pitchFamily="18" charset="0"/>
              </a:rPr>
              <a:t>1</a:t>
            </a:r>
            <a:r>
              <a:rPr lang="zh-CN" altLang="en-US" sz="2000" b="1" dirty="0">
                <a:cs typeface="Times New Roman" panose="02020603050405020304" pitchFamily="18" charset="0"/>
              </a:rPr>
              <a:t>、</a:t>
            </a:r>
            <a:r>
              <a:rPr lang="en-US" altLang="zh-CN" sz="2000" b="1" dirty="0">
                <a:cs typeface="Times New Roman" panose="02020603050405020304" pitchFamily="18" charset="0"/>
              </a:rPr>
              <a:t>2</a:t>
            </a:r>
            <a:r>
              <a:rPr lang="zh-CN" altLang="en-US" sz="2000" b="1" dirty="0">
                <a:cs typeface="Times New Roman" panose="02020603050405020304" pitchFamily="18" charset="0"/>
              </a:rPr>
              <a:t>、</a:t>
            </a:r>
            <a:r>
              <a:rPr lang="en-US" altLang="zh-CN" sz="2000" b="1" dirty="0">
                <a:cs typeface="Times New Roman" panose="02020603050405020304" pitchFamily="18" charset="0"/>
              </a:rPr>
              <a:t>……</a:t>
            </a:r>
            <a:r>
              <a:rPr lang="zh-CN" altLang="en-US" sz="2000" b="1" dirty="0">
                <a:cs typeface="Times New Roman" panose="02020603050405020304" pitchFamily="18" charset="0"/>
              </a:rPr>
              <a:t>、</a:t>
            </a:r>
            <a:r>
              <a:rPr lang="en-US" altLang="zh-CN" sz="2000" b="1" dirty="0">
                <a:cs typeface="Times New Roman" panose="02020603050405020304" pitchFamily="18" charset="0"/>
              </a:rPr>
              <a:t>n-1</a:t>
            </a:r>
            <a:r>
              <a:rPr lang="zh-CN" altLang="en-US" sz="2000" b="1" dirty="0">
                <a:cs typeface="Times New Roman" panose="02020603050405020304" pitchFamily="18" charset="0"/>
              </a:rPr>
              <a:t>个元素与</a:t>
            </a:r>
            <a:r>
              <a:rPr lang="en-US" altLang="zh-CN" sz="2000" b="1" dirty="0">
                <a:cs typeface="Times New Roman" panose="02020603050405020304" pitchFamily="18" charset="0"/>
              </a:rPr>
              <a:t>min</a:t>
            </a:r>
            <a:r>
              <a:rPr lang="zh-CN" altLang="en-US" sz="2000" b="1" dirty="0">
                <a:cs typeface="Times New Roman" panose="02020603050405020304" pitchFamily="18" charset="0"/>
              </a:rPr>
              <a:t>比较，</a:t>
            </a:r>
            <a:r>
              <a:rPr lang="en-US" altLang="zh-CN" sz="2000" b="1" dirty="0">
                <a:cs typeface="Times New Roman" panose="02020603050405020304" pitchFamily="18" charset="0"/>
              </a:rPr>
              <a:t>min</a:t>
            </a:r>
            <a:r>
              <a:rPr lang="zh-CN" altLang="en-US" sz="2000" b="1" dirty="0">
                <a:cs typeface="Times New Roman" panose="02020603050405020304" pitchFamily="18" charset="0"/>
              </a:rPr>
              <a:t>中保存的始终是已比较元素中的最小值元素。</a:t>
            </a:r>
            <a:endParaRPr lang="zh-CN" altLang="en-US" sz="2000" dirty="0"/>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85316" y="2687198"/>
            <a:ext cx="1761066" cy="3647952"/>
          </a:xfrm>
          <a:prstGeom prst="rect">
            <a:avLst/>
          </a:prstGeom>
        </p:spPr>
      </p:pic>
      <p:sp>
        <p:nvSpPr>
          <p:cNvPr id="2" name="流程图: 过程 1"/>
          <p:cNvSpPr/>
          <p:nvPr/>
        </p:nvSpPr>
        <p:spPr>
          <a:xfrm>
            <a:off x="6690156" y="3643539"/>
            <a:ext cx="1551385" cy="1939164"/>
          </a:xfrm>
          <a:prstGeom prst="flowChartProcess">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Tree>
  </p:cSld>
  <p:clrMapOvr>
    <a:masterClrMapping/>
  </p:clrMapOvr>
  <p:transition spd="slow" advTm="191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ChangeArrowheads="1"/>
          </p:cNvSpPr>
          <p:nvPr/>
        </p:nvSpPr>
        <p:spPr bwMode="auto">
          <a:xfrm>
            <a:off x="473485" y="2192338"/>
            <a:ext cx="8229600"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20000"/>
              </a:spcBef>
              <a:buClr>
                <a:srgbClr val="C00000"/>
              </a:buClr>
              <a:buFont typeface="Wingdings" panose="05000000000000000000" pitchFamily="2" charset="2"/>
              <a:buChar char="n"/>
            </a:pPr>
            <a:r>
              <a:rPr kumimoji="1" lang="zh-CN" altLang="en-US" sz="2400" b="1" dirty="0">
                <a:solidFill>
                  <a:schemeClr val="tx1"/>
                </a:solidFill>
                <a:latin typeface="Century Gothic" panose="020B0502020202020204" pitchFamily="34" charset="0"/>
              </a:rPr>
              <a:t>算法分析：对算法所需要的计算机资源</a:t>
            </a:r>
            <a:r>
              <a:rPr kumimoji="1" lang="zh-CN" altLang="en-US" sz="2400" b="1" dirty="0" smtClean="0">
                <a:solidFill>
                  <a:schemeClr val="tx1"/>
                </a:solidFill>
                <a:latin typeface="Century Gothic" panose="020B0502020202020204" pitchFamily="34" charset="0"/>
              </a:rPr>
              <a:t>进行事前估算</a:t>
            </a:r>
            <a:r>
              <a:rPr kumimoji="1" lang="zh-CN" altLang="en-US" sz="2400" b="1" dirty="0">
                <a:solidFill>
                  <a:schemeClr val="tx1"/>
                </a:solidFill>
                <a:latin typeface="Century Gothic" panose="020B0502020202020204" pitchFamily="34" charset="0"/>
              </a:rPr>
              <a:t>。</a:t>
            </a:r>
            <a:endParaRPr kumimoji="1" lang="zh-CN" altLang="en-US" sz="2400" b="1" dirty="0">
              <a:solidFill>
                <a:schemeClr val="tx1"/>
              </a:solidFill>
              <a:latin typeface="Century Gothic" panose="020B0502020202020204" pitchFamily="34" charset="0"/>
            </a:endParaRPr>
          </a:p>
          <a:p>
            <a:pPr lvl="1">
              <a:spcBef>
                <a:spcPct val="20000"/>
              </a:spcBef>
              <a:buClrTx/>
              <a:buFont typeface="Wingdings" panose="05000000000000000000" pitchFamily="2" charset="2"/>
              <a:buChar char="Ø"/>
            </a:pPr>
            <a:r>
              <a:rPr kumimoji="1" lang="zh-CN" altLang="en-US" sz="2200" b="1" dirty="0">
                <a:solidFill>
                  <a:schemeClr val="tx1"/>
                </a:solidFill>
                <a:latin typeface="Century Gothic" panose="020B0502020202020204" pitchFamily="34" charset="0"/>
              </a:rPr>
              <a:t>时间复杂度</a:t>
            </a:r>
            <a:r>
              <a:rPr kumimoji="1" lang="zh-CN" altLang="en-US" sz="2200" b="1" dirty="0" smtClean="0">
                <a:solidFill>
                  <a:schemeClr val="tx1"/>
                </a:solidFill>
                <a:latin typeface="Century Gothic" panose="020B0502020202020204" pitchFamily="34" charset="0"/>
              </a:rPr>
              <a:t>：</a:t>
            </a:r>
            <a:r>
              <a:rPr lang="zh-CN" altLang="en-US" sz="2200" b="1" dirty="0" smtClean="0">
                <a:solidFill>
                  <a:schemeClr val="tx1"/>
                </a:solidFill>
              </a:rPr>
              <a:t>算法</a:t>
            </a:r>
            <a:r>
              <a:rPr lang="zh-CN" altLang="en-US" sz="2200" b="1" dirty="0" smtClean="0">
                <a:solidFill>
                  <a:srgbClr val="C00000"/>
                </a:solidFill>
              </a:rPr>
              <a:t>占用</a:t>
            </a:r>
            <a:r>
              <a:rPr lang="en-US" altLang="zh-CN" sz="2200" b="1" dirty="0" smtClean="0">
                <a:solidFill>
                  <a:srgbClr val="C00000"/>
                </a:solidFill>
              </a:rPr>
              <a:t>CPU</a:t>
            </a:r>
            <a:r>
              <a:rPr lang="zh-CN" altLang="en-US" sz="2200" b="1" dirty="0" smtClean="0">
                <a:solidFill>
                  <a:srgbClr val="C00000"/>
                </a:solidFill>
              </a:rPr>
              <a:t>的时间</a:t>
            </a:r>
            <a:r>
              <a:rPr lang="zh-CN" altLang="en-US" sz="2200" b="1" dirty="0" smtClean="0"/>
              <a:t>。</a:t>
            </a:r>
            <a:endParaRPr lang="en-US" altLang="zh-CN" sz="2200" b="1" dirty="0"/>
          </a:p>
          <a:p>
            <a:pPr lvl="1">
              <a:spcBef>
                <a:spcPct val="20000"/>
              </a:spcBef>
              <a:buClrTx/>
              <a:buFont typeface="Wingdings" panose="05000000000000000000" pitchFamily="2" charset="2"/>
              <a:buChar char="Ø"/>
            </a:pPr>
            <a:r>
              <a:rPr kumimoji="1" lang="zh-CN" altLang="en-US" sz="2200" b="1" dirty="0">
                <a:solidFill>
                  <a:schemeClr val="tx1"/>
                </a:solidFill>
                <a:latin typeface="Century Gothic" panose="020B0502020202020204" pitchFamily="34" charset="0"/>
              </a:rPr>
              <a:t>空间复杂度</a:t>
            </a:r>
            <a:r>
              <a:rPr kumimoji="1" lang="zh-CN" altLang="en-US" sz="2200" b="1" dirty="0" smtClean="0">
                <a:solidFill>
                  <a:schemeClr val="tx1"/>
                </a:solidFill>
                <a:latin typeface="Century Gothic" panose="020B0502020202020204" pitchFamily="34" charset="0"/>
              </a:rPr>
              <a:t>：</a:t>
            </a:r>
            <a:r>
              <a:rPr lang="zh-CN" altLang="en-US" sz="2200" b="1" dirty="0" smtClean="0">
                <a:solidFill>
                  <a:schemeClr val="tx1"/>
                </a:solidFill>
                <a:cs typeface="Times New Roman" panose="02020603050405020304" pitchFamily="18" charset="0"/>
              </a:rPr>
              <a:t>算法占用的内存空间</a:t>
            </a:r>
            <a:r>
              <a:rPr lang="zh-CN" altLang="en-US" sz="2200" b="1" dirty="0">
                <a:solidFill>
                  <a:schemeClr val="tx1"/>
                </a:solidFill>
                <a:cs typeface="Times New Roman" panose="02020603050405020304" pitchFamily="18" charset="0"/>
              </a:rPr>
              <a:t>。</a:t>
            </a:r>
            <a:endParaRPr kumimoji="1" lang="zh-CN" altLang="en-US" sz="2200" b="1" dirty="0">
              <a:solidFill>
                <a:schemeClr val="tx1"/>
              </a:solidFill>
              <a:latin typeface="Century Gothic" panose="020B0502020202020204" pitchFamily="34" charset="0"/>
            </a:endParaRPr>
          </a:p>
        </p:txBody>
      </p:sp>
      <p:sp>
        <p:nvSpPr>
          <p:cNvPr id="424967" name="Line 7"/>
          <p:cNvSpPr>
            <a:spLocks noChangeShapeType="1"/>
          </p:cNvSpPr>
          <p:nvPr/>
        </p:nvSpPr>
        <p:spPr bwMode="auto">
          <a:xfrm>
            <a:off x="1022555" y="3070379"/>
            <a:ext cx="1874838"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7" name="文本框 2"/>
          <p:cNvSpPr txBox="1">
            <a:spLocks noChangeArrowheads="1"/>
          </p:cNvSpPr>
          <p:nvPr/>
        </p:nvSpPr>
        <p:spPr bwMode="auto">
          <a:xfrm>
            <a:off x="473485" y="1382713"/>
            <a:ext cx="80914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
                <a:srgbClr val="C00000"/>
              </a:buClr>
              <a:buFont typeface="Wingdings" panose="05000000000000000000" pitchFamily="2" charset="2"/>
              <a:buChar char="n"/>
            </a:pPr>
            <a:r>
              <a:rPr lang="zh-CN" altLang="en-US" sz="2200" b="1">
                <a:solidFill>
                  <a:schemeClr val="tx1"/>
                </a:solidFill>
                <a:latin typeface="Century Gothic" panose="020B0502020202020204" pitchFamily="34" charset="0"/>
              </a:rPr>
              <a:t>同一问题可用不同算法解决，而一个算法的质量优劣将影响到算法乃至程序的效率。</a:t>
            </a:r>
            <a:endParaRPr lang="zh-CN" altLang="en-US" sz="2200" b="1">
              <a:solidFill>
                <a:schemeClr val="tx1"/>
              </a:solidFill>
              <a:latin typeface="Century Gothic" panose="020B0502020202020204" pitchFamily="34" charset="0"/>
            </a:endParaRPr>
          </a:p>
        </p:txBody>
      </p:sp>
      <p:sp>
        <p:nvSpPr>
          <p:cNvPr id="12" name="Text Box 4"/>
          <p:cNvSpPr txBox="1">
            <a:spLocks noChangeArrowheads="1"/>
          </p:cNvSpPr>
          <p:nvPr/>
        </p:nvSpPr>
        <p:spPr bwMode="auto">
          <a:xfrm>
            <a:off x="560798" y="3792538"/>
            <a:ext cx="8013700"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ts val="600"/>
              </a:spcBef>
              <a:spcAft>
                <a:spcPts val="600"/>
              </a:spcAft>
              <a:buClr>
                <a:srgbClr val="C00000"/>
              </a:buClr>
              <a:buFont typeface="Wingdings" panose="05000000000000000000" pitchFamily="2" charset="2"/>
              <a:buChar char="n"/>
            </a:pPr>
            <a:r>
              <a:rPr lang="zh-CN" altLang="en-US" sz="2200" b="1" dirty="0">
                <a:solidFill>
                  <a:schemeClr val="tx1"/>
                </a:solidFill>
              </a:rPr>
              <a:t>撇开与计算机软硬件有关的因素，影响算法时间代价的最主要因素是</a:t>
            </a:r>
            <a:r>
              <a:rPr lang="zh-CN" altLang="en-US" sz="2200" b="1" dirty="0">
                <a:solidFill>
                  <a:srgbClr val="0216AE"/>
                </a:solidFill>
              </a:rPr>
              <a:t>问题规模</a:t>
            </a:r>
            <a:r>
              <a:rPr lang="zh-CN" altLang="en-US" sz="2200" b="1" dirty="0">
                <a:solidFill>
                  <a:schemeClr val="tx1"/>
                </a:solidFill>
              </a:rPr>
              <a:t>。</a:t>
            </a:r>
            <a:endParaRPr lang="en-US" altLang="zh-CN" sz="2200" b="1" dirty="0">
              <a:solidFill>
                <a:schemeClr val="tx1"/>
              </a:solidFill>
            </a:endParaRPr>
          </a:p>
          <a:p>
            <a:pPr>
              <a:spcBef>
                <a:spcPts val="600"/>
              </a:spcBef>
              <a:spcAft>
                <a:spcPts val="600"/>
              </a:spcAft>
              <a:buClr>
                <a:srgbClr val="C00000"/>
              </a:buClr>
              <a:buFont typeface="Wingdings" panose="05000000000000000000" pitchFamily="2" charset="2"/>
              <a:buChar char="n"/>
            </a:pPr>
            <a:r>
              <a:rPr lang="zh-CN" altLang="en-US" sz="2200" b="1" dirty="0">
                <a:solidFill>
                  <a:schemeClr val="hlink"/>
                </a:solidFill>
              </a:rPr>
              <a:t>问题规模</a:t>
            </a:r>
            <a:r>
              <a:rPr lang="zh-CN" altLang="en-US" sz="2200" b="1" dirty="0">
                <a:solidFill>
                  <a:schemeClr val="tx1"/>
                </a:solidFill>
              </a:rPr>
              <a:t>：输入量的多少。例如，</a:t>
            </a:r>
            <a:r>
              <a:rPr lang="en-US" altLang="zh-CN" sz="2200" b="1" dirty="0">
                <a:solidFill>
                  <a:schemeClr val="tx1"/>
                </a:solidFill>
              </a:rPr>
              <a:t>100</a:t>
            </a:r>
            <a:r>
              <a:rPr lang="zh-CN" altLang="en-US" sz="2200" b="1" dirty="0">
                <a:solidFill>
                  <a:schemeClr val="tx1"/>
                </a:solidFill>
              </a:rPr>
              <a:t>个元素进行排序，问题规模是</a:t>
            </a:r>
            <a:r>
              <a:rPr lang="en-US" altLang="zh-CN" sz="2200" b="1" dirty="0">
                <a:solidFill>
                  <a:schemeClr val="tx1"/>
                </a:solidFill>
              </a:rPr>
              <a:t>100</a:t>
            </a:r>
            <a:r>
              <a:rPr lang="zh-CN" altLang="en-US" sz="2200" b="1" dirty="0">
                <a:solidFill>
                  <a:schemeClr val="tx1"/>
                </a:solidFill>
              </a:rPr>
              <a:t>。</a:t>
            </a:r>
            <a:endParaRPr lang="en-US" altLang="zh-CN" sz="2200" b="1" dirty="0">
              <a:solidFill>
                <a:schemeClr val="tx1"/>
              </a:solidFill>
            </a:endParaRPr>
          </a:p>
          <a:p>
            <a:pPr>
              <a:spcBef>
                <a:spcPts val="600"/>
              </a:spcBef>
              <a:spcAft>
                <a:spcPts val="600"/>
              </a:spcAft>
              <a:buClr>
                <a:srgbClr val="C00000"/>
              </a:buClr>
              <a:buFont typeface="Wingdings" panose="05000000000000000000" pitchFamily="2" charset="2"/>
              <a:buChar char="n"/>
            </a:pPr>
            <a:r>
              <a:rPr lang="zh-CN" altLang="en-US" sz="2200" b="1" dirty="0">
                <a:solidFill>
                  <a:schemeClr val="tx1"/>
                </a:solidFill>
              </a:rPr>
              <a:t>几乎所有的算法，规模更大的输入需要运行更长的时间。所以运行算法所需要的时间 </a:t>
            </a:r>
            <a:r>
              <a:rPr lang="en-US" altLang="zh-CN" sz="2200" b="1" i="1" dirty="0">
                <a:solidFill>
                  <a:schemeClr val="tx1"/>
                </a:solidFill>
              </a:rPr>
              <a:t>T </a:t>
            </a:r>
            <a:r>
              <a:rPr lang="zh-CN" altLang="en-US" sz="2200" b="1" dirty="0">
                <a:solidFill>
                  <a:schemeClr val="tx1"/>
                </a:solidFill>
              </a:rPr>
              <a:t>是问题规模</a:t>
            </a:r>
            <a:r>
              <a:rPr lang="en-US" altLang="zh-CN" sz="2200" b="1" i="1" dirty="0">
                <a:solidFill>
                  <a:schemeClr val="tx1"/>
                </a:solidFill>
              </a:rPr>
              <a:t>n</a:t>
            </a:r>
            <a:r>
              <a:rPr lang="zh-CN" altLang="en-US" sz="2200" b="1" dirty="0">
                <a:solidFill>
                  <a:schemeClr val="tx1"/>
                </a:solidFill>
              </a:rPr>
              <a:t>的函数，记作</a:t>
            </a:r>
            <a:r>
              <a:rPr lang="en-US" altLang="zh-CN" sz="2200" b="1" i="1" dirty="0">
                <a:solidFill>
                  <a:schemeClr val="tx1"/>
                </a:solidFill>
              </a:rPr>
              <a:t>T</a:t>
            </a:r>
            <a:r>
              <a:rPr lang="en-US" altLang="zh-CN" sz="2200" b="1" dirty="0">
                <a:solidFill>
                  <a:schemeClr val="tx1"/>
                </a:solidFill>
              </a:rPr>
              <a:t>(</a:t>
            </a:r>
            <a:r>
              <a:rPr lang="en-US" altLang="zh-CN" sz="2200" b="1" i="1" dirty="0">
                <a:solidFill>
                  <a:schemeClr val="tx1"/>
                </a:solidFill>
              </a:rPr>
              <a:t>n</a:t>
            </a:r>
            <a:r>
              <a:rPr lang="en-US" altLang="zh-CN" sz="2200" b="1" dirty="0">
                <a:solidFill>
                  <a:schemeClr val="tx1"/>
                </a:solidFill>
              </a:rPr>
              <a:t>)</a:t>
            </a:r>
            <a:r>
              <a:rPr lang="zh-CN" altLang="en-US" sz="2200" b="1" dirty="0">
                <a:solidFill>
                  <a:schemeClr val="tx1"/>
                </a:solidFill>
              </a:rPr>
              <a:t>。</a:t>
            </a:r>
            <a:endParaRPr lang="zh-CN" altLang="en-US" sz="2200" b="1" dirty="0">
              <a:solidFill>
                <a:schemeClr val="tx1"/>
              </a:solidFill>
            </a:endParaRPr>
          </a:p>
        </p:txBody>
      </p:sp>
      <p:sp>
        <p:nvSpPr>
          <p:cNvPr id="2" name="矩形 1"/>
          <p:cNvSpPr/>
          <p:nvPr/>
        </p:nvSpPr>
        <p:spPr>
          <a:xfrm>
            <a:off x="1185903" y="290625"/>
            <a:ext cx="224933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24967"/>
                                        </p:tgtEl>
                                        <p:attrNameLst>
                                          <p:attrName>style.visibility</p:attrName>
                                        </p:attrNameLst>
                                      </p:cBhvr>
                                      <p:to>
                                        <p:strVal val="visible"/>
                                      </p:to>
                                    </p:set>
                                    <p:animEffect transition="in" filter="wipe(down)">
                                      <p:cBhvr>
                                        <p:cTn id="7" dur="500"/>
                                        <p:tgtEl>
                                          <p:spTgt spid="42496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480288" y="2898322"/>
            <a:ext cx="6109776" cy="902726"/>
            <a:chOff x="3076803" y="2743200"/>
            <a:chExt cx="5264151" cy="685800"/>
          </a:xfrm>
        </p:grpSpPr>
        <p:grpSp>
          <p:nvGrpSpPr>
            <p:cNvPr id="4" name="Group 6"/>
            <p:cNvGrpSpPr/>
            <p:nvPr/>
          </p:nvGrpSpPr>
          <p:grpSpPr bwMode="auto">
            <a:xfrm>
              <a:off x="3413353" y="2828925"/>
              <a:ext cx="4927601" cy="531813"/>
              <a:chOff x="1341" y="1723"/>
              <a:chExt cx="3104" cy="335"/>
            </a:xfrm>
          </p:grpSpPr>
          <p:sp>
            <p:nvSpPr>
              <p:cNvPr id="5" name="AutoShape 7"/>
              <p:cNvSpPr>
                <a:spLocks noChangeArrowheads="1"/>
              </p:cNvSpPr>
              <p:nvPr/>
            </p:nvSpPr>
            <p:spPr bwMode="ltGray">
              <a:xfrm>
                <a:off x="1341" y="1723"/>
                <a:ext cx="3104" cy="335"/>
              </a:xfrm>
              <a:prstGeom prst="roundRect">
                <a:avLst>
                  <a:gd name="adj" fmla="val 16667"/>
                </a:avLst>
              </a:prstGeom>
              <a:solidFill>
                <a:srgbClr val="FCA304"/>
              </a:solidFill>
              <a:ln w="28575" algn="ctr">
                <a:solidFill>
                  <a:srgbClr val="FFFFFF"/>
                </a:solidFill>
                <a:round/>
              </a:ln>
              <a:effectLst>
                <a:outerShdw dist="71842" dir="2700000" algn="ctr" rotWithShape="0">
                  <a:srgbClr val="808080">
                    <a:alpha val="50000"/>
                  </a:srgbClr>
                </a:outerShdw>
              </a:effectLst>
            </p:spPr>
            <p:txBody>
              <a:bodyPr wrap="none" anchor="ctr"/>
              <a:lstStyle/>
              <a:p>
                <a:pPr defTabSz="685800">
                  <a:defRPr/>
                </a:pPr>
                <a:endParaRPr lang="zh-CN" altLang="en-US" sz="3000" kern="0">
                  <a:solidFill>
                    <a:sysClr val="windowText" lastClr="000000"/>
                  </a:solidFill>
                </a:endParaRPr>
              </a:p>
            </p:txBody>
          </p:sp>
          <p:sp>
            <p:nvSpPr>
              <p:cNvPr id="6" name="AutoShape 8"/>
              <p:cNvSpPr>
                <a:spLocks noChangeArrowheads="1"/>
              </p:cNvSpPr>
              <p:nvPr/>
            </p:nvSpPr>
            <p:spPr bwMode="ltGray">
              <a:xfrm>
                <a:off x="1366" y="1735"/>
                <a:ext cx="3068" cy="148"/>
              </a:xfrm>
              <a:prstGeom prst="roundRect">
                <a:avLst>
                  <a:gd name="adj" fmla="val 31505"/>
                </a:avLst>
              </a:prstGeom>
              <a:gradFill rotWithShape="1">
                <a:gsLst>
                  <a:gs pos="0">
                    <a:srgbClr val="FFFFFF">
                      <a:alpha val="70000"/>
                    </a:srgbClr>
                  </a:gs>
                  <a:gs pos="100000">
                    <a:srgbClr val="FCA304">
                      <a:alpha val="70000"/>
                    </a:srgbClr>
                  </a:gs>
                </a:gsLst>
                <a:lin ang="5400000" scaled="1"/>
              </a:gradFill>
              <a:ln w="9525" algn="ctr">
                <a:noFill/>
                <a:round/>
              </a:ln>
              <a:effectLst/>
            </p:spPr>
            <p:txBody>
              <a:bodyPr wrap="none" anchor="ctr"/>
              <a:lstStyle/>
              <a:p>
                <a:pPr defTabSz="685800">
                  <a:defRPr/>
                </a:pPr>
                <a:endParaRPr lang="zh-CN" altLang="en-US" sz="3000" kern="0">
                  <a:solidFill>
                    <a:sysClr val="windowText" lastClr="000000"/>
                  </a:solidFill>
                </a:endParaRPr>
              </a:p>
            </p:txBody>
          </p:sp>
        </p:grpSp>
        <p:sp>
          <p:nvSpPr>
            <p:cNvPr id="7" name="Text Box 9"/>
            <p:cNvSpPr txBox="1">
              <a:spLocks noChangeArrowheads="1"/>
            </p:cNvSpPr>
            <p:nvPr/>
          </p:nvSpPr>
          <p:spPr bwMode="black">
            <a:xfrm>
              <a:off x="3860525" y="2901505"/>
              <a:ext cx="4114800" cy="420872"/>
            </a:xfrm>
            <a:prstGeom prst="rect">
              <a:avLst/>
            </a:prstGeom>
            <a:noFill/>
            <a:ln w="9525" algn="ctr">
              <a:noFill/>
              <a:miter lim="800000"/>
            </a:ln>
            <a:effectLst>
              <a:outerShdw dist="17961" dir="2700000" algn="ctr" rotWithShape="0">
                <a:srgbClr val="000000">
                  <a:alpha val="50000"/>
                </a:srgbClr>
              </a:outerShdw>
            </a:effectLst>
          </p:spPr>
          <p:txBody>
            <a:bodyPr>
              <a:spAutoFit/>
            </a:bodyPr>
            <a:lstStyle/>
            <a:p>
              <a:pPr algn="ctr" defTabSz="685800" eaLnBrk="0" hangingPunct="0">
                <a:defRPr/>
              </a:pPr>
              <a:r>
                <a:rPr lang="en-US" altLang="zh-CN" sz="3000" b="1" kern="0" dirty="0">
                  <a:solidFill>
                    <a:srgbClr val="FF0000"/>
                  </a:solidFill>
                  <a:latin typeface="黑体" panose="02010609060101010101" pitchFamily="49" charset="-122"/>
                  <a:ea typeface="黑体" panose="02010609060101010101" pitchFamily="49" charset="-122"/>
                </a:rPr>
                <a:t>3.1</a:t>
              </a:r>
              <a:r>
                <a:rPr lang="zh-CN" altLang="en-US" sz="3000" b="1" kern="0" dirty="0">
                  <a:solidFill>
                    <a:srgbClr val="FF0000"/>
                  </a:solidFill>
                  <a:latin typeface="黑体" panose="02010609060101010101" pitchFamily="49" charset="-122"/>
                  <a:ea typeface="黑体" panose="02010609060101010101" pitchFamily="49" charset="-122"/>
                </a:rPr>
                <a:t>数据结构概述</a:t>
              </a:r>
              <a:endParaRPr lang="en-US" altLang="zh-CN" sz="3000" b="1" kern="0" dirty="0">
                <a:solidFill>
                  <a:srgbClr val="FF0000"/>
                </a:solidFill>
                <a:latin typeface="黑体" panose="02010609060101010101" pitchFamily="49" charset="-122"/>
                <a:ea typeface="黑体" panose="02010609060101010101" pitchFamily="49" charset="-122"/>
              </a:endParaRPr>
            </a:p>
          </p:txBody>
        </p:sp>
        <p:sp>
          <p:nvSpPr>
            <p:cNvPr id="8" name="AutoShape 18"/>
            <p:cNvSpPr>
              <a:spLocks noChangeArrowheads="1"/>
            </p:cNvSpPr>
            <p:nvPr/>
          </p:nvSpPr>
          <p:spPr bwMode="ltGray">
            <a:xfrm>
              <a:off x="3076803" y="2743200"/>
              <a:ext cx="685800" cy="685800"/>
            </a:xfrm>
            <a:prstGeom prst="diamond">
              <a:avLst/>
            </a:prstGeom>
            <a:solidFill>
              <a:srgbClr val="FCA304"/>
            </a:solidFill>
            <a:ln w="25400" algn="ctr">
              <a:solidFill>
                <a:srgbClr val="FFFFFF"/>
              </a:solidFill>
              <a:miter lim="800000"/>
            </a:ln>
            <a:effectLst>
              <a:outerShdw dist="76200" algn="ctr" rotWithShape="0">
                <a:srgbClr val="808080">
                  <a:alpha val="50000"/>
                </a:srgbClr>
              </a:outerShdw>
            </a:effectLst>
          </p:spPr>
          <p:txBody>
            <a:bodyPr wrap="none" anchor="ctr"/>
            <a:lstStyle/>
            <a:p>
              <a:pPr defTabSz="685800">
                <a:defRPr/>
              </a:pPr>
              <a:endParaRPr lang="zh-CN" altLang="en-US" sz="3000" kern="0">
                <a:solidFill>
                  <a:sysClr val="windowText" lastClr="000000"/>
                </a:solidFill>
              </a:endParaRPr>
            </a:p>
          </p:txBody>
        </p:sp>
        <p:sp>
          <p:nvSpPr>
            <p:cNvPr id="9" name="Text Box 19"/>
            <p:cNvSpPr txBox="1">
              <a:spLocks noChangeArrowheads="1"/>
            </p:cNvSpPr>
            <p:nvPr/>
          </p:nvSpPr>
          <p:spPr bwMode="black">
            <a:xfrm>
              <a:off x="3328215" y="2841625"/>
              <a:ext cx="159163" cy="420872"/>
            </a:xfrm>
            <a:prstGeom prst="rect">
              <a:avLst/>
            </a:prstGeom>
            <a:noFill/>
            <a:ln w="9525" algn="ctr">
              <a:noFill/>
              <a:miter lim="800000"/>
            </a:ln>
            <a:effectLst/>
          </p:spPr>
          <p:txBody>
            <a:bodyPr wrap="none">
              <a:spAutoFit/>
            </a:bodyPr>
            <a:lstStyle/>
            <a:p>
              <a:pPr algn="ctr" defTabSz="685800" eaLnBrk="0" hangingPunct="0">
                <a:defRPr/>
              </a:pPr>
              <a:endParaRPr lang="en-US" altLang="zh-CN" sz="3000" b="1" kern="0" dirty="0">
                <a:solidFill>
                  <a:srgbClr val="FFFFFF"/>
                </a:solidFill>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85775" y="2192338"/>
            <a:ext cx="3798888" cy="2271712"/>
          </a:xfrm>
          <a:prstGeom prst="rect">
            <a:avLst/>
          </a:prstGeom>
          <a:noFill/>
          <a:ln>
            <a:solidFill>
              <a:srgbClr val="FF0000"/>
            </a:solidFill>
            <a:miter lim="800000"/>
          </a:ln>
          <a:extLst>
            <a:ext uri="{909E8E84-426E-40DD-AFC4-6F175D3DCCD1}">
              <a14:hiddenFill xmlns:a14="http://schemas.microsoft.com/office/drawing/2010/main">
                <a:solidFill>
                  <a:srgbClr val="FFFFFF"/>
                </a:solidFill>
              </a14:hiddenFill>
            </a:ext>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楷体_GB2312" pitchFamily="49"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楷体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楷体_GB2312" pitchFamily="49" charset="-122"/>
              </a:defRPr>
            </a:lvl3pPr>
            <a:lvl4pPr marL="1600200" indent="-228600" algn="l" rtl="0" eaLnBrk="0" fontAlgn="base" hangingPunct="0">
              <a:spcBef>
                <a:spcPct val="20000"/>
              </a:spcBef>
              <a:spcAft>
                <a:spcPct val="0"/>
              </a:spcAft>
              <a:buChar char="–"/>
              <a:defRPr sz="2000">
                <a:solidFill>
                  <a:schemeClr val="tx1"/>
                </a:solidFill>
                <a:latin typeface="+mn-lt"/>
                <a:ea typeface="楷体_GB2312" pitchFamily="49" charset="-122"/>
              </a:defRPr>
            </a:lvl4pPr>
            <a:lvl5pPr marL="2057400" indent="-228600" algn="l" rtl="0" eaLnBrk="0" fontAlgn="base" hangingPunct="0">
              <a:spcBef>
                <a:spcPct val="20000"/>
              </a:spcBef>
              <a:spcAft>
                <a:spcPct val="0"/>
              </a:spcAft>
              <a:buChar char="»"/>
              <a:defRPr sz="2000">
                <a:solidFill>
                  <a:schemeClr val="tx1"/>
                </a:solidFill>
                <a:latin typeface="+mn-lt"/>
                <a:ea typeface="楷体_GB2312" pitchFamily="49"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Tx/>
              <a:buNone/>
              <a:defRPr/>
            </a:pPr>
            <a:r>
              <a:rPr kumimoji="0" lang="en-US" altLang="zh-CN" sz="2400" kern="0" smtClean="0"/>
              <a:t>int i, sum = 0, n; </a:t>
            </a:r>
            <a:endParaRPr kumimoji="0" lang="en-US" altLang="zh-CN" sz="2400" kern="0" smtClean="0"/>
          </a:p>
          <a:p>
            <a:pPr>
              <a:buFontTx/>
              <a:buNone/>
              <a:defRPr/>
            </a:pPr>
            <a:r>
              <a:rPr kumimoji="0" lang="en-US" altLang="zh-CN" sz="2400" kern="0" smtClean="0"/>
              <a:t>for(i=1; i&lt;=n; i++) {</a:t>
            </a:r>
            <a:endParaRPr kumimoji="0" lang="en-US" altLang="zh-CN" sz="2400" kern="0" smtClean="0"/>
          </a:p>
          <a:p>
            <a:pPr>
              <a:buFontTx/>
              <a:buNone/>
              <a:defRPr/>
            </a:pPr>
            <a:r>
              <a:rPr kumimoji="0" lang="en-US" altLang="zh-CN" sz="2400" kern="0" smtClean="0"/>
              <a:t>     sum = sum + i;</a:t>
            </a:r>
            <a:endParaRPr kumimoji="0" lang="en-US" altLang="zh-CN" sz="2400" kern="0" smtClean="0"/>
          </a:p>
          <a:p>
            <a:pPr>
              <a:buFontTx/>
              <a:buNone/>
              <a:defRPr/>
            </a:pPr>
            <a:r>
              <a:rPr kumimoji="0" lang="en-US" altLang="zh-CN" sz="2400" kern="0" smtClean="0"/>
              <a:t>}</a:t>
            </a:r>
            <a:endParaRPr kumimoji="0" lang="en-US" altLang="zh-CN" sz="2400" kern="0" smtClean="0"/>
          </a:p>
          <a:p>
            <a:pPr>
              <a:buFontTx/>
              <a:buNone/>
              <a:defRPr/>
            </a:pPr>
            <a:r>
              <a:rPr kumimoji="0" lang="en-US" altLang="zh-CN" sz="2400" kern="0" smtClean="0"/>
              <a:t>printf("%d\n", sum);  </a:t>
            </a:r>
            <a:endParaRPr kumimoji="0" lang="en-US" altLang="zh-CN" sz="2400" kern="0" smtClean="0"/>
          </a:p>
        </p:txBody>
      </p:sp>
      <p:sp>
        <p:nvSpPr>
          <p:cNvPr id="5" name="Rectangle 4"/>
          <p:cNvSpPr>
            <a:spLocks noChangeArrowheads="1"/>
          </p:cNvSpPr>
          <p:nvPr/>
        </p:nvSpPr>
        <p:spPr bwMode="auto">
          <a:xfrm>
            <a:off x="4427538" y="2205038"/>
            <a:ext cx="4535487" cy="2259012"/>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buFontTx/>
              <a:buNone/>
            </a:pPr>
            <a:r>
              <a:rPr kumimoji="0" lang="en-US" altLang="zh-CN" sz="2400" dirty="0" err="1">
                <a:cs typeface="Times New Roman" panose="02020603050405020304" pitchFamily="18" charset="0"/>
              </a:rPr>
              <a:t>int</a:t>
            </a:r>
            <a:r>
              <a:rPr kumimoji="0" lang="en-US" altLang="zh-CN" sz="2400" dirty="0">
                <a:cs typeface="Times New Roman" panose="02020603050405020304" pitchFamily="18" charset="0"/>
              </a:rPr>
              <a:t> sum = 0, n; </a:t>
            </a:r>
            <a:endParaRPr kumimoji="0" lang="en-US" altLang="zh-CN" sz="2400" dirty="0" smtClean="0">
              <a:cs typeface="Times New Roman" panose="02020603050405020304" pitchFamily="18" charset="0"/>
            </a:endParaRPr>
          </a:p>
          <a:p>
            <a:pPr>
              <a:buFontTx/>
              <a:buNone/>
            </a:pPr>
            <a:r>
              <a:rPr kumimoji="0" lang="en-US" altLang="zh-CN" sz="2400" dirty="0" smtClean="0">
                <a:cs typeface="Times New Roman" panose="02020603050405020304" pitchFamily="18" charset="0"/>
              </a:rPr>
              <a:t>sum </a:t>
            </a:r>
            <a:r>
              <a:rPr kumimoji="0" lang="en-US" altLang="zh-CN" sz="2400" dirty="0">
                <a:cs typeface="Times New Roman" panose="02020603050405020304" pitchFamily="18" charset="0"/>
              </a:rPr>
              <a:t>= (1 + n) * </a:t>
            </a:r>
            <a:r>
              <a:rPr kumimoji="0" lang="en-US" altLang="zh-CN" sz="2400" dirty="0" smtClean="0">
                <a:cs typeface="Times New Roman" panose="02020603050405020304" pitchFamily="18" charset="0"/>
              </a:rPr>
              <a:t>n/2;</a:t>
            </a:r>
            <a:endParaRPr kumimoji="0" lang="en-US" altLang="zh-CN" sz="2400" dirty="0" smtClean="0">
              <a:cs typeface="Times New Roman" panose="02020603050405020304" pitchFamily="18" charset="0"/>
            </a:endParaRPr>
          </a:p>
          <a:p>
            <a:pPr>
              <a:buFontTx/>
              <a:buNone/>
            </a:pPr>
            <a:r>
              <a:rPr kumimoji="0" lang="en-US" altLang="zh-CN" sz="2400" dirty="0" err="1" smtClean="0">
                <a:cs typeface="Times New Roman" panose="02020603050405020304" pitchFamily="18" charset="0"/>
              </a:rPr>
              <a:t>printf</a:t>
            </a:r>
            <a:r>
              <a:rPr kumimoji="0" lang="en-US" altLang="zh-CN" sz="2400" dirty="0" smtClean="0">
                <a:cs typeface="Times New Roman" panose="02020603050405020304" pitchFamily="18" charset="0"/>
              </a:rPr>
              <a:t>(“%d\n”, </a:t>
            </a:r>
            <a:r>
              <a:rPr kumimoji="0" lang="en-US" altLang="zh-CN" sz="2400" dirty="0">
                <a:cs typeface="Times New Roman" panose="02020603050405020304" pitchFamily="18" charset="0"/>
              </a:rPr>
              <a:t>sum</a:t>
            </a:r>
            <a:r>
              <a:rPr kumimoji="0" lang="en-US" altLang="zh-CN" sz="2400" dirty="0" smtClean="0">
                <a:cs typeface="Times New Roman" panose="02020603050405020304" pitchFamily="18" charset="0"/>
              </a:rPr>
              <a:t>)</a:t>
            </a:r>
            <a:r>
              <a:rPr lang="en-US" altLang="zh-CN" sz="2400" dirty="0">
                <a:cs typeface="Times New Roman" panose="02020603050405020304" pitchFamily="18" charset="0"/>
              </a:rPr>
              <a:t>;</a:t>
            </a:r>
            <a:endParaRPr kumimoji="0" lang="en-US" altLang="zh-CN" sz="2400" dirty="0">
              <a:cs typeface="Times New Roman" panose="02020603050405020304" pitchFamily="18" charset="0"/>
            </a:endParaRPr>
          </a:p>
        </p:txBody>
      </p:sp>
      <p:sp>
        <p:nvSpPr>
          <p:cNvPr id="6" name="矩形 5"/>
          <p:cNvSpPr/>
          <p:nvPr/>
        </p:nvSpPr>
        <p:spPr>
          <a:xfrm>
            <a:off x="5796136" y="3645024"/>
            <a:ext cx="1576072" cy="923330"/>
          </a:xfrm>
          <a:prstGeom prst="rect">
            <a:avLst/>
          </a:prstGeom>
          <a:noFill/>
        </p:spPr>
        <p:txBody>
          <a:bodyPr wrap="none">
            <a:spAutoFit/>
          </a:bodyPr>
          <a:lstStyle/>
          <a:p>
            <a:pPr algn="ctr">
              <a:defRPr/>
            </a:pPr>
            <a:r>
              <a:rPr lang="zh-CN" altLang="en-US" sz="5400" dirty="0">
                <a:ln w="22225">
                  <a:solidFill>
                    <a:schemeClr val="accent2"/>
                  </a:solidFill>
                  <a:prstDash val="solid"/>
                </a:ln>
                <a:solidFill>
                  <a:schemeClr val="accent2">
                    <a:lumMod val="40000"/>
                    <a:lumOff val="60000"/>
                  </a:schemeClr>
                </a:solidFill>
              </a:rPr>
              <a:t>更好</a:t>
            </a:r>
            <a:endParaRPr lang="zh-CN" altLang="en-US" sz="5400" dirty="0">
              <a:ln w="22225">
                <a:solidFill>
                  <a:schemeClr val="accent2"/>
                </a:solidFill>
                <a:prstDash val="solid"/>
              </a:ln>
              <a:solidFill>
                <a:schemeClr val="accent2">
                  <a:lumMod val="40000"/>
                  <a:lumOff val="60000"/>
                </a:schemeClr>
              </a:solidFill>
            </a:endParaRPr>
          </a:p>
        </p:txBody>
      </p:sp>
      <p:sp>
        <p:nvSpPr>
          <p:cNvPr id="7" name="文本框 6"/>
          <p:cNvSpPr txBox="1"/>
          <p:nvPr/>
        </p:nvSpPr>
        <p:spPr>
          <a:xfrm>
            <a:off x="546009" y="1368311"/>
            <a:ext cx="4368069" cy="461665"/>
          </a:xfrm>
          <a:prstGeom prst="rect">
            <a:avLst/>
          </a:prstGeom>
          <a:noFill/>
        </p:spPr>
        <p:txBody>
          <a:bodyPr wrap="square" rtlCol="0">
            <a:spAutoFit/>
          </a:bodyPr>
          <a:lstStyle/>
          <a:p>
            <a:r>
              <a:rPr lang="zh-CN" altLang="en-US" sz="2400" b="1" dirty="0" smtClean="0"/>
              <a:t>求</a:t>
            </a:r>
            <a:r>
              <a:rPr lang="en-US" altLang="zh-CN" sz="2400" b="1" dirty="0" smtClean="0"/>
              <a:t>1~n</a:t>
            </a:r>
            <a:r>
              <a:rPr lang="zh-CN" altLang="en-US" sz="2400" b="1" dirty="0" smtClean="0"/>
              <a:t>的累加和</a:t>
            </a:r>
            <a:endParaRPr lang="zh-CN" altLang="en-US" sz="2400" b="1" dirty="0"/>
          </a:p>
        </p:txBody>
      </p:sp>
      <p:sp>
        <p:nvSpPr>
          <p:cNvPr id="8" name="矩形 7"/>
          <p:cNvSpPr/>
          <p:nvPr/>
        </p:nvSpPr>
        <p:spPr>
          <a:xfrm>
            <a:off x="1185903" y="290625"/>
            <a:ext cx="224933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sp>
        <p:nvSpPr>
          <p:cNvPr id="9" name="矩形 8"/>
          <p:cNvSpPr/>
          <p:nvPr/>
        </p:nvSpPr>
        <p:spPr>
          <a:xfrm>
            <a:off x="485775" y="4839112"/>
            <a:ext cx="8075008" cy="1575816"/>
          </a:xfrm>
          <a:prstGeom prst="rect">
            <a:avLst/>
          </a:prstGeom>
        </p:spPr>
        <p:txBody>
          <a:bodyPr wrap="square">
            <a:spAutoFit/>
          </a:bodyPr>
          <a:lstStyle/>
          <a:p>
            <a:pPr marL="342900" indent="-342900" algn="just">
              <a:lnSpc>
                <a:spcPct val="120000"/>
              </a:lnSpc>
              <a:spcBef>
                <a:spcPts val="600"/>
              </a:spcBef>
              <a:buFont typeface="Wingdings" panose="05000000000000000000" pitchFamily="2" charset="2"/>
              <a:buChar char="n"/>
              <a:defRPr/>
            </a:pPr>
            <a:r>
              <a:rPr lang="en-US" altLang="zh-CN" sz="2400" b="1" dirty="0"/>
              <a:t>T(n) = </a:t>
            </a:r>
            <a:r>
              <a:rPr lang="zh-CN" altLang="en-US" sz="2400" b="1" dirty="0"/>
              <a:t>所有语句执行时间</a:t>
            </a:r>
            <a:endParaRPr lang="en-US" altLang="zh-CN" sz="2400" b="1" dirty="0"/>
          </a:p>
          <a:p>
            <a:pPr algn="just">
              <a:lnSpc>
                <a:spcPct val="120000"/>
              </a:lnSpc>
              <a:spcBef>
                <a:spcPts val="600"/>
              </a:spcBef>
              <a:buFontTx/>
              <a:buNone/>
              <a:defRPr/>
            </a:pPr>
            <a:r>
              <a:rPr lang="en-US" altLang="zh-CN" sz="2400" b="1" dirty="0"/>
              <a:t>            = ∑</a:t>
            </a:r>
            <a:r>
              <a:rPr lang="zh-CN" altLang="en-US" sz="2400" b="1" dirty="0" smtClean="0"/>
              <a:t>（语句</a:t>
            </a:r>
            <a:r>
              <a:rPr lang="zh-CN" altLang="en-US" sz="2400" b="1" dirty="0"/>
              <a:t>执行次数 * 该语句执行时间</a:t>
            </a:r>
            <a:r>
              <a:rPr lang="zh-CN" altLang="en-US" sz="2400" b="1" dirty="0" smtClean="0"/>
              <a:t>）</a:t>
            </a:r>
            <a:endParaRPr lang="en-US" altLang="zh-CN" sz="2400" b="1" dirty="0" smtClean="0"/>
          </a:p>
          <a:p>
            <a:pPr algn="just">
              <a:lnSpc>
                <a:spcPct val="120000"/>
              </a:lnSpc>
              <a:spcBef>
                <a:spcPts val="600"/>
              </a:spcBef>
              <a:buFontTx/>
              <a:buNone/>
              <a:defRPr/>
            </a:pPr>
            <a:r>
              <a:rPr lang="en-US" altLang="zh-CN" sz="2400" b="1" dirty="0"/>
              <a:t> </a:t>
            </a:r>
            <a:r>
              <a:rPr lang="en-US" altLang="zh-CN" sz="2400" b="1" dirty="0" smtClean="0"/>
              <a:t>           = </a:t>
            </a:r>
            <a:r>
              <a:rPr lang="en-US" altLang="zh-CN" sz="2400" b="1" dirty="0"/>
              <a:t>∑</a:t>
            </a:r>
            <a:r>
              <a:rPr lang="zh-CN" altLang="en-US" sz="2400" b="1" dirty="0"/>
              <a:t>每条语句执行次数</a:t>
            </a:r>
            <a:endParaRPr lang="en-US" altLang="zh-CN" sz="2400" b="1" dirty="0"/>
          </a:p>
        </p:txBody>
      </p:sp>
      <p:sp>
        <p:nvSpPr>
          <p:cNvPr id="2" name="矩形 1"/>
          <p:cNvSpPr/>
          <p:nvPr/>
        </p:nvSpPr>
        <p:spPr>
          <a:xfrm>
            <a:off x="4932137" y="4839112"/>
            <a:ext cx="2831224" cy="461665"/>
          </a:xfrm>
          <a:prstGeom prst="rect">
            <a:avLst/>
          </a:prstGeom>
        </p:spPr>
        <p:txBody>
          <a:bodyPr wrap="none">
            <a:spAutoFit/>
          </a:bodyPr>
          <a:lstStyle/>
          <a:p>
            <a:pPr algn="just">
              <a:spcBef>
                <a:spcPts val="600"/>
              </a:spcBef>
              <a:defRPr/>
            </a:pPr>
            <a:r>
              <a:rPr lang="zh-CN" altLang="en-US" sz="2400" b="1" dirty="0">
                <a:solidFill>
                  <a:srgbClr val="FF0000"/>
                </a:solidFill>
              </a:rPr>
              <a:t>基本操作代价均为</a:t>
            </a:r>
            <a:r>
              <a:rPr lang="en-US" altLang="zh-CN" sz="2400" b="1" dirty="0">
                <a:solidFill>
                  <a:srgbClr val="FF0000"/>
                </a:solidFill>
              </a:rPr>
              <a:t>1</a:t>
            </a:r>
            <a:endParaRPr lang="zh-CN" altLang="en-US"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build="p"/>
      <p:bldP spid="5" grpId="0" animBg="1"/>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
          <p:cNvSpPr>
            <a:spLocks noChangeArrowheads="1"/>
          </p:cNvSpPr>
          <p:nvPr/>
        </p:nvSpPr>
        <p:spPr bwMode="auto">
          <a:xfrm>
            <a:off x="236538" y="1134036"/>
            <a:ext cx="849312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marL="342900" indent="-342900" algn="just">
              <a:lnSpc>
                <a:spcPct val="120000"/>
              </a:lnSpc>
              <a:spcBef>
                <a:spcPts val="600"/>
              </a:spcBef>
              <a:buFont typeface="Wingdings" panose="05000000000000000000" pitchFamily="2" charset="2"/>
              <a:buChar char="n"/>
              <a:defRPr/>
            </a:pPr>
            <a:r>
              <a:rPr lang="en-US" altLang="zh-CN" sz="2400" dirty="0" smtClean="0"/>
              <a:t>T(n) = </a:t>
            </a:r>
            <a:r>
              <a:rPr lang="en-US" altLang="zh-CN" sz="2400" dirty="0"/>
              <a:t>∑</a:t>
            </a:r>
            <a:r>
              <a:rPr lang="zh-CN" altLang="en-US" sz="2400" dirty="0"/>
              <a:t>每条语句执行</a:t>
            </a:r>
            <a:r>
              <a:rPr lang="zh-CN" altLang="en-US" sz="2400" dirty="0" smtClean="0"/>
              <a:t>次数</a:t>
            </a:r>
            <a:endParaRPr lang="en-US" altLang="zh-CN" sz="2400" dirty="0"/>
          </a:p>
        </p:txBody>
      </p:sp>
      <p:sp>
        <p:nvSpPr>
          <p:cNvPr id="8" name="Rectangle 3"/>
          <p:cNvSpPr txBox="1">
            <a:spLocks noChangeArrowheads="1"/>
          </p:cNvSpPr>
          <p:nvPr/>
        </p:nvSpPr>
        <p:spPr bwMode="auto">
          <a:xfrm>
            <a:off x="236538" y="1778423"/>
            <a:ext cx="5364723" cy="2271712"/>
          </a:xfrm>
          <a:prstGeom prst="rect">
            <a:avLst/>
          </a:prstGeom>
          <a:noFill/>
          <a:ln>
            <a:solidFill>
              <a:srgbClr val="FF0000"/>
            </a:solidFill>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har char="•"/>
              <a:defRPr sz="2400" kern="1200">
                <a:solidFill>
                  <a:schemeClr val="tx1"/>
                </a:solidFill>
                <a:latin typeface="+mn-lt"/>
                <a:ea typeface="+mn-ea"/>
                <a:cs typeface="+mn-cs"/>
              </a:defRPr>
            </a:lvl1pPr>
            <a:lvl2pPr marL="557530" lvl="1" indent="-214630" algn="l" rtl="0" eaLnBrk="1" fontAlgn="base" hangingPunct="1">
              <a:spcBef>
                <a:spcPct val="20000"/>
              </a:spcBef>
              <a:spcAft>
                <a:spcPct val="0"/>
              </a:spcAft>
              <a:buChar char="–"/>
              <a:defRPr sz="2100" kern="1200">
                <a:solidFill>
                  <a:schemeClr val="tx1"/>
                </a:solidFill>
                <a:latin typeface="+mn-lt"/>
                <a:ea typeface="+mn-ea"/>
                <a:cs typeface="+mn-cs"/>
              </a:defRPr>
            </a:lvl2pPr>
            <a:lvl3pPr marL="857250" lvl="2" indent="-171450" algn="l" rtl="0" eaLnBrk="1" fontAlgn="base" hangingPunct="1">
              <a:spcBef>
                <a:spcPct val="20000"/>
              </a:spcBef>
              <a:spcAft>
                <a:spcPct val="0"/>
              </a:spcAft>
              <a:buChar char="•"/>
              <a:defRPr sz="1800" kern="1200">
                <a:solidFill>
                  <a:schemeClr val="tx1"/>
                </a:solidFill>
                <a:latin typeface="+mn-lt"/>
                <a:ea typeface="+mn-ea"/>
                <a:cs typeface="+mn-cs"/>
              </a:defRPr>
            </a:lvl3pPr>
            <a:lvl4pPr marL="1200150" lvl="3" indent="-171450" algn="l" rtl="0" eaLnBrk="1" fontAlgn="base" hangingPunct="1">
              <a:spcBef>
                <a:spcPct val="20000"/>
              </a:spcBef>
              <a:spcAft>
                <a:spcPct val="0"/>
              </a:spcAft>
              <a:buChar char="–"/>
              <a:defRPr sz="1500" kern="1200">
                <a:solidFill>
                  <a:schemeClr val="tx1"/>
                </a:solidFill>
                <a:latin typeface="+mn-lt"/>
                <a:ea typeface="+mn-ea"/>
                <a:cs typeface="+mn-cs"/>
              </a:defRPr>
            </a:lvl4pPr>
            <a:lvl5pPr marL="1543050" lvl="4" indent="-171450" algn="l" rtl="0" eaLnBrk="1" fontAlgn="base" hangingPunct="1">
              <a:spcBef>
                <a:spcPct val="20000"/>
              </a:spcBef>
              <a:spcAft>
                <a:spcPct val="0"/>
              </a:spcAft>
              <a:buChar char="»"/>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9pPr>
          </a:lstStyle>
          <a:p>
            <a:pPr>
              <a:buFontTx/>
              <a:buNone/>
            </a:pPr>
            <a:r>
              <a:rPr lang="en-US" altLang="zh-CN" b="1" dirty="0" err="1"/>
              <a:t>int</a:t>
            </a:r>
            <a:r>
              <a:rPr lang="en-US" altLang="zh-CN" b="1" dirty="0"/>
              <a:t> </a:t>
            </a:r>
            <a:r>
              <a:rPr lang="en-US" altLang="zh-CN" b="1" dirty="0" err="1"/>
              <a:t>i</a:t>
            </a:r>
            <a:r>
              <a:rPr lang="en-US" altLang="zh-CN" b="1" dirty="0"/>
              <a:t>, sum = 0, n;           </a:t>
            </a:r>
            <a:r>
              <a:rPr lang="en-US" altLang="zh-CN" b="1" dirty="0">
                <a:solidFill>
                  <a:srgbClr val="0500DE"/>
                </a:solidFill>
              </a:rPr>
              <a:t>// </a:t>
            </a:r>
            <a:r>
              <a:rPr lang="zh-CN" altLang="en-US" b="1" dirty="0">
                <a:solidFill>
                  <a:srgbClr val="0500DE"/>
                </a:solidFill>
              </a:rPr>
              <a:t>执行</a:t>
            </a:r>
            <a:r>
              <a:rPr lang="en-US" altLang="zh-CN" b="1" dirty="0">
                <a:solidFill>
                  <a:srgbClr val="0500DE"/>
                </a:solidFill>
              </a:rPr>
              <a:t>1</a:t>
            </a:r>
            <a:r>
              <a:rPr lang="zh-CN" altLang="en-US" b="1" dirty="0">
                <a:solidFill>
                  <a:srgbClr val="0500DE"/>
                </a:solidFill>
              </a:rPr>
              <a:t>次</a:t>
            </a:r>
            <a:endParaRPr lang="zh-CN" altLang="en-US" b="1" dirty="0">
              <a:solidFill>
                <a:srgbClr val="0500DE"/>
              </a:solidFill>
            </a:endParaRPr>
          </a:p>
          <a:p>
            <a:pPr>
              <a:buFontTx/>
              <a:buNone/>
            </a:pPr>
            <a:r>
              <a:rPr lang="en-US" altLang="zh-CN" b="1" dirty="0"/>
              <a:t>for(</a:t>
            </a:r>
            <a:r>
              <a:rPr lang="en-US" altLang="zh-CN" b="1" dirty="0" err="1"/>
              <a:t>i</a:t>
            </a:r>
            <a:r>
              <a:rPr lang="en-US" altLang="zh-CN" b="1" dirty="0"/>
              <a:t>=1; </a:t>
            </a:r>
            <a:r>
              <a:rPr lang="en-US" altLang="zh-CN" b="1" dirty="0" err="1"/>
              <a:t>i</a:t>
            </a:r>
            <a:r>
              <a:rPr lang="en-US" altLang="zh-CN" b="1" dirty="0"/>
              <a:t>&lt;=n; </a:t>
            </a:r>
            <a:r>
              <a:rPr lang="en-US" altLang="zh-CN" b="1" dirty="0" err="1"/>
              <a:t>i</a:t>
            </a:r>
            <a:r>
              <a:rPr lang="en-US" altLang="zh-CN" b="1" dirty="0"/>
              <a:t>++) {      </a:t>
            </a:r>
            <a:r>
              <a:rPr lang="en-US" altLang="zh-CN" b="1" dirty="0">
                <a:solidFill>
                  <a:srgbClr val="0500DE"/>
                </a:solidFill>
              </a:rPr>
              <a:t>// </a:t>
            </a:r>
            <a:r>
              <a:rPr lang="zh-CN" altLang="en-US" b="1" dirty="0">
                <a:solidFill>
                  <a:srgbClr val="0500DE"/>
                </a:solidFill>
              </a:rPr>
              <a:t>执行</a:t>
            </a:r>
            <a:r>
              <a:rPr lang="en-US" altLang="zh-CN" b="1" dirty="0">
                <a:solidFill>
                  <a:srgbClr val="0500DE"/>
                </a:solidFill>
              </a:rPr>
              <a:t>n+1</a:t>
            </a:r>
            <a:r>
              <a:rPr lang="zh-CN" altLang="en-US" b="1" dirty="0">
                <a:solidFill>
                  <a:srgbClr val="0500DE"/>
                </a:solidFill>
              </a:rPr>
              <a:t>次</a:t>
            </a:r>
            <a:endParaRPr lang="zh-CN" altLang="en-US" b="1" dirty="0">
              <a:solidFill>
                <a:srgbClr val="0500DE"/>
              </a:solidFill>
            </a:endParaRPr>
          </a:p>
          <a:p>
            <a:pPr>
              <a:buFontTx/>
              <a:buNone/>
            </a:pPr>
            <a:r>
              <a:rPr lang="en-US" altLang="zh-CN" b="1" dirty="0"/>
              <a:t>    sum = sum + </a:t>
            </a:r>
            <a:r>
              <a:rPr lang="en-US" altLang="zh-CN" b="1" dirty="0" err="1"/>
              <a:t>i</a:t>
            </a:r>
            <a:r>
              <a:rPr lang="en-US" altLang="zh-CN" b="1" dirty="0"/>
              <a:t>;        </a:t>
            </a:r>
            <a:r>
              <a:rPr lang="en-US" altLang="zh-CN" b="1" dirty="0">
                <a:solidFill>
                  <a:srgbClr val="0500DE"/>
                </a:solidFill>
              </a:rPr>
              <a:t>// </a:t>
            </a:r>
            <a:r>
              <a:rPr lang="zh-CN" altLang="en-US" b="1" dirty="0">
                <a:solidFill>
                  <a:srgbClr val="0500DE"/>
                </a:solidFill>
              </a:rPr>
              <a:t>执行</a:t>
            </a:r>
            <a:r>
              <a:rPr lang="en-US" altLang="zh-CN" b="1" dirty="0">
                <a:solidFill>
                  <a:srgbClr val="0500DE"/>
                </a:solidFill>
              </a:rPr>
              <a:t>n</a:t>
            </a:r>
            <a:r>
              <a:rPr lang="zh-CN" altLang="en-US" b="1" dirty="0">
                <a:solidFill>
                  <a:srgbClr val="0500DE"/>
                </a:solidFill>
              </a:rPr>
              <a:t>次</a:t>
            </a:r>
            <a:endParaRPr lang="zh-CN" altLang="en-US" b="1" dirty="0">
              <a:solidFill>
                <a:srgbClr val="0500DE"/>
              </a:solidFill>
            </a:endParaRPr>
          </a:p>
          <a:p>
            <a:pPr>
              <a:buFontTx/>
              <a:buNone/>
            </a:pPr>
            <a:r>
              <a:rPr lang="en-US" altLang="zh-CN" b="1" dirty="0"/>
              <a:t>}</a:t>
            </a:r>
            <a:endParaRPr lang="en-US" altLang="zh-CN" b="1" dirty="0"/>
          </a:p>
          <a:p>
            <a:pPr>
              <a:buFontTx/>
              <a:buNone/>
            </a:pPr>
            <a:r>
              <a:rPr lang="en-US" altLang="zh-CN" b="1" dirty="0" err="1"/>
              <a:t>printf</a:t>
            </a:r>
            <a:r>
              <a:rPr lang="en-US" altLang="zh-CN" b="1" dirty="0"/>
              <a:t>("%d\n", sum);   </a:t>
            </a:r>
            <a:r>
              <a:rPr lang="en-US" altLang="zh-CN" b="1" dirty="0">
                <a:solidFill>
                  <a:srgbClr val="0500DE"/>
                </a:solidFill>
              </a:rPr>
              <a:t>// </a:t>
            </a:r>
            <a:r>
              <a:rPr lang="zh-CN" altLang="en-US" b="1" dirty="0">
                <a:solidFill>
                  <a:srgbClr val="0500DE"/>
                </a:solidFill>
              </a:rPr>
              <a:t>执行</a:t>
            </a:r>
            <a:r>
              <a:rPr lang="en-US" altLang="zh-CN" b="1" dirty="0">
                <a:solidFill>
                  <a:srgbClr val="0500DE"/>
                </a:solidFill>
              </a:rPr>
              <a:t>1</a:t>
            </a:r>
            <a:r>
              <a:rPr lang="zh-CN" altLang="en-US" b="1" dirty="0">
                <a:solidFill>
                  <a:srgbClr val="0500DE"/>
                </a:solidFill>
              </a:rPr>
              <a:t>次</a:t>
            </a:r>
            <a:endParaRPr lang="en-US" altLang="zh-CN" b="1" dirty="0">
              <a:solidFill>
                <a:srgbClr val="0500DE"/>
              </a:solidFill>
            </a:endParaRPr>
          </a:p>
        </p:txBody>
      </p:sp>
      <p:sp>
        <p:nvSpPr>
          <p:cNvPr id="9" name="Rectangle 4"/>
          <p:cNvSpPr>
            <a:spLocks noChangeArrowheads="1"/>
          </p:cNvSpPr>
          <p:nvPr/>
        </p:nvSpPr>
        <p:spPr bwMode="auto">
          <a:xfrm>
            <a:off x="236538" y="4285837"/>
            <a:ext cx="5364723" cy="2259012"/>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buFontTx/>
              <a:buNone/>
            </a:pPr>
            <a:r>
              <a:rPr kumimoji="0" lang="en-US" altLang="zh-CN" sz="2400" b="1" dirty="0" err="1">
                <a:cs typeface="Times New Roman" panose="02020603050405020304" pitchFamily="18" charset="0"/>
              </a:rPr>
              <a:t>int</a:t>
            </a:r>
            <a:r>
              <a:rPr kumimoji="0" lang="en-US" altLang="zh-CN" sz="2400" b="1" dirty="0">
                <a:cs typeface="Times New Roman" panose="02020603050405020304" pitchFamily="18" charset="0"/>
              </a:rPr>
              <a:t> sum = 0, n; </a:t>
            </a:r>
            <a:r>
              <a:rPr kumimoji="0" lang="en-US" altLang="zh-CN" sz="2400" b="1" dirty="0" smtClean="0">
                <a:cs typeface="Times New Roman" panose="02020603050405020304" pitchFamily="18" charset="0"/>
              </a:rPr>
              <a:t>            </a:t>
            </a:r>
            <a:r>
              <a:rPr kumimoji="0" lang="en-US" altLang="zh-CN" sz="2400" b="1" dirty="0" smtClean="0">
                <a:solidFill>
                  <a:srgbClr val="C00000"/>
                </a:solidFill>
                <a:cs typeface="Times New Roman" panose="02020603050405020304" pitchFamily="18" charset="0"/>
              </a:rPr>
              <a:t>// </a:t>
            </a:r>
            <a:r>
              <a:rPr kumimoji="0" lang="zh-CN" altLang="en-US" sz="2400" b="1" dirty="0">
                <a:solidFill>
                  <a:srgbClr val="C00000"/>
                </a:solidFill>
                <a:cs typeface="Times New Roman" panose="02020603050405020304" pitchFamily="18" charset="0"/>
              </a:rPr>
              <a:t>执行</a:t>
            </a:r>
            <a:r>
              <a:rPr kumimoji="0" lang="en-US" altLang="zh-CN" sz="2400" b="1" dirty="0">
                <a:solidFill>
                  <a:srgbClr val="C00000"/>
                </a:solidFill>
                <a:cs typeface="Times New Roman" panose="02020603050405020304" pitchFamily="18" charset="0"/>
              </a:rPr>
              <a:t>1</a:t>
            </a:r>
            <a:r>
              <a:rPr kumimoji="0" lang="zh-CN" altLang="en-US" sz="2400" b="1" dirty="0">
                <a:solidFill>
                  <a:srgbClr val="C00000"/>
                </a:solidFill>
                <a:cs typeface="Times New Roman" panose="02020603050405020304" pitchFamily="18" charset="0"/>
              </a:rPr>
              <a:t>次</a:t>
            </a:r>
            <a:endParaRPr kumimoji="0" lang="zh-CN" altLang="en-US" sz="2400" b="1" dirty="0">
              <a:solidFill>
                <a:srgbClr val="C00000"/>
              </a:solidFill>
              <a:cs typeface="Times New Roman" panose="02020603050405020304" pitchFamily="18" charset="0"/>
            </a:endParaRPr>
          </a:p>
          <a:p>
            <a:pPr>
              <a:buFontTx/>
              <a:buNone/>
            </a:pPr>
            <a:r>
              <a:rPr kumimoji="0" lang="en-US" altLang="zh-CN" sz="2400" b="1" dirty="0">
                <a:cs typeface="Times New Roman" panose="02020603050405020304" pitchFamily="18" charset="0"/>
              </a:rPr>
              <a:t>sum = (1 + n) * n/2; </a:t>
            </a:r>
            <a:r>
              <a:rPr kumimoji="0" lang="en-US" altLang="zh-CN" sz="2400" b="1" dirty="0" smtClean="0">
                <a:cs typeface="Times New Roman" panose="02020603050405020304" pitchFamily="18" charset="0"/>
              </a:rPr>
              <a:t>    </a:t>
            </a:r>
            <a:r>
              <a:rPr kumimoji="0" lang="en-US" altLang="zh-CN" sz="2400" b="1" dirty="0" smtClean="0">
                <a:solidFill>
                  <a:srgbClr val="C00000"/>
                </a:solidFill>
                <a:cs typeface="Times New Roman" panose="02020603050405020304" pitchFamily="18" charset="0"/>
              </a:rPr>
              <a:t>// </a:t>
            </a:r>
            <a:r>
              <a:rPr kumimoji="0" lang="zh-CN" altLang="en-US" sz="2400" b="1" dirty="0">
                <a:solidFill>
                  <a:srgbClr val="C00000"/>
                </a:solidFill>
                <a:cs typeface="Times New Roman" panose="02020603050405020304" pitchFamily="18" charset="0"/>
              </a:rPr>
              <a:t>执行</a:t>
            </a:r>
            <a:r>
              <a:rPr kumimoji="0" lang="en-US" altLang="zh-CN" sz="2400" b="1" dirty="0">
                <a:solidFill>
                  <a:srgbClr val="C00000"/>
                </a:solidFill>
                <a:cs typeface="Times New Roman" panose="02020603050405020304" pitchFamily="18" charset="0"/>
              </a:rPr>
              <a:t>1</a:t>
            </a:r>
            <a:r>
              <a:rPr kumimoji="0" lang="zh-CN" altLang="en-US" sz="2400" b="1" dirty="0">
                <a:solidFill>
                  <a:srgbClr val="C00000"/>
                </a:solidFill>
                <a:cs typeface="Times New Roman" panose="02020603050405020304" pitchFamily="18" charset="0"/>
              </a:rPr>
              <a:t>次</a:t>
            </a:r>
            <a:endParaRPr kumimoji="0" lang="zh-CN" altLang="en-US" sz="2400" b="1" dirty="0">
              <a:solidFill>
                <a:srgbClr val="C00000"/>
              </a:solidFill>
              <a:cs typeface="Times New Roman" panose="02020603050405020304" pitchFamily="18" charset="0"/>
            </a:endParaRPr>
          </a:p>
          <a:p>
            <a:pPr>
              <a:buFontTx/>
              <a:buNone/>
            </a:pPr>
            <a:r>
              <a:rPr kumimoji="0" lang="en-US" altLang="zh-CN" sz="2400" b="1" dirty="0" err="1">
                <a:cs typeface="Times New Roman" panose="02020603050405020304" pitchFamily="18" charset="0"/>
              </a:rPr>
              <a:t>printf</a:t>
            </a:r>
            <a:r>
              <a:rPr kumimoji="0" lang="en-US" altLang="zh-CN" sz="2400" b="1" dirty="0">
                <a:cs typeface="Times New Roman" panose="02020603050405020304" pitchFamily="18" charset="0"/>
              </a:rPr>
              <a:t>("%d\n", sum</a:t>
            </a:r>
            <a:r>
              <a:rPr kumimoji="0" lang="en-US" altLang="zh-CN" sz="2400" b="1" dirty="0" smtClean="0">
                <a:cs typeface="Times New Roman" panose="02020603050405020304" pitchFamily="18" charset="0"/>
              </a:rPr>
              <a:t>)    </a:t>
            </a:r>
            <a:r>
              <a:rPr kumimoji="0" lang="en-US" altLang="zh-CN" sz="2400" b="1" dirty="0">
                <a:solidFill>
                  <a:srgbClr val="C00000"/>
                </a:solidFill>
                <a:cs typeface="Times New Roman" panose="02020603050405020304" pitchFamily="18" charset="0"/>
              </a:rPr>
              <a:t>// </a:t>
            </a:r>
            <a:r>
              <a:rPr kumimoji="0" lang="zh-CN" altLang="en-US" sz="2400" b="1" dirty="0">
                <a:solidFill>
                  <a:srgbClr val="C00000"/>
                </a:solidFill>
                <a:cs typeface="Times New Roman" panose="02020603050405020304" pitchFamily="18" charset="0"/>
              </a:rPr>
              <a:t>执行</a:t>
            </a:r>
            <a:r>
              <a:rPr kumimoji="0" lang="en-US" altLang="zh-CN" sz="2400" b="1" dirty="0">
                <a:solidFill>
                  <a:srgbClr val="C00000"/>
                </a:solidFill>
                <a:cs typeface="Times New Roman" panose="02020603050405020304" pitchFamily="18" charset="0"/>
              </a:rPr>
              <a:t>1</a:t>
            </a:r>
            <a:r>
              <a:rPr kumimoji="0" lang="zh-CN" altLang="en-US" sz="2400" b="1" dirty="0">
                <a:solidFill>
                  <a:srgbClr val="C00000"/>
                </a:solidFill>
                <a:cs typeface="Times New Roman" panose="02020603050405020304" pitchFamily="18" charset="0"/>
              </a:rPr>
              <a:t>次</a:t>
            </a:r>
            <a:endParaRPr kumimoji="0" lang="en-US" altLang="zh-CN" sz="2400" b="1" dirty="0">
              <a:solidFill>
                <a:srgbClr val="C00000"/>
              </a:solidFill>
              <a:cs typeface="Times New Roman" panose="02020603050405020304" pitchFamily="18" charset="0"/>
            </a:endParaRPr>
          </a:p>
        </p:txBody>
      </p:sp>
      <p:sp>
        <p:nvSpPr>
          <p:cNvPr id="11" name="Rectangle 5"/>
          <p:cNvSpPr>
            <a:spLocks noChangeArrowheads="1"/>
          </p:cNvSpPr>
          <p:nvPr/>
        </p:nvSpPr>
        <p:spPr bwMode="auto">
          <a:xfrm>
            <a:off x="5544113" y="2455209"/>
            <a:ext cx="3887788" cy="572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742950" indent="-285750">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r>
              <a:rPr kumimoji="0" lang="en-US" altLang="zh-CN" sz="2400" b="1" dirty="0">
                <a:latin typeface="Times New Roman" panose="02020603050405020304" pitchFamily="18" charset="0"/>
                <a:sym typeface="Wingdings" panose="05000000000000000000" pitchFamily="2" charset="2"/>
              </a:rPr>
              <a:t>T1(n) = 2n+3</a:t>
            </a:r>
            <a:endParaRPr kumimoji="0" lang="zh-CN" altLang="en-US" sz="2400" b="1" dirty="0">
              <a:latin typeface="Times New Roman" panose="02020603050405020304" pitchFamily="18" charset="0"/>
              <a:sym typeface="Wingdings" panose="05000000000000000000" pitchFamily="2" charset="2"/>
            </a:endParaRPr>
          </a:p>
        </p:txBody>
      </p:sp>
      <p:sp>
        <p:nvSpPr>
          <p:cNvPr id="12" name="Rectangle 6"/>
          <p:cNvSpPr>
            <a:spLocks noChangeArrowheads="1"/>
          </p:cNvSpPr>
          <p:nvPr/>
        </p:nvSpPr>
        <p:spPr bwMode="auto">
          <a:xfrm>
            <a:off x="5601261" y="4494115"/>
            <a:ext cx="3887787" cy="572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742950" indent="-285750">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r>
              <a:rPr kumimoji="0" lang="en-US" altLang="zh-CN" sz="2400" b="1" dirty="0">
                <a:latin typeface="Times New Roman" panose="02020603050405020304" pitchFamily="18" charset="0"/>
                <a:sym typeface="Wingdings" panose="05000000000000000000" pitchFamily="2" charset="2"/>
              </a:rPr>
              <a:t>T2(n) = 3</a:t>
            </a:r>
            <a:endParaRPr kumimoji="0" lang="zh-CN" altLang="en-US" sz="2400" b="1" dirty="0">
              <a:latin typeface="Times New Roman" panose="02020603050405020304" pitchFamily="18" charset="0"/>
              <a:sym typeface="Wingdings" panose="05000000000000000000" pitchFamily="2" charset="2"/>
            </a:endParaRPr>
          </a:p>
        </p:txBody>
      </p:sp>
      <p:pic>
        <p:nvPicPr>
          <p:cNvPr id="13"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948469" y="5474207"/>
            <a:ext cx="7191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5"/>
          <p:cNvSpPr txBox="1">
            <a:spLocks noChangeArrowheads="1"/>
          </p:cNvSpPr>
          <p:nvPr/>
        </p:nvSpPr>
        <p:spPr bwMode="auto">
          <a:xfrm>
            <a:off x="6727389" y="5633026"/>
            <a:ext cx="241661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spcBef>
                <a:spcPct val="0"/>
              </a:spcBef>
              <a:buFontTx/>
              <a:buNone/>
            </a:pPr>
            <a:r>
              <a:rPr lang="zh-CN" altLang="en-US" sz="2400" b="1" dirty="0">
                <a:solidFill>
                  <a:srgbClr val="003399"/>
                </a:solidFill>
                <a:latin typeface="Times New Roman" panose="02020603050405020304" pitchFamily="18" charset="0"/>
              </a:rPr>
              <a:t>哪个算法更好？</a:t>
            </a:r>
            <a:endParaRPr lang="zh-CN" altLang="en-US" sz="2400" b="1" dirty="0">
              <a:solidFill>
                <a:srgbClr val="003399"/>
              </a:solidFill>
              <a:latin typeface="Times New Roman" panose="02020603050405020304" pitchFamily="18" charset="0"/>
            </a:endParaRPr>
          </a:p>
        </p:txBody>
      </p:sp>
      <p:sp>
        <p:nvSpPr>
          <p:cNvPr id="15" name="对话气泡: 圆角矩形 1"/>
          <p:cNvSpPr>
            <a:spLocks noChangeArrowheads="1"/>
          </p:cNvSpPr>
          <p:nvPr/>
        </p:nvSpPr>
        <p:spPr bwMode="auto">
          <a:xfrm>
            <a:off x="6108935" y="3279347"/>
            <a:ext cx="2701925" cy="1006490"/>
          </a:xfrm>
          <a:prstGeom prst="wedgeRoundRectCallout">
            <a:avLst>
              <a:gd name="adj1" fmla="val -26764"/>
              <a:gd name="adj2" fmla="val -93454"/>
              <a:gd name="adj3"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200" dirty="0">
                <a:solidFill>
                  <a:schemeClr val="accent2"/>
                </a:solidFill>
                <a:latin typeface="微软雅黑" panose="020B0503020204020204" charset="-122"/>
                <a:ea typeface="微软雅黑" panose="020B0503020204020204" charset="-122"/>
              </a:rPr>
              <a:t>T(n)</a:t>
            </a:r>
            <a:r>
              <a:rPr lang="zh-CN" altLang="en-US" sz="2200" dirty="0">
                <a:solidFill>
                  <a:schemeClr val="accent2"/>
                </a:solidFill>
                <a:latin typeface="微软雅黑" panose="020B0503020204020204" charset="-122"/>
                <a:ea typeface="微软雅黑" panose="020B0503020204020204" charset="-122"/>
              </a:rPr>
              <a:t>是</a:t>
            </a:r>
            <a:r>
              <a:rPr lang="zh-CN" altLang="en-US" sz="2200" dirty="0" smtClean="0">
                <a:solidFill>
                  <a:schemeClr val="accent2"/>
                </a:solidFill>
                <a:latin typeface="微软雅黑" panose="020B0503020204020204" charset="-122"/>
                <a:ea typeface="微软雅黑" panose="020B0503020204020204" charset="-122"/>
              </a:rPr>
              <a:t>关于问题规模</a:t>
            </a:r>
            <a:r>
              <a:rPr lang="en-US" altLang="zh-CN" sz="2200" dirty="0" smtClean="0">
                <a:solidFill>
                  <a:schemeClr val="accent2"/>
                </a:solidFill>
                <a:latin typeface="微软雅黑" panose="020B0503020204020204" charset="-122"/>
                <a:ea typeface="微软雅黑" panose="020B0503020204020204" charset="-122"/>
              </a:rPr>
              <a:t>n</a:t>
            </a:r>
            <a:r>
              <a:rPr lang="zh-CN" altLang="en-US" sz="2200" dirty="0">
                <a:solidFill>
                  <a:schemeClr val="accent2"/>
                </a:solidFill>
                <a:latin typeface="微软雅黑" panose="020B0503020204020204" charset="-122"/>
                <a:ea typeface="微软雅黑" panose="020B0503020204020204" charset="-122"/>
              </a:rPr>
              <a:t>的函数</a:t>
            </a:r>
            <a:endParaRPr lang="zh-CN" altLang="en-US" sz="2200" dirty="0">
              <a:solidFill>
                <a:schemeClr val="accent2"/>
              </a:solidFill>
              <a:latin typeface="微软雅黑" panose="020B0503020204020204" charset="-122"/>
              <a:ea typeface="微软雅黑" panose="020B0503020204020204" charset="-122"/>
            </a:endParaRPr>
          </a:p>
        </p:txBody>
      </p:sp>
      <p:sp>
        <p:nvSpPr>
          <p:cNvPr id="16" name="矩形 15"/>
          <p:cNvSpPr/>
          <p:nvPr/>
        </p:nvSpPr>
        <p:spPr>
          <a:xfrm>
            <a:off x="1185903" y="290625"/>
            <a:ext cx="224933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build="p"/>
      <p:bldP spid="9" grpId="0" animBg="1"/>
      <p:bldP spid="11" grpId="0"/>
      <p:bldP spid="12" grpId="0"/>
      <p:bldP spid="14" grpId="0"/>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82613" y="1447099"/>
            <a:ext cx="8561387" cy="846386"/>
          </a:xfrm>
          <a:prstGeom prst="rect">
            <a:avLst/>
          </a:prstGeom>
        </p:spPr>
        <p:txBody>
          <a:bodyPr>
            <a:spAutoFit/>
          </a:bodyPr>
          <a:lstStyle/>
          <a:p>
            <a:pPr marL="342900" indent="-342900">
              <a:spcBef>
                <a:spcPts val="600"/>
              </a:spcBef>
              <a:buClr>
                <a:srgbClr val="C00000"/>
              </a:buClr>
              <a:buFont typeface="Wingdings" panose="05000000000000000000" pitchFamily="2" charset="2"/>
              <a:buChar char="n"/>
              <a:defRPr/>
            </a:pPr>
            <a:r>
              <a:rPr lang="zh-CN" altLang="en-US" sz="2200" b="1" dirty="0">
                <a:latin typeface="+mn-lt"/>
              </a:rPr>
              <a:t>算法</a:t>
            </a:r>
            <a:r>
              <a:rPr lang="en-US" altLang="zh-CN" sz="2200" b="1" dirty="0" smtClean="0">
                <a:latin typeface="+mn-lt"/>
              </a:rPr>
              <a:t>1</a:t>
            </a:r>
            <a:r>
              <a:rPr lang="zh-CN" altLang="en-US" sz="2200" b="1" dirty="0" smtClean="0">
                <a:latin typeface="+mn-lt"/>
              </a:rPr>
              <a:t>的</a:t>
            </a:r>
            <a:r>
              <a:rPr lang="zh-CN" altLang="en-US" sz="2200" b="1" dirty="0">
                <a:latin typeface="+mn-lt"/>
              </a:rPr>
              <a:t>相对时间规模是</a:t>
            </a:r>
            <a:r>
              <a:rPr lang="en-US" altLang="zh-CN" sz="2200" b="1" i="1" dirty="0">
                <a:latin typeface="+mn-lt"/>
              </a:rPr>
              <a:t>T</a:t>
            </a:r>
            <a:r>
              <a:rPr lang="en-US" altLang="zh-CN" sz="2200" b="1" dirty="0">
                <a:latin typeface="+mn-lt"/>
              </a:rPr>
              <a:t>1(</a:t>
            </a:r>
            <a:r>
              <a:rPr lang="en-US" altLang="zh-CN" sz="2200" b="1" i="1" dirty="0">
                <a:latin typeface="+mn-lt"/>
              </a:rPr>
              <a:t>n</a:t>
            </a:r>
            <a:r>
              <a:rPr lang="en-US" altLang="zh-CN" sz="2200" b="1" dirty="0">
                <a:latin typeface="+mn-lt"/>
              </a:rPr>
              <a:t>)= n</a:t>
            </a:r>
            <a:endParaRPr lang="en-US" altLang="zh-CN" sz="2200" b="1" dirty="0">
              <a:latin typeface="+mn-lt"/>
            </a:endParaRPr>
          </a:p>
          <a:p>
            <a:pPr marL="342900" indent="-342900">
              <a:spcBef>
                <a:spcPts val="600"/>
              </a:spcBef>
              <a:buClr>
                <a:srgbClr val="C00000"/>
              </a:buClr>
              <a:buFont typeface="Wingdings" panose="05000000000000000000" pitchFamily="2" charset="2"/>
              <a:buChar char="n"/>
              <a:defRPr/>
            </a:pPr>
            <a:r>
              <a:rPr lang="zh-CN" altLang="en-US" sz="2200" b="1" dirty="0">
                <a:latin typeface="+mn-lt"/>
              </a:rPr>
              <a:t>算法</a:t>
            </a:r>
            <a:r>
              <a:rPr lang="en-US" altLang="zh-CN" sz="2200" b="1" dirty="0" smtClean="0">
                <a:latin typeface="+mn-lt"/>
              </a:rPr>
              <a:t>2</a:t>
            </a:r>
            <a:r>
              <a:rPr lang="zh-CN" altLang="en-US" sz="2200" b="1" dirty="0" smtClean="0">
                <a:latin typeface="+mn-lt"/>
              </a:rPr>
              <a:t>的</a:t>
            </a:r>
            <a:r>
              <a:rPr lang="zh-CN" altLang="en-US" sz="2200" b="1" dirty="0">
                <a:latin typeface="+mn-lt"/>
              </a:rPr>
              <a:t>相对时间规模是</a:t>
            </a:r>
            <a:r>
              <a:rPr lang="en-US" altLang="zh-CN" sz="2200" b="1" i="1" dirty="0">
                <a:latin typeface="+mn-lt"/>
              </a:rPr>
              <a:t>T</a:t>
            </a:r>
            <a:r>
              <a:rPr lang="en-US" altLang="zh-CN" sz="2200" b="1" dirty="0">
                <a:latin typeface="+mn-lt"/>
              </a:rPr>
              <a:t>2(</a:t>
            </a:r>
            <a:r>
              <a:rPr lang="en-US" altLang="zh-CN" sz="2200" b="1" i="1" dirty="0">
                <a:latin typeface="+mn-lt"/>
              </a:rPr>
              <a:t>n</a:t>
            </a:r>
            <a:r>
              <a:rPr lang="en-US" altLang="zh-CN" sz="2200" b="1" dirty="0">
                <a:latin typeface="+mn-lt"/>
              </a:rPr>
              <a:t>)= </a:t>
            </a:r>
            <a:r>
              <a:rPr lang="en-US" altLang="zh-CN" sz="2200" b="1" dirty="0" smtClean="0">
                <a:latin typeface="+mn-lt"/>
              </a:rPr>
              <a:t>20log</a:t>
            </a:r>
            <a:r>
              <a:rPr lang="en-US" altLang="zh-CN" sz="2200" b="1" i="1" dirty="0" smtClean="0">
                <a:latin typeface="+mn-lt"/>
              </a:rPr>
              <a:t>n</a:t>
            </a:r>
            <a:endParaRPr lang="en-US" altLang="zh-CN" sz="2200" b="1" i="1" dirty="0">
              <a:latin typeface="+mn-lt"/>
            </a:endParaRPr>
          </a:p>
        </p:txBody>
      </p:sp>
      <p:sp>
        <p:nvSpPr>
          <p:cNvPr id="2" name="文本框 1"/>
          <p:cNvSpPr txBox="1"/>
          <p:nvPr/>
        </p:nvSpPr>
        <p:spPr>
          <a:xfrm>
            <a:off x="663103" y="4731240"/>
            <a:ext cx="7790085" cy="1388072"/>
          </a:xfrm>
          <a:prstGeom prst="rect">
            <a:avLst/>
          </a:prstGeom>
          <a:noFill/>
        </p:spPr>
        <p:txBody>
          <a:bodyPr wrap="square" rtlCol="0">
            <a:spAutoFit/>
          </a:bodyPr>
          <a:lstStyle/>
          <a:p>
            <a:pPr marL="342900" indent="-342900">
              <a:lnSpc>
                <a:spcPct val="120000"/>
              </a:lnSpc>
              <a:spcBef>
                <a:spcPts val="600"/>
              </a:spcBef>
              <a:buFont typeface="Wingdings" panose="05000000000000000000" pitchFamily="2" charset="2"/>
              <a:buChar char="n"/>
            </a:pPr>
            <a:r>
              <a:rPr lang="zh-CN" altLang="en-US" sz="2200" b="1" dirty="0"/>
              <a:t>运行时间的增速不同。</a:t>
            </a:r>
            <a:endParaRPr lang="en-US" altLang="zh-CN" sz="2200" b="1" dirty="0"/>
          </a:p>
          <a:p>
            <a:pPr marL="342900" indent="-342900">
              <a:lnSpc>
                <a:spcPct val="120000"/>
              </a:lnSpc>
              <a:spcBef>
                <a:spcPts val="600"/>
              </a:spcBef>
              <a:buFont typeface="Wingdings" panose="05000000000000000000" pitchFamily="2" charset="2"/>
              <a:buChar char="n"/>
            </a:pPr>
            <a:r>
              <a:rPr lang="zh-CN" altLang="en-US" sz="2200" b="1" dirty="0"/>
              <a:t>仅知道算法运行需要多长时间还不够，还需知道</a:t>
            </a:r>
            <a:r>
              <a:rPr lang="zh-CN" altLang="en-US" sz="2200" b="1" dirty="0">
                <a:solidFill>
                  <a:srgbClr val="C00000"/>
                </a:solidFill>
              </a:rPr>
              <a:t>运行时间随着问题规模增长而增加的速率。</a:t>
            </a:r>
            <a:endParaRPr lang="zh-CN" altLang="en-US" sz="2200" b="1" dirty="0">
              <a:solidFill>
                <a:srgbClr val="C00000"/>
              </a:solidFill>
            </a:endParaRPr>
          </a:p>
        </p:txBody>
      </p:sp>
      <p:sp>
        <p:nvSpPr>
          <p:cNvPr id="3" name="矩形 2"/>
          <p:cNvSpPr/>
          <p:nvPr/>
        </p:nvSpPr>
        <p:spPr>
          <a:xfrm>
            <a:off x="1185903" y="290625"/>
            <a:ext cx="224933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graphicFrame>
        <p:nvGraphicFramePr>
          <p:cNvPr id="7" name="表格 7"/>
          <p:cNvGraphicFramePr>
            <a:graphicFrameLocks noGrp="1"/>
          </p:cNvGraphicFramePr>
          <p:nvPr/>
        </p:nvGraphicFramePr>
        <p:xfrm>
          <a:off x="735946" y="3088553"/>
          <a:ext cx="6798672" cy="1483360"/>
        </p:xfrm>
        <a:graphic>
          <a:graphicData uri="http://schemas.openxmlformats.org/drawingml/2006/table">
            <a:tbl>
              <a:tblPr firstRow="1" bandRow="1">
                <a:tableStyleId>{D7AC3CCA-C797-4891-BE02-D94E43425B78}</a:tableStyleId>
              </a:tblPr>
              <a:tblGrid>
                <a:gridCol w="2266224"/>
                <a:gridCol w="2266224"/>
                <a:gridCol w="2266224"/>
              </a:tblGrid>
              <a:tr h="370840">
                <a:tc>
                  <a:txBody>
                    <a:bodyPr/>
                    <a:lstStyle/>
                    <a:p>
                      <a:r>
                        <a:rPr lang="en-US" altLang="zh-CN" sz="1800" dirty="0"/>
                        <a:t>n</a:t>
                      </a:r>
                      <a:endParaRPr lang="zh-CN" altLang="en-US" sz="1800" dirty="0"/>
                    </a:p>
                  </a:txBody>
                  <a:tcPr/>
                </a:tc>
                <a:tc>
                  <a:txBody>
                    <a:bodyPr/>
                    <a:lstStyle/>
                    <a:p>
                      <a:r>
                        <a:rPr lang="zh-CN" altLang="en-US" sz="1800" dirty="0" smtClean="0"/>
                        <a:t>算法</a:t>
                      </a:r>
                      <a:r>
                        <a:rPr lang="en-US" altLang="zh-CN" sz="1800" dirty="0" smtClean="0"/>
                        <a:t>1</a:t>
                      </a:r>
                      <a:endParaRPr lang="zh-CN" altLang="en-US" sz="1800" dirty="0"/>
                    </a:p>
                  </a:txBody>
                  <a:tcPr/>
                </a:tc>
                <a:tc>
                  <a:txBody>
                    <a:bodyPr/>
                    <a:lstStyle/>
                    <a:p>
                      <a:r>
                        <a:rPr lang="zh-CN" altLang="en-US" sz="1800" dirty="0" smtClean="0"/>
                        <a:t>算法</a:t>
                      </a:r>
                      <a:r>
                        <a:rPr lang="en-US" altLang="zh-CN" sz="1800" dirty="0" smtClean="0"/>
                        <a:t>2</a:t>
                      </a:r>
                      <a:endParaRPr lang="zh-CN" altLang="en-US" sz="1800" dirty="0"/>
                    </a:p>
                  </a:txBody>
                  <a:tcPr/>
                </a:tc>
              </a:tr>
              <a:tr h="370840">
                <a:tc>
                  <a:txBody>
                    <a:bodyPr/>
                    <a:lstStyle/>
                    <a:p>
                      <a:r>
                        <a:rPr lang="en-US" altLang="zh-CN" sz="1800" dirty="0"/>
                        <a:t>100</a:t>
                      </a:r>
                      <a:endParaRPr lang="zh-CN" altLang="en-US" sz="1800" dirty="0"/>
                    </a:p>
                  </a:txBody>
                  <a:tcPr/>
                </a:tc>
                <a:tc>
                  <a:txBody>
                    <a:bodyPr/>
                    <a:lstStyle/>
                    <a:p>
                      <a:r>
                        <a:rPr lang="en-US" altLang="zh-CN" sz="1800" dirty="0"/>
                        <a:t>100</a:t>
                      </a:r>
                      <a:r>
                        <a:rPr lang="zh-CN" altLang="en-US" sz="1800" dirty="0"/>
                        <a:t>毫秒</a:t>
                      </a:r>
                      <a:endParaRPr lang="zh-CN" altLang="en-US" sz="1800" dirty="0"/>
                    </a:p>
                  </a:txBody>
                  <a:tcPr/>
                </a:tc>
                <a:tc>
                  <a:txBody>
                    <a:bodyPr/>
                    <a:lstStyle/>
                    <a:p>
                      <a:r>
                        <a:rPr lang="en-US" altLang="zh-CN" sz="1800" dirty="0" smtClean="0"/>
                        <a:t>140</a:t>
                      </a:r>
                      <a:r>
                        <a:rPr lang="zh-CN" altLang="en-US" sz="1800" dirty="0" smtClean="0"/>
                        <a:t>毫秒</a:t>
                      </a:r>
                      <a:endParaRPr lang="zh-CN" altLang="en-US" sz="1800" dirty="0"/>
                    </a:p>
                  </a:txBody>
                  <a:tcPr/>
                </a:tc>
              </a:tr>
              <a:tr h="370840">
                <a:tc>
                  <a:txBody>
                    <a:bodyPr/>
                    <a:lstStyle/>
                    <a:p>
                      <a:r>
                        <a:rPr lang="en-US" altLang="zh-CN" sz="1800" dirty="0"/>
                        <a:t>10 000</a:t>
                      </a:r>
                      <a:endParaRPr lang="zh-CN" altLang="en-US" sz="1800" dirty="0"/>
                    </a:p>
                  </a:txBody>
                  <a:tcPr/>
                </a:tc>
                <a:tc>
                  <a:txBody>
                    <a:bodyPr/>
                    <a:lstStyle/>
                    <a:p>
                      <a:r>
                        <a:rPr lang="en-US" altLang="zh-CN" sz="1800" dirty="0"/>
                        <a:t>10</a:t>
                      </a:r>
                      <a:r>
                        <a:rPr lang="zh-CN" altLang="en-US" sz="1800" dirty="0"/>
                        <a:t>秒</a:t>
                      </a:r>
                      <a:endParaRPr lang="zh-CN" altLang="en-US" sz="1800" dirty="0"/>
                    </a:p>
                  </a:txBody>
                  <a:tcPr/>
                </a:tc>
                <a:tc>
                  <a:txBody>
                    <a:bodyPr/>
                    <a:lstStyle/>
                    <a:p>
                      <a:r>
                        <a:rPr lang="en-US" altLang="zh-CN" sz="1800" dirty="0" smtClean="0"/>
                        <a:t>280</a:t>
                      </a:r>
                      <a:r>
                        <a:rPr lang="zh-CN" altLang="en-US" sz="1800" dirty="0" smtClean="0"/>
                        <a:t>毫秒</a:t>
                      </a:r>
                      <a:endParaRPr lang="zh-CN" altLang="en-US" sz="1800" dirty="0"/>
                    </a:p>
                  </a:txBody>
                  <a:tcPr/>
                </a:tc>
              </a:tr>
              <a:tr h="370840">
                <a:tc>
                  <a:txBody>
                    <a:bodyPr/>
                    <a:lstStyle/>
                    <a:p>
                      <a:r>
                        <a:rPr lang="en-US" altLang="zh-CN" sz="1800" dirty="0"/>
                        <a:t>1 000 000 000</a:t>
                      </a:r>
                      <a:endParaRPr lang="zh-CN" altLang="en-US" sz="1800" dirty="0"/>
                    </a:p>
                  </a:txBody>
                  <a:tcPr/>
                </a:tc>
                <a:tc>
                  <a:txBody>
                    <a:bodyPr/>
                    <a:lstStyle/>
                    <a:p>
                      <a:r>
                        <a:rPr lang="en-US" altLang="zh-CN" sz="1800" dirty="0"/>
                        <a:t>11</a:t>
                      </a:r>
                      <a:r>
                        <a:rPr lang="zh-CN" altLang="en-US" sz="1800" dirty="0"/>
                        <a:t>天</a:t>
                      </a:r>
                      <a:endParaRPr lang="zh-CN" altLang="en-US" sz="1800" dirty="0"/>
                    </a:p>
                  </a:txBody>
                  <a:tcPr/>
                </a:tc>
                <a:tc>
                  <a:txBody>
                    <a:bodyPr/>
                    <a:lstStyle/>
                    <a:p>
                      <a:r>
                        <a:rPr lang="en-US" altLang="zh-CN" sz="1800" dirty="0" smtClean="0"/>
                        <a:t>600</a:t>
                      </a:r>
                      <a:r>
                        <a:rPr lang="zh-CN" altLang="en-US" sz="1800" dirty="0" smtClean="0"/>
                        <a:t>毫秒</a:t>
                      </a:r>
                      <a:endParaRPr lang="zh-CN" altLang="en-US" sz="1800" dirty="0"/>
                    </a:p>
                  </a:txBody>
                  <a:tcPr/>
                </a:tc>
              </a:tr>
            </a:tbl>
          </a:graphicData>
        </a:graphic>
      </p:graphicFrame>
      <p:sp>
        <p:nvSpPr>
          <p:cNvPr id="5" name="文本框 4"/>
          <p:cNvSpPr txBox="1"/>
          <p:nvPr/>
        </p:nvSpPr>
        <p:spPr>
          <a:xfrm>
            <a:off x="663103" y="2433523"/>
            <a:ext cx="4210127" cy="430887"/>
          </a:xfrm>
          <a:prstGeom prst="rect">
            <a:avLst/>
          </a:prstGeom>
          <a:noFill/>
        </p:spPr>
        <p:txBody>
          <a:bodyPr wrap="square" rtlCol="0">
            <a:spAutoFit/>
          </a:bodyPr>
          <a:lstStyle/>
          <a:p>
            <a:r>
              <a:rPr lang="zh-CN" altLang="en-US" sz="2200" b="1" dirty="0" smtClean="0"/>
              <a:t>假设每条语句执行时间为</a:t>
            </a:r>
            <a:r>
              <a:rPr lang="en-US" altLang="zh-CN" sz="2200" b="1" dirty="0" smtClean="0"/>
              <a:t>1</a:t>
            </a:r>
            <a:r>
              <a:rPr lang="zh-CN" altLang="en-US" sz="2200" b="1" dirty="0" smtClean="0"/>
              <a:t>毫秒</a:t>
            </a:r>
            <a:endParaRPr lang="zh-CN" altLang="en-US" sz="2200"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l="-2" t="16902" r="125" b="22630"/>
          <a:stretch>
            <a:fillRect/>
          </a:stretch>
        </p:blipFill>
        <p:spPr bwMode="auto">
          <a:xfrm>
            <a:off x="223666" y="1576662"/>
            <a:ext cx="8050670" cy="267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a:spLocks noChangeArrowheads="1"/>
          </p:cNvSpPr>
          <p:nvPr/>
        </p:nvSpPr>
        <p:spPr bwMode="auto">
          <a:xfrm>
            <a:off x="501468" y="5049050"/>
            <a:ext cx="5999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spcBef>
                <a:spcPct val="0"/>
              </a:spcBef>
              <a:buFont typeface="Wingdings" panose="05000000000000000000" pitchFamily="2" charset="2"/>
              <a:buChar char="n"/>
            </a:pPr>
            <a:r>
              <a:rPr lang="zh-CN" altLang="en-US" sz="2400" b="1" dirty="0">
                <a:solidFill>
                  <a:srgbClr val="003399"/>
                </a:solidFill>
              </a:rPr>
              <a:t>在𝒏充分大时，两者相差不大</a:t>
            </a:r>
            <a:endParaRPr lang="en-US" altLang="zh-CN" sz="2400" b="1" dirty="0">
              <a:solidFill>
                <a:srgbClr val="003399"/>
              </a:solidFill>
            </a:endParaRPr>
          </a:p>
        </p:txBody>
      </p:sp>
      <p:sp>
        <p:nvSpPr>
          <p:cNvPr id="6" name="文本框 5"/>
          <p:cNvSpPr txBox="1">
            <a:spLocks noChangeArrowheads="1"/>
          </p:cNvSpPr>
          <p:nvPr/>
        </p:nvSpPr>
        <p:spPr bwMode="auto">
          <a:xfrm>
            <a:off x="501468" y="4464194"/>
            <a:ext cx="8207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spcBef>
                <a:spcPct val="0"/>
              </a:spcBef>
              <a:buFontTx/>
              <a:buNone/>
            </a:pPr>
            <a:r>
              <a:rPr lang="zh-CN" altLang="en-US" sz="2400" b="1" dirty="0">
                <a:latin typeface="Times New Roman" panose="02020603050405020304" pitchFamily="18" charset="0"/>
              </a:rPr>
              <a:t>衡量两个算法的好坏，应当在</a:t>
            </a:r>
            <a:r>
              <a:rPr lang="en-US" altLang="zh-CN" sz="2400" b="1" dirty="0">
                <a:solidFill>
                  <a:srgbClr val="FF0000"/>
                </a:solidFill>
                <a:latin typeface="Times New Roman" panose="02020603050405020304" pitchFamily="18" charset="0"/>
              </a:rPr>
              <a:t>n</a:t>
            </a:r>
            <a:r>
              <a:rPr lang="zh-CN" altLang="en-US" sz="2400" b="1" dirty="0">
                <a:solidFill>
                  <a:srgbClr val="FF0000"/>
                </a:solidFill>
                <a:latin typeface="Times New Roman" panose="02020603050405020304" pitchFamily="18" charset="0"/>
              </a:rPr>
              <a:t>足够大</a:t>
            </a:r>
            <a:r>
              <a:rPr lang="zh-CN" altLang="en-US" sz="2400" b="1" dirty="0">
                <a:latin typeface="Times New Roman" panose="02020603050405020304" pitchFamily="18" charset="0"/>
              </a:rPr>
              <a:t>的情况下</a:t>
            </a:r>
            <a:r>
              <a:rPr lang="zh-CN" altLang="en-US" sz="2400" b="1" dirty="0" smtClean="0">
                <a:latin typeface="Times New Roman" panose="02020603050405020304" pitchFamily="18" charset="0"/>
              </a:rPr>
              <a:t>比较增长率。</a:t>
            </a:r>
            <a:endParaRPr lang="zh-CN" altLang="en-US" sz="2400" b="1" dirty="0">
              <a:latin typeface="Times New Roman" panose="02020603050405020304" pitchFamily="18" charset="0"/>
            </a:endParaRPr>
          </a:p>
        </p:txBody>
      </p:sp>
      <p:sp>
        <p:nvSpPr>
          <p:cNvPr id="7" name="矩形 6"/>
          <p:cNvSpPr/>
          <p:nvPr/>
        </p:nvSpPr>
        <p:spPr>
          <a:xfrm>
            <a:off x="829876" y="5633907"/>
            <a:ext cx="3278462" cy="519181"/>
          </a:xfrm>
          <a:prstGeom prst="rect">
            <a:avLst/>
          </a:prstGeom>
        </p:spPr>
        <p:txBody>
          <a:bodyPr wrap="none">
            <a:spAutoFit/>
          </a:bodyPr>
          <a:lstStyle/>
          <a:p>
            <a:pPr>
              <a:lnSpc>
                <a:spcPct val="130000"/>
              </a:lnSpc>
            </a:pPr>
            <a:r>
              <a:rPr lang="zh-CN" altLang="en-US" sz="2400" b="1" dirty="0" smtClean="0">
                <a:solidFill>
                  <a:srgbClr val="FF0000"/>
                </a:solidFill>
              </a:rPr>
              <a:t>仅关注高</a:t>
            </a:r>
            <a:r>
              <a:rPr lang="zh-CN" altLang="en-US" sz="2400" b="1" dirty="0">
                <a:solidFill>
                  <a:srgbClr val="FF0000"/>
                </a:solidFill>
              </a:rPr>
              <a:t>阶项的数量级</a:t>
            </a:r>
            <a:endParaRPr lang="en-US" altLang="zh-CN"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3"/>
          <p:cNvSpPr txBox="1">
            <a:spLocks noChangeArrowheads="1"/>
          </p:cNvSpPr>
          <p:nvPr/>
        </p:nvSpPr>
        <p:spPr bwMode="auto">
          <a:xfrm>
            <a:off x="443923" y="2516623"/>
            <a:ext cx="8021527"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spcBef>
                <a:spcPct val="0"/>
              </a:spcBef>
              <a:spcAft>
                <a:spcPts val="1200"/>
              </a:spcAft>
              <a:buClr>
                <a:srgbClr val="C00000"/>
              </a:buClr>
              <a:buFont typeface="Wingdings" panose="05000000000000000000" pitchFamily="2" charset="2"/>
              <a:buChar char="n"/>
            </a:pPr>
            <a:r>
              <a:rPr lang="en-US" altLang="zh-CN" sz="2200" b="1" i="1" dirty="0">
                <a:solidFill>
                  <a:srgbClr val="0216AE"/>
                </a:solidFill>
              </a:rPr>
              <a:t>O</a:t>
            </a:r>
            <a:r>
              <a:rPr lang="en-US" altLang="zh-CN" sz="2200" b="1" dirty="0">
                <a:solidFill>
                  <a:srgbClr val="0216AE"/>
                </a:solidFill>
              </a:rPr>
              <a:t>()</a:t>
            </a:r>
            <a:r>
              <a:rPr lang="zh-CN" altLang="en-US" sz="2200" b="1" dirty="0">
                <a:solidFill>
                  <a:schemeClr val="tx1"/>
                </a:solidFill>
                <a:latin typeface="Century Gothic" panose="020B0502020202020204" pitchFamily="34" charset="0"/>
              </a:rPr>
              <a:t>称为大</a:t>
            </a:r>
            <a:r>
              <a:rPr lang="en-US" altLang="zh-CN" sz="2200" b="1" dirty="0">
                <a:solidFill>
                  <a:schemeClr val="tx1"/>
                </a:solidFill>
                <a:latin typeface="Century Gothic" panose="020B0502020202020204" pitchFamily="34" charset="0"/>
              </a:rPr>
              <a:t>O</a:t>
            </a:r>
            <a:r>
              <a:rPr lang="zh-CN" altLang="en-US" sz="2200" b="1" dirty="0">
                <a:solidFill>
                  <a:schemeClr val="tx1"/>
                </a:solidFill>
                <a:latin typeface="Century Gothic" panose="020B0502020202020204" pitchFamily="34" charset="0"/>
              </a:rPr>
              <a:t>表示法，渐进时间复杂度，简称</a:t>
            </a:r>
            <a:r>
              <a:rPr lang="zh-CN" altLang="en-US" sz="2200" b="1" dirty="0">
                <a:solidFill>
                  <a:srgbClr val="0216AE"/>
                </a:solidFill>
                <a:latin typeface="Century Gothic" panose="020B0502020202020204" pitchFamily="34" charset="0"/>
              </a:rPr>
              <a:t>时间复杂度</a:t>
            </a:r>
            <a:r>
              <a:rPr lang="zh-CN" altLang="en-US" sz="2200" b="1" dirty="0">
                <a:solidFill>
                  <a:schemeClr val="tx1"/>
                </a:solidFill>
                <a:latin typeface="Century Gothic" panose="020B0502020202020204" pitchFamily="34" charset="0"/>
              </a:rPr>
              <a:t>，这种方法得出的不是时间量，而是一种</a:t>
            </a:r>
            <a:r>
              <a:rPr lang="zh-CN" altLang="en-US" sz="2200" b="1" dirty="0">
                <a:solidFill>
                  <a:srgbClr val="FF0000"/>
                </a:solidFill>
                <a:latin typeface="Century Gothic" panose="020B0502020202020204" pitchFamily="34" charset="0"/>
              </a:rPr>
              <a:t>增长率的度量</a:t>
            </a:r>
            <a:r>
              <a:rPr lang="zh-CN" altLang="en-US" sz="2200" b="1" dirty="0">
                <a:solidFill>
                  <a:schemeClr val="tx1"/>
                </a:solidFill>
                <a:latin typeface="Century Gothic" panose="020B0502020202020204" pitchFamily="34" charset="0"/>
              </a:rPr>
              <a:t>。</a:t>
            </a:r>
            <a:endParaRPr lang="en-US" altLang="zh-CN" sz="2200" b="1" dirty="0">
              <a:solidFill>
                <a:schemeClr val="tx1"/>
              </a:solidFill>
              <a:latin typeface="Century Gothic" panose="020B0502020202020204" pitchFamily="34" charset="0"/>
            </a:endParaRPr>
          </a:p>
        </p:txBody>
      </p:sp>
      <p:sp>
        <p:nvSpPr>
          <p:cNvPr id="67588" name="文本框 1"/>
          <p:cNvSpPr txBox="1">
            <a:spLocks noChangeArrowheads="1"/>
          </p:cNvSpPr>
          <p:nvPr/>
        </p:nvSpPr>
        <p:spPr bwMode="auto">
          <a:xfrm>
            <a:off x="313748" y="1281548"/>
            <a:ext cx="5029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400" b="1">
                <a:solidFill>
                  <a:srgbClr val="0216AE"/>
                </a:solidFill>
                <a:latin typeface="Century Gothic" panose="020B0502020202020204" pitchFamily="34" charset="0"/>
              </a:rPr>
              <a:t>如何估算算法的时间复杂度？</a:t>
            </a:r>
            <a:endParaRPr lang="zh-CN" altLang="en-US" sz="2400" b="1">
              <a:solidFill>
                <a:srgbClr val="0216AE"/>
              </a:solidFill>
              <a:latin typeface="Century Gothic" panose="020B0502020202020204" pitchFamily="34" charset="0"/>
            </a:endParaRPr>
          </a:p>
        </p:txBody>
      </p:sp>
      <p:sp>
        <p:nvSpPr>
          <p:cNvPr id="2" name="文本框 1"/>
          <p:cNvSpPr txBox="1"/>
          <p:nvPr/>
        </p:nvSpPr>
        <p:spPr>
          <a:xfrm>
            <a:off x="443923" y="1822886"/>
            <a:ext cx="7710488" cy="430212"/>
          </a:xfrm>
          <a:prstGeom prst="rect">
            <a:avLst/>
          </a:prstGeom>
          <a:noFill/>
        </p:spPr>
        <p:txBody>
          <a:bodyPr>
            <a:spAutoFit/>
          </a:bodyPr>
          <a:lstStyle/>
          <a:p>
            <a:pPr>
              <a:defRPr/>
            </a:pPr>
            <a:r>
              <a:rPr lang="en-US" altLang="zh-CN" sz="2200" b="1" i="1" dirty="0">
                <a:latin typeface="+mn-lt"/>
              </a:rPr>
              <a:t>T</a:t>
            </a:r>
            <a:r>
              <a:rPr lang="en-US" altLang="zh-CN" sz="2200" b="1" dirty="0">
                <a:latin typeface="+mn-lt"/>
              </a:rPr>
              <a:t>(</a:t>
            </a:r>
            <a:r>
              <a:rPr lang="en-US" altLang="zh-CN" sz="2200" b="1" i="1" dirty="0">
                <a:latin typeface="+mn-lt"/>
              </a:rPr>
              <a:t>n</a:t>
            </a:r>
            <a:r>
              <a:rPr lang="en-US" altLang="zh-CN" sz="2200" b="1" dirty="0">
                <a:latin typeface="+mn-lt"/>
              </a:rPr>
              <a:t>)=2</a:t>
            </a:r>
            <a:r>
              <a:rPr lang="en-US" altLang="zh-CN" sz="2200" b="1" i="1" dirty="0">
                <a:latin typeface="+mn-lt"/>
              </a:rPr>
              <a:t>n</a:t>
            </a:r>
            <a:r>
              <a:rPr lang="en-US" altLang="zh-CN" sz="2200" b="1" baseline="30000" dirty="0">
                <a:latin typeface="+mn-lt"/>
              </a:rPr>
              <a:t>2</a:t>
            </a:r>
            <a:r>
              <a:rPr lang="en-US" altLang="zh-CN" sz="2200" b="1" dirty="0">
                <a:latin typeface="+mn-lt"/>
              </a:rPr>
              <a:t>+</a:t>
            </a:r>
            <a:r>
              <a:rPr lang="en-US" altLang="zh-CN" sz="2200" b="1" i="1" dirty="0">
                <a:latin typeface="+mn-lt"/>
              </a:rPr>
              <a:t>n</a:t>
            </a:r>
            <a:r>
              <a:rPr lang="en-US" altLang="zh-CN" sz="2200" b="1" dirty="0">
                <a:latin typeface="+mn-lt"/>
              </a:rPr>
              <a:t>+1 = O(</a:t>
            </a:r>
            <a:r>
              <a:rPr lang="en-US" altLang="zh-CN" sz="2200" b="1" i="1" dirty="0">
                <a:latin typeface="+mn-lt"/>
              </a:rPr>
              <a:t>n</a:t>
            </a:r>
            <a:r>
              <a:rPr lang="en-US" altLang="zh-CN" sz="2200" b="1" baseline="30000" dirty="0">
                <a:latin typeface="+mn-lt"/>
              </a:rPr>
              <a:t>2</a:t>
            </a:r>
            <a:r>
              <a:rPr lang="en-US" altLang="zh-CN" sz="2200" b="1" dirty="0">
                <a:latin typeface="+mn-lt"/>
              </a:rPr>
              <a:t>)</a:t>
            </a:r>
            <a:endParaRPr lang="zh-CN" altLang="en-US" sz="2200" b="1" dirty="0">
              <a:latin typeface="+mn-lt"/>
            </a:endParaRPr>
          </a:p>
        </p:txBody>
      </p:sp>
      <p:sp>
        <p:nvSpPr>
          <p:cNvPr id="3" name="矩形 2"/>
          <p:cNvSpPr/>
          <p:nvPr/>
        </p:nvSpPr>
        <p:spPr>
          <a:xfrm>
            <a:off x="1185903" y="290625"/>
            <a:ext cx="224933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sp>
        <p:nvSpPr>
          <p:cNvPr id="4" name="矩形 3"/>
          <p:cNvSpPr/>
          <p:nvPr/>
        </p:nvSpPr>
        <p:spPr>
          <a:xfrm>
            <a:off x="443923" y="3433077"/>
            <a:ext cx="7181774" cy="430887"/>
          </a:xfrm>
          <a:prstGeom prst="rect">
            <a:avLst/>
          </a:prstGeom>
        </p:spPr>
        <p:txBody>
          <a:bodyPr wrap="none">
            <a:spAutoFit/>
          </a:bodyPr>
          <a:lstStyle/>
          <a:p>
            <a:pPr algn="just">
              <a:spcBef>
                <a:spcPts val="600"/>
              </a:spcBef>
              <a:spcAft>
                <a:spcPts val="600"/>
              </a:spcAft>
              <a:buClr>
                <a:srgbClr val="C00000"/>
              </a:buClr>
              <a:buFontTx/>
              <a:buNone/>
            </a:pPr>
            <a:r>
              <a:rPr lang="en-US" altLang="zh-CN" sz="2200" b="1" dirty="0" smtClean="0">
                <a:solidFill>
                  <a:srgbClr val="C00000"/>
                </a:solidFill>
              </a:rPr>
              <a:t>O():</a:t>
            </a:r>
            <a:r>
              <a:rPr lang="zh-CN" altLang="en-US" sz="2200" b="1" dirty="0" smtClean="0">
                <a:solidFill>
                  <a:srgbClr val="C00000"/>
                </a:solidFill>
              </a:rPr>
              <a:t>只保留</a:t>
            </a:r>
            <a:r>
              <a:rPr lang="en-US" altLang="zh-CN" sz="2200" b="1" dirty="0" smtClean="0">
                <a:solidFill>
                  <a:srgbClr val="C00000"/>
                </a:solidFill>
              </a:rPr>
              <a:t>T(n)</a:t>
            </a:r>
            <a:r>
              <a:rPr lang="zh-CN" altLang="en-US" sz="2200" b="1" dirty="0" smtClean="0">
                <a:solidFill>
                  <a:srgbClr val="C00000"/>
                </a:solidFill>
              </a:rPr>
              <a:t>中最高阶项的数量级</a:t>
            </a:r>
            <a:r>
              <a:rPr lang="zh-CN" altLang="en-US" sz="2200" b="1" dirty="0">
                <a:solidFill>
                  <a:srgbClr val="C00000"/>
                </a:solidFill>
              </a:rPr>
              <a:t>，忽略常数和低阶项</a:t>
            </a:r>
            <a:endParaRPr lang="en-US" altLang="zh-CN" sz="2200" b="1" dirty="0">
              <a:solidFill>
                <a:srgbClr val="C00000"/>
              </a:solidFill>
            </a:endParaRPr>
          </a:p>
        </p:txBody>
      </p:sp>
      <p:sp>
        <p:nvSpPr>
          <p:cNvPr id="9" name="Rectangle 3"/>
          <p:cNvSpPr txBox="1">
            <a:spLocks noChangeArrowheads="1"/>
          </p:cNvSpPr>
          <p:nvPr/>
        </p:nvSpPr>
        <p:spPr bwMode="auto">
          <a:xfrm>
            <a:off x="4170614" y="4190586"/>
            <a:ext cx="3959225" cy="1943100"/>
          </a:xfrm>
          <a:prstGeom prst="rect">
            <a:avLst/>
          </a:prstGeom>
          <a:noFill/>
          <a:ln>
            <a:solidFill>
              <a:srgbClr val="FF0000"/>
            </a:solidFill>
            <a:miter lim="800000"/>
          </a:ln>
        </p:spPr>
        <p:txBody>
          <a:bodyPr/>
          <a:lstStyle>
            <a:lvl1pPr marL="342900" indent="-342900" algn="l" rtl="0" eaLnBrk="0" fontAlgn="base" hangingPunct="0">
              <a:spcBef>
                <a:spcPct val="20000"/>
              </a:spcBef>
              <a:spcAft>
                <a:spcPct val="0"/>
              </a:spcAft>
              <a:buChar char="•"/>
              <a:defRPr sz="2800">
                <a:solidFill>
                  <a:schemeClr val="tx1"/>
                </a:solidFill>
                <a:latin typeface="+mn-lt"/>
                <a:ea typeface="楷体_GB2312" pitchFamily="49"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楷体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楷体_GB2312" pitchFamily="49" charset="-122"/>
              </a:defRPr>
            </a:lvl3pPr>
            <a:lvl4pPr marL="1600200" indent="-228600" algn="l" rtl="0" eaLnBrk="0" fontAlgn="base" hangingPunct="0">
              <a:spcBef>
                <a:spcPct val="20000"/>
              </a:spcBef>
              <a:spcAft>
                <a:spcPct val="0"/>
              </a:spcAft>
              <a:buChar char="–"/>
              <a:defRPr sz="2000">
                <a:solidFill>
                  <a:schemeClr val="tx1"/>
                </a:solidFill>
                <a:latin typeface="+mn-lt"/>
                <a:ea typeface="楷体_GB2312" pitchFamily="49" charset="-122"/>
              </a:defRPr>
            </a:lvl4pPr>
            <a:lvl5pPr marL="2057400" indent="-228600" algn="l" rtl="0" eaLnBrk="0" fontAlgn="base" hangingPunct="0">
              <a:spcBef>
                <a:spcPct val="20000"/>
              </a:spcBef>
              <a:spcAft>
                <a:spcPct val="0"/>
              </a:spcAft>
              <a:buChar char="»"/>
              <a:defRPr sz="2000">
                <a:solidFill>
                  <a:schemeClr val="tx1"/>
                </a:solidFill>
                <a:latin typeface="+mn-lt"/>
                <a:ea typeface="楷体_GB2312" pitchFamily="49"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Tx/>
              <a:buNone/>
              <a:defRPr/>
            </a:pPr>
            <a:r>
              <a:rPr kumimoji="0" lang="en-US" altLang="zh-CN" sz="2400" b="0" kern="0" dirty="0" err="1"/>
              <a:t>int</a:t>
            </a:r>
            <a:r>
              <a:rPr kumimoji="0" lang="en-US" altLang="zh-CN" sz="2400" b="0" kern="0" dirty="0"/>
              <a:t> </a:t>
            </a:r>
            <a:r>
              <a:rPr kumimoji="0" lang="en-US" altLang="zh-CN" sz="2400" b="0" kern="0" dirty="0" err="1"/>
              <a:t>i</a:t>
            </a:r>
            <a:r>
              <a:rPr kumimoji="0" lang="en-US" altLang="zh-CN" sz="2400" b="0" kern="0" dirty="0"/>
              <a:t>, </a:t>
            </a:r>
            <a:r>
              <a:rPr kumimoji="0" lang="en-US" altLang="zh-CN" sz="2400" b="0" kern="0" dirty="0" smtClean="0"/>
              <a:t>sum=0,n; </a:t>
            </a:r>
            <a:endParaRPr kumimoji="0" lang="en-US" altLang="zh-CN" sz="2400" b="0" kern="0" dirty="0"/>
          </a:p>
          <a:p>
            <a:pPr>
              <a:buFontTx/>
              <a:buNone/>
              <a:defRPr/>
            </a:pPr>
            <a:r>
              <a:rPr kumimoji="0" lang="en-US" altLang="zh-CN" sz="2400" b="0" kern="0" dirty="0"/>
              <a:t>for(</a:t>
            </a:r>
            <a:r>
              <a:rPr kumimoji="0" lang="en-US" altLang="zh-CN" sz="2400" b="0" kern="0" dirty="0" err="1"/>
              <a:t>i</a:t>
            </a:r>
            <a:r>
              <a:rPr kumimoji="0" lang="en-US" altLang="zh-CN" sz="2400" b="0" kern="0" dirty="0"/>
              <a:t>=1;i&lt;=</a:t>
            </a:r>
            <a:r>
              <a:rPr kumimoji="0" lang="en-US" altLang="zh-CN" sz="2400" b="0" kern="0" dirty="0" err="1"/>
              <a:t>n;i</a:t>
            </a:r>
            <a:r>
              <a:rPr kumimoji="0" lang="en-US" altLang="zh-CN" sz="2400" b="0" kern="0" dirty="0"/>
              <a:t>++)</a:t>
            </a:r>
            <a:endParaRPr kumimoji="0" lang="en-US" altLang="zh-CN" sz="2400" b="0" kern="0" dirty="0"/>
          </a:p>
          <a:p>
            <a:pPr>
              <a:buFontTx/>
              <a:buNone/>
              <a:defRPr/>
            </a:pPr>
            <a:r>
              <a:rPr kumimoji="0" lang="en-US" altLang="zh-CN" sz="2400" b="0" kern="0" dirty="0">
                <a:solidFill>
                  <a:srgbClr val="FF0000"/>
                </a:solidFill>
              </a:rPr>
              <a:t>     sum=</a:t>
            </a:r>
            <a:r>
              <a:rPr kumimoji="0" lang="en-US" altLang="zh-CN" sz="2400" b="0" kern="0" dirty="0" err="1">
                <a:solidFill>
                  <a:srgbClr val="FF0000"/>
                </a:solidFill>
              </a:rPr>
              <a:t>sum+i</a:t>
            </a:r>
            <a:r>
              <a:rPr kumimoji="0" lang="en-US" altLang="zh-CN" sz="2400" b="0" kern="0" dirty="0">
                <a:solidFill>
                  <a:srgbClr val="FF0000"/>
                </a:solidFill>
              </a:rPr>
              <a:t>;</a:t>
            </a:r>
            <a:endParaRPr kumimoji="0" lang="en-US" altLang="zh-CN" sz="2400" b="0" kern="0" dirty="0">
              <a:solidFill>
                <a:srgbClr val="FF0000"/>
              </a:solidFill>
            </a:endParaRPr>
          </a:p>
          <a:p>
            <a:pPr>
              <a:buFontTx/>
              <a:buNone/>
              <a:defRPr/>
            </a:pPr>
            <a:r>
              <a:rPr kumimoji="0" lang="en-US" altLang="zh-CN" sz="2400" b="0" kern="0" dirty="0" err="1"/>
              <a:t>printf</a:t>
            </a:r>
            <a:r>
              <a:rPr kumimoji="0" lang="en-US" altLang="zh-CN" sz="2400" b="0" kern="0" dirty="0"/>
              <a:t>(“%</a:t>
            </a:r>
            <a:r>
              <a:rPr kumimoji="0" lang="en-US" altLang="zh-CN" sz="2400" b="0" kern="0" dirty="0" err="1"/>
              <a:t>d”,sum</a:t>
            </a:r>
            <a:r>
              <a:rPr kumimoji="0" lang="en-US" altLang="zh-CN" sz="2400" b="0" kern="0" dirty="0"/>
              <a:t>);</a:t>
            </a:r>
            <a:endParaRPr kumimoji="0" lang="en-US" altLang="zh-CN" sz="2400" b="0" kern="0" dirty="0"/>
          </a:p>
        </p:txBody>
      </p:sp>
      <p:sp>
        <p:nvSpPr>
          <p:cNvPr id="5" name="矩形 4"/>
          <p:cNvSpPr/>
          <p:nvPr/>
        </p:nvSpPr>
        <p:spPr>
          <a:xfrm>
            <a:off x="400013" y="4190586"/>
            <a:ext cx="3634797" cy="1446550"/>
          </a:xfrm>
          <a:prstGeom prst="rect">
            <a:avLst/>
          </a:prstGeom>
        </p:spPr>
        <p:txBody>
          <a:bodyPr wrap="square">
            <a:spAutoFit/>
          </a:bodyPr>
          <a:lstStyle/>
          <a:p>
            <a:r>
              <a:rPr lang="zh-CN" altLang="en-US" sz="2200" b="1" dirty="0">
                <a:latin typeface="Times New Roman" panose="02020603050405020304" pitchFamily="18" charset="0"/>
              </a:rPr>
              <a:t>只考虑</a:t>
            </a:r>
            <a:r>
              <a:rPr lang="zh-CN" altLang="en-US" sz="2200" b="1" dirty="0">
                <a:solidFill>
                  <a:srgbClr val="FF0000"/>
                </a:solidFill>
                <a:latin typeface="Times New Roman" panose="02020603050405020304" pitchFamily="18" charset="0"/>
              </a:rPr>
              <a:t>基本语句</a:t>
            </a:r>
            <a:r>
              <a:rPr lang="zh-CN" altLang="en-US" sz="2200" b="1" dirty="0">
                <a:latin typeface="Times New Roman" panose="02020603050405020304" pitchFamily="18" charset="0"/>
              </a:rPr>
              <a:t>的执行</a:t>
            </a:r>
            <a:r>
              <a:rPr lang="zh-CN" altLang="en-US" sz="2200" b="1" dirty="0" smtClean="0">
                <a:latin typeface="Times New Roman" panose="02020603050405020304" pitchFamily="18" charset="0"/>
              </a:rPr>
              <a:t>次数</a:t>
            </a:r>
            <a:endParaRPr lang="en-US" altLang="zh-CN" sz="2200" b="1" dirty="0" smtClean="0">
              <a:latin typeface="Times New Roman" panose="02020603050405020304" pitchFamily="18" charset="0"/>
            </a:endParaRPr>
          </a:p>
          <a:p>
            <a:r>
              <a:rPr lang="zh-CN" altLang="en-US" sz="2200" b="1" dirty="0">
                <a:latin typeface="Times New Roman" panose="02020603050405020304" pitchFamily="18" charset="0"/>
              </a:rPr>
              <a:t>基本</a:t>
            </a:r>
            <a:r>
              <a:rPr lang="zh-CN" altLang="en-US" sz="2200" b="1" dirty="0" smtClean="0">
                <a:latin typeface="Times New Roman" panose="02020603050405020304" pitchFamily="18" charset="0"/>
              </a:rPr>
              <a:t>语句：</a:t>
            </a:r>
            <a:r>
              <a:rPr lang="zh-CN" altLang="en-US" sz="2200" b="1" dirty="0">
                <a:solidFill>
                  <a:srgbClr val="FF0000"/>
                </a:solidFill>
                <a:latin typeface="Times New Roman" panose="02020603050405020304" pitchFamily="18" charset="0"/>
              </a:rPr>
              <a:t>执行次数</a:t>
            </a:r>
            <a:r>
              <a:rPr lang="zh-CN" altLang="en-US" sz="2200" b="1" dirty="0" smtClean="0">
                <a:solidFill>
                  <a:srgbClr val="FF0000"/>
                </a:solidFill>
                <a:latin typeface="Times New Roman" panose="02020603050405020304" pitchFamily="18" charset="0"/>
              </a:rPr>
              <a:t>最多的语句，一般是</a:t>
            </a:r>
            <a:r>
              <a:rPr lang="zh-CN" altLang="en-US" sz="2200" b="1" dirty="0">
                <a:solidFill>
                  <a:srgbClr val="0216AE"/>
                </a:solidFill>
              </a:rPr>
              <a:t>最内层</a:t>
            </a:r>
            <a:r>
              <a:rPr lang="zh-CN" altLang="en-US" sz="2200" b="1" dirty="0" smtClean="0">
                <a:solidFill>
                  <a:srgbClr val="0216AE"/>
                </a:solidFill>
              </a:rPr>
              <a:t>循环体内的语句</a:t>
            </a:r>
            <a:endParaRPr lang="zh-CN" altLang="en-US" sz="2200" b="1" dirty="0"/>
          </a:p>
        </p:txBody>
      </p:sp>
      <p:sp>
        <p:nvSpPr>
          <p:cNvPr id="11" name="矩形 10"/>
          <p:cNvSpPr/>
          <p:nvPr/>
        </p:nvSpPr>
        <p:spPr>
          <a:xfrm>
            <a:off x="443923" y="6209215"/>
            <a:ext cx="5109091" cy="493148"/>
          </a:xfrm>
          <a:prstGeom prst="rect">
            <a:avLst/>
          </a:prstGeom>
        </p:spPr>
        <p:txBody>
          <a:bodyPr wrap="none">
            <a:spAutoFit/>
          </a:bodyPr>
          <a:lstStyle/>
          <a:p>
            <a:pPr>
              <a:lnSpc>
                <a:spcPct val="120000"/>
              </a:lnSpc>
              <a:spcBef>
                <a:spcPct val="0"/>
              </a:spcBef>
              <a:buFontTx/>
              <a:buNone/>
            </a:pPr>
            <a:r>
              <a:rPr lang="zh-CN" altLang="en-US" sz="2400" b="1" dirty="0">
                <a:solidFill>
                  <a:srgbClr val="0500DE"/>
                </a:solidFill>
                <a:latin typeface="Times New Roman" panose="02020603050405020304" pitchFamily="18" charset="0"/>
              </a:rPr>
              <a:t>哪些指令的执行会产生最高阶项呢？</a:t>
            </a:r>
            <a:endParaRPr lang="zh-CN" altLang="en-US" sz="2400" b="1" dirty="0">
              <a:solidFill>
                <a:srgbClr val="0500DE"/>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5"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文本框 1"/>
          <p:cNvSpPr txBox="1">
            <a:spLocks noChangeArrowheads="1"/>
          </p:cNvSpPr>
          <p:nvPr/>
        </p:nvSpPr>
        <p:spPr bwMode="auto">
          <a:xfrm>
            <a:off x="473075" y="1711037"/>
            <a:ext cx="5029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400" b="1">
                <a:solidFill>
                  <a:srgbClr val="0216AE"/>
                </a:solidFill>
                <a:latin typeface="Century Gothic" panose="020B0502020202020204" pitchFamily="34" charset="0"/>
              </a:rPr>
              <a:t>如何估算算法的时间复杂度？</a:t>
            </a:r>
            <a:endParaRPr lang="zh-CN" altLang="en-US" sz="2400" b="1">
              <a:solidFill>
                <a:srgbClr val="0216AE"/>
              </a:solidFill>
              <a:latin typeface="Century Gothic" panose="020B0502020202020204" pitchFamily="34" charset="0"/>
            </a:endParaRPr>
          </a:p>
        </p:txBody>
      </p:sp>
      <p:sp>
        <p:nvSpPr>
          <p:cNvPr id="73734" name="矩形 3"/>
          <p:cNvSpPr>
            <a:spLocks noChangeArrowheads="1"/>
          </p:cNvSpPr>
          <p:nvPr/>
        </p:nvSpPr>
        <p:spPr bwMode="auto">
          <a:xfrm>
            <a:off x="300515" y="2571462"/>
            <a:ext cx="8655872" cy="320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spcBef>
                <a:spcPts val="1800"/>
              </a:spcBef>
              <a:spcAft>
                <a:spcPts val="600"/>
              </a:spcAft>
              <a:buClr>
                <a:srgbClr val="C00000"/>
              </a:buClr>
              <a:buFontTx/>
              <a:buNone/>
            </a:pPr>
            <a:r>
              <a:rPr lang="zh-CN" altLang="en-US" sz="2400" b="1" dirty="0">
                <a:solidFill>
                  <a:srgbClr val="000000"/>
                </a:solidFill>
              </a:rPr>
              <a:t>（</a:t>
            </a:r>
            <a:r>
              <a:rPr lang="en-US" altLang="zh-CN" sz="2400" b="1" dirty="0">
                <a:solidFill>
                  <a:srgbClr val="000000"/>
                </a:solidFill>
              </a:rPr>
              <a:t>1</a:t>
            </a:r>
            <a:r>
              <a:rPr lang="zh-CN" altLang="en-US" sz="2400" b="1" dirty="0">
                <a:solidFill>
                  <a:srgbClr val="000000"/>
                </a:solidFill>
              </a:rPr>
              <a:t>）找出算法中的基本语句</a:t>
            </a:r>
            <a:endParaRPr lang="en-US" altLang="zh-CN" sz="2400" b="1" dirty="0">
              <a:solidFill>
                <a:srgbClr val="000000"/>
              </a:solidFill>
            </a:endParaRPr>
          </a:p>
          <a:p>
            <a:pPr algn="just">
              <a:spcBef>
                <a:spcPts val="600"/>
              </a:spcBef>
              <a:spcAft>
                <a:spcPts val="600"/>
              </a:spcAft>
              <a:buClr>
                <a:srgbClr val="C00000"/>
              </a:buClr>
              <a:buFontTx/>
              <a:buNone/>
            </a:pPr>
            <a:r>
              <a:rPr lang="zh-CN" altLang="en-US" sz="2200" b="1" dirty="0">
                <a:solidFill>
                  <a:srgbClr val="000000"/>
                </a:solidFill>
              </a:rPr>
              <a:t>        算法中</a:t>
            </a:r>
            <a:r>
              <a:rPr lang="zh-CN" altLang="en-US" sz="2200" b="1" dirty="0">
                <a:solidFill>
                  <a:srgbClr val="0216AE"/>
                </a:solidFill>
              </a:rPr>
              <a:t>执行次数最多的那条语句</a:t>
            </a:r>
            <a:r>
              <a:rPr lang="zh-CN" altLang="en-US" sz="2200" b="1" dirty="0">
                <a:solidFill>
                  <a:srgbClr val="000000"/>
                </a:solidFill>
              </a:rPr>
              <a:t>就是基本语句，通常是</a:t>
            </a:r>
            <a:r>
              <a:rPr lang="zh-CN" altLang="en-US" sz="2200" b="1" dirty="0">
                <a:solidFill>
                  <a:srgbClr val="0216AE"/>
                </a:solidFill>
              </a:rPr>
              <a:t>最内层循环</a:t>
            </a:r>
            <a:r>
              <a:rPr lang="zh-CN" altLang="en-US" sz="2200" b="1" dirty="0">
                <a:solidFill>
                  <a:srgbClr val="000000"/>
                </a:solidFill>
              </a:rPr>
              <a:t>的</a:t>
            </a:r>
            <a:r>
              <a:rPr lang="zh-CN" altLang="en-US" sz="2200" b="1" dirty="0">
                <a:solidFill>
                  <a:srgbClr val="FF0000"/>
                </a:solidFill>
              </a:rPr>
              <a:t>循环体</a:t>
            </a:r>
            <a:r>
              <a:rPr lang="zh-CN" altLang="en-US" sz="2200" b="1" dirty="0">
                <a:solidFill>
                  <a:srgbClr val="000000"/>
                </a:solidFill>
              </a:rPr>
              <a:t>。</a:t>
            </a:r>
            <a:endParaRPr lang="en-US" altLang="zh-CN" sz="2200" b="1" dirty="0">
              <a:solidFill>
                <a:srgbClr val="000000"/>
              </a:solidFill>
            </a:endParaRPr>
          </a:p>
          <a:p>
            <a:pPr algn="just">
              <a:spcBef>
                <a:spcPts val="600"/>
              </a:spcBef>
              <a:spcAft>
                <a:spcPts val="600"/>
              </a:spcAft>
              <a:buClr>
                <a:srgbClr val="C00000"/>
              </a:buClr>
              <a:buFontTx/>
              <a:buNone/>
            </a:pPr>
            <a:r>
              <a:rPr lang="zh-CN" altLang="en-US" sz="2400" b="1" dirty="0">
                <a:solidFill>
                  <a:srgbClr val="000000"/>
                </a:solidFill>
              </a:rPr>
              <a:t>（</a:t>
            </a:r>
            <a:r>
              <a:rPr lang="en-US" altLang="zh-CN" sz="2400" b="1" dirty="0">
                <a:solidFill>
                  <a:srgbClr val="000000"/>
                </a:solidFill>
              </a:rPr>
              <a:t>2</a:t>
            </a:r>
            <a:r>
              <a:rPr lang="zh-CN" altLang="en-US" sz="2400" b="1" dirty="0">
                <a:solidFill>
                  <a:srgbClr val="000000"/>
                </a:solidFill>
              </a:rPr>
              <a:t>）计算基本语句的执行次数</a:t>
            </a:r>
            <a:r>
              <a:rPr lang="zh-CN" altLang="en-US" sz="2400" b="1" dirty="0" smtClean="0">
                <a:solidFill>
                  <a:srgbClr val="000000"/>
                </a:solidFill>
              </a:rPr>
              <a:t>的</a:t>
            </a:r>
            <a:r>
              <a:rPr lang="zh-CN" altLang="en-US" sz="2400" b="1" dirty="0" smtClean="0">
                <a:solidFill>
                  <a:srgbClr val="0000FF"/>
                </a:solidFill>
              </a:rPr>
              <a:t>最高阶</a:t>
            </a:r>
            <a:r>
              <a:rPr lang="zh-CN" altLang="en-US" sz="2400" b="1" dirty="0" smtClean="0">
                <a:solidFill>
                  <a:srgbClr val="0216AE"/>
                </a:solidFill>
              </a:rPr>
              <a:t>数量级</a:t>
            </a:r>
            <a:r>
              <a:rPr lang="zh-CN" altLang="en-US" sz="2400" b="1" dirty="0">
                <a:solidFill>
                  <a:srgbClr val="0216AE"/>
                </a:solidFill>
              </a:rPr>
              <a:t>，忽略</a:t>
            </a:r>
            <a:r>
              <a:rPr lang="zh-CN" altLang="en-US" sz="2400" b="1" dirty="0" smtClean="0">
                <a:solidFill>
                  <a:srgbClr val="0216AE"/>
                </a:solidFill>
              </a:rPr>
              <a:t>常数和低阶项，系数项约简为</a:t>
            </a:r>
            <a:r>
              <a:rPr lang="en-US" altLang="zh-CN" sz="2400" b="1" dirty="0" smtClean="0">
                <a:solidFill>
                  <a:srgbClr val="0216AE"/>
                </a:solidFill>
              </a:rPr>
              <a:t>1</a:t>
            </a:r>
            <a:r>
              <a:rPr lang="zh-CN" altLang="en-US" sz="2400" b="1" dirty="0" smtClean="0">
                <a:solidFill>
                  <a:srgbClr val="0216AE"/>
                </a:solidFill>
              </a:rPr>
              <a:t>。</a:t>
            </a:r>
            <a:endParaRPr lang="en-US" altLang="zh-CN" sz="2400" b="1" dirty="0">
              <a:solidFill>
                <a:srgbClr val="0216AE"/>
              </a:solidFill>
            </a:endParaRPr>
          </a:p>
          <a:p>
            <a:pPr algn="just">
              <a:spcBef>
                <a:spcPts val="600"/>
              </a:spcBef>
              <a:spcAft>
                <a:spcPts val="600"/>
              </a:spcAft>
              <a:buClr>
                <a:srgbClr val="C00000"/>
              </a:buClr>
              <a:buFontTx/>
              <a:buNone/>
            </a:pPr>
            <a:r>
              <a:rPr lang="zh-CN" altLang="en-US" sz="2400" b="1" dirty="0">
                <a:solidFill>
                  <a:srgbClr val="000000"/>
                </a:solidFill>
              </a:rPr>
              <a:t>（</a:t>
            </a:r>
            <a:r>
              <a:rPr lang="en-US" altLang="zh-CN" sz="2400" b="1" dirty="0">
                <a:solidFill>
                  <a:srgbClr val="000000"/>
                </a:solidFill>
              </a:rPr>
              <a:t>3</a:t>
            </a:r>
            <a:r>
              <a:rPr lang="zh-CN" altLang="en-US" sz="2400" b="1" dirty="0">
                <a:solidFill>
                  <a:srgbClr val="000000"/>
                </a:solidFill>
              </a:rPr>
              <a:t>）用大</a:t>
            </a:r>
            <a:r>
              <a:rPr lang="en-US" altLang="zh-CN" sz="2400" b="1" dirty="0">
                <a:solidFill>
                  <a:srgbClr val="000000"/>
                </a:solidFill>
              </a:rPr>
              <a:t>Ο</a:t>
            </a:r>
            <a:r>
              <a:rPr lang="zh-CN" altLang="en-US" sz="2400" b="1" dirty="0">
                <a:solidFill>
                  <a:srgbClr val="000000"/>
                </a:solidFill>
              </a:rPr>
              <a:t>记号表示算法的时间性能</a:t>
            </a:r>
            <a:endParaRPr lang="en-US" altLang="zh-CN" sz="2400" b="1" dirty="0">
              <a:solidFill>
                <a:srgbClr val="000000"/>
              </a:solidFill>
            </a:endParaRPr>
          </a:p>
          <a:p>
            <a:pPr algn="just">
              <a:spcBef>
                <a:spcPts val="600"/>
              </a:spcBef>
              <a:spcAft>
                <a:spcPts val="600"/>
              </a:spcAft>
              <a:buClr>
                <a:srgbClr val="C00000"/>
              </a:buClr>
              <a:buFontTx/>
              <a:buNone/>
            </a:pPr>
            <a:r>
              <a:rPr lang="zh-CN" altLang="en-US" sz="2200" b="1" dirty="0">
                <a:solidFill>
                  <a:srgbClr val="000000"/>
                </a:solidFill>
              </a:rPr>
              <a:t>       </a:t>
            </a:r>
            <a:r>
              <a:rPr lang="zh-CN" altLang="en-US" sz="2200" b="1" dirty="0">
                <a:solidFill>
                  <a:srgbClr val="FF0000"/>
                </a:solidFill>
              </a:rPr>
              <a:t>将基本语句执行次数的数量级放入大</a:t>
            </a:r>
            <a:r>
              <a:rPr lang="en-US" altLang="zh-CN" sz="2200" b="1" dirty="0">
                <a:solidFill>
                  <a:srgbClr val="FF0000"/>
                </a:solidFill>
              </a:rPr>
              <a:t>Ο</a:t>
            </a:r>
            <a:r>
              <a:rPr lang="zh-CN" altLang="en-US" sz="2200" b="1" dirty="0">
                <a:solidFill>
                  <a:srgbClr val="FF0000"/>
                </a:solidFill>
              </a:rPr>
              <a:t>记号中。</a:t>
            </a:r>
            <a:endParaRPr lang="en-US" altLang="zh-CN" sz="2200" b="1" dirty="0">
              <a:solidFill>
                <a:srgbClr val="FF0000"/>
              </a:solidFill>
            </a:endParaRPr>
          </a:p>
        </p:txBody>
      </p:sp>
      <p:sp>
        <p:nvSpPr>
          <p:cNvPr id="3" name="矩形 2"/>
          <p:cNvSpPr/>
          <p:nvPr/>
        </p:nvSpPr>
        <p:spPr>
          <a:xfrm>
            <a:off x="1185903" y="290625"/>
            <a:ext cx="224933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991726" y="2897200"/>
            <a:ext cx="2212273" cy="1384995"/>
          </a:xfrm>
          <a:prstGeom prst="rect">
            <a:avLst/>
          </a:prstGeom>
          <a:noFill/>
          <a:ln w="38100" cap="rnd">
            <a:solidFill>
              <a:srgbClr val="808080"/>
            </a:solidFill>
            <a:prstDash val="sys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zh-CN" sz="2100" b="1" dirty="0">
                <a:latin typeface="Arial" panose="020B0604020202020204" pitchFamily="34" charset="0"/>
                <a:ea typeface="宋体" panose="02010600030101010101" pitchFamily="2" charset="-122"/>
              </a:rPr>
              <a:t>INPUT    r</a:t>
            </a:r>
            <a:endParaRPr lang="en-US" altLang="zh-CN" sz="2100" b="1" dirty="0">
              <a:latin typeface="Arial" panose="020B0604020202020204" pitchFamily="34" charset="0"/>
              <a:ea typeface="宋体" panose="02010600030101010101" pitchFamily="2" charset="-122"/>
            </a:endParaRPr>
          </a:p>
          <a:p>
            <a:pPr algn="l">
              <a:spcBef>
                <a:spcPct val="50000"/>
              </a:spcBef>
            </a:pPr>
            <a:r>
              <a:rPr lang="en-US" altLang="zh-CN" sz="2100" b="1" dirty="0">
                <a:latin typeface="Arial" panose="020B0604020202020204" pitchFamily="34" charset="0"/>
                <a:ea typeface="宋体" panose="02010600030101010101" pitchFamily="2" charset="-122"/>
              </a:rPr>
              <a:t>S=3.14 * r*r</a:t>
            </a:r>
            <a:endParaRPr lang="en-US" altLang="zh-CN" sz="2100" b="1" dirty="0">
              <a:latin typeface="Arial" panose="020B0604020202020204" pitchFamily="34" charset="0"/>
              <a:ea typeface="宋体" panose="02010600030101010101" pitchFamily="2" charset="-122"/>
            </a:endParaRPr>
          </a:p>
          <a:p>
            <a:pPr algn="l">
              <a:spcBef>
                <a:spcPct val="50000"/>
              </a:spcBef>
            </a:pPr>
            <a:r>
              <a:rPr lang="en-US" altLang="zh-CN" sz="2100" b="1" dirty="0">
                <a:latin typeface="Arial" panose="020B0604020202020204" pitchFamily="34" charset="0"/>
                <a:ea typeface="宋体" panose="02010600030101010101" pitchFamily="2" charset="-122"/>
              </a:rPr>
              <a:t>PRINT  S</a:t>
            </a:r>
            <a:endParaRPr lang="en-US" altLang="zh-CN" sz="2100" b="1" dirty="0">
              <a:latin typeface="Arial" panose="020B0604020202020204" pitchFamily="34" charset="0"/>
              <a:ea typeface="宋体" panose="02010600030101010101" pitchFamily="2" charset="-122"/>
            </a:endParaRPr>
          </a:p>
        </p:txBody>
      </p:sp>
      <p:grpSp>
        <p:nvGrpSpPr>
          <p:cNvPr id="7" name="Group 23"/>
          <p:cNvGrpSpPr/>
          <p:nvPr/>
        </p:nvGrpSpPr>
        <p:grpSpPr bwMode="auto">
          <a:xfrm>
            <a:off x="4452908" y="2649040"/>
            <a:ext cx="3087608" cy="3409632"/>
            <a:chOff x="4241" y="1616"/>
            <a:chExt cx="1515" cy="2268"/>
          </a:xfrm>
        </p:grpSpPr>
        <p:sp>
          <p:nvSpPr>
            <p:cNvPr id="8" name="AutoShape 7"/>
            <p:cNvSpPr>
              <a:spLocks noChangeAspect="1" noChangeArrowheads="1"/>
            </p:cNvSpPr>
            <p:nvPr/>
          </p:nvSpPr>
          <p:spPr bwMode="auto">
            <a:xfrm>
              <a:off x="4241" y="1616"/>
              <a:ext cx="1515" cy="2268"/>
            </a:xfrm>
            <a:prstGeom prst="rect">
              <a:avLst/>
            </a:prstGeom>
            <a:noFill/>
            <a:ln w="38100" cap="rnd">
              <a:solidFill>
                <a:srgbClr val="808080"/>
              </a:solidFill>
              <a:prstDash val="sysDot"/>
              <a:miter lim="800000"/>
            </a:ln>
            <a:extLst>
              <a:ext uri="{909E8E84-426E-40DD-AFC4-6F175D3DCCD1}">
                <a14:hiddenFill xmlns:a14="http://schemas.microsoft.com/office/drawing/2010/main">
                  <a:solidFill>
                    <a:srgbClr val="FFFFFF"/>
                  </a:solidFill>
                </a14:hiddenFill>
              </a:ext>
            </a:extLst>
          </p:spPr>
          <p:txBody>
            <a:bodyPr/>
            <a:lstStyle/>
            <a:p>
              <a:pPr algn="ctr"/>
              <a:endParaRPr lang="zh-CN" altLang="en-US" sz="2100"/>
            </a:p>
          </p:txBody>
        </p:sp>
        <p:sp>
          <p:nvSpPr>
            <p:cNvPr id="9" name="AutoShape 8"/>
            <p:cNvSpPr>
              <a:spLocks noChangeArrowheads="1"/>
            </p:cNvSpPr>
            <p:nvPr/>
          </p:nvSpPr>
          <p:spPr bwMode="auto">
            <a:xfrm>
              <a:off x="4619" y="1752"/>
              <a:ext cx="647" cy="233"/>
            </a:xfrm>
            <a:prstGeom prst="flowChartAlternateProcess">
              <a:avLst/>
            </a:prstGeom>
            <a:solidFill>
              <a:srgbClr val="FFFFFF"/>
            </a:solidFill>
            <a:ln w="19050">
              <a:solidFill>
                <a:srgbClr val="000080"/>
              </a:solidFill>
              <a:miter lim="800000"/>
            </a:ln>
          </p:spPr>
          <p:txBody>
            <a:bodyPr/>
            <a:lstStyle/>
            <a:p>
              <a:pPr algn="ctr"/>
              <a:r>
                <a:rPr lang="zh-CN" altLang="en-US" sz="2100" b="1" dirty="0">
                  <a:solidFill>
                    <a:srgbClr val="333399"/>
                  </a:solidFill>
                  <a:latin typeface="宋体" panose="02010600030101010101" pitchFamily="2" charset="-122"/>
                </a:rPr>
                <a:t>开始</a:t>
              </a:r>
              <a:endParaRPr lang="zh-CN" altLang="en-US" sz="2100" dirty="0"/>
            </a:p>
          </p:txBody>
        </p:sp>
        <p:sp>
          <p:nvSpPr>
            <p:cNvPr id="10" name="Line 9"/>
            <p:cNvSpPr>
              <a:spLocks noChangeShapeType="1"/>
            </p:cNvSpPr>
            <p:nvPr/>
          </p:nvSpPr>
          <p:spPr bwMode="auto">
            <a:xfrm>
              <a:off x="4936" y="2024"/>
              <a:ext cx="1" cy="156"/>
            </a:xfrm>
            <a:prstGeom prst="line">
              <a:avLst/>
            </a:prstGeom>
            <a:noFill/>
            <a:ln w="19050">
              <a:solidFill>
                <a:srgbClr val="000080"/>
              </a:solidFill>
              <a:round/>
              <a:tailEnd type="triangle" w="med" len="med"/>
            </a:ln>
            <a:extLst>
              <a:ext uri="{909E8E84-426E-40DD-AFC4-6F175D3DCCD1}">
                <a14:hiddenFill xmlns:a14="http://schemas.microsoft.com/office/drawing/2010/main">
                  <a:noFill/>
                </a14:hiddenFill>
              </a:ext>
            </a:extLst>
          </p:spPr>
          <p:txBody>
            <a:bodyPr/>
            <a:lstStyle/>
            <a:p>
              <a:pPr algn="ctr"/>
              <a:endParaRPr lang="zh-CN" altLang="en-US" sz="2100"/>
            </a:p>
          </p:txBody>
        </p:sp>
        <p:sp>
          <p:nvSpPr>
            <p:cNvPr id="11" name="AutoShape 10"/>
            <p:cNvSpPr>
              <a:spLocks noChangeArrowheads="1"/>
            </p:cNvSpPr>
            <p:nvPr/>
          </p:nvSpPr>
          <p:spPr bwMode="auto">
            <a:xfrm>
              <a:off x="4513" y="2206"/>
              <a:ext cx="862" cy="233"/>
            </a:xfrm>
            <a:prstGeom prst="flowChartInputOutput">
              <a:avLst/>
            </a:prstGeom>
            <a:solidFill>
              <a:srgbClr val="FFFFFF"/>
            </a:solidFill>
            <a:ln w="19050">
              <a:solidFill>
                <a:srgbClr val="000080"/>
              </a:solidFill>
              <a:miter lim="800000"/>
            </a:ln>
          </p:spPr>
          <p:txBody>
            <a:bodyPr/>
            <a:lstStyle/>
            <a:p>
              <a:pPr algn="ctr"/>
              <a:r>
                <a:rPr lang="zh-CN" altLang="en-US" sz="2100" b="1">
                  <a:solidFill>
                    <a:srgbClr val="333399"/>
                  </a:solidFill>
                  <a:latin typeface="宋体" panose="02010600030101010101" pitchFamily="2" charset="-122"/>
                </a:rPr>
                <a:t>输入</a:t>
              </a:r>
              <a:r>
                <a:rPr lang="en-US" altLang="zh-CN" sz="2100" b="1">
                  <a:solidFill>
                    <a:srgbClr val="333399"/>
                  </a:solidFill>
                  <a:latin typeface="宋体" panose="02010600030101010101" pitchFamily="2" charset="-122"/>
                </a:rPr>
                <a:t>R</a:t>
              </a:r>
              <a:endParaRPr lang="en-US" altLang="zh-CN" sz="2100"/>
            </a:p>
          </p:txBody>
        </p:sp>
        <p:sp>
          <p:nvSpPr>
            <p:cNvPr id="12" name="Line 11"/>
            <p:cNvSpPr>
              <a:spLocks noChangeShapeType="1"/>
            </p:cNvSpPr>
            <p:nvPr/>
          </p:nvSpPr>
          <p:spPr bwMode="auto">
            <a:xfrm>
              <a:off x="4936" y="2478"/>
              <a:ext cx="1" cy="155"/>
            </a:xfrm>
            <a:prstGeom prst="line">
              <a:avLst/>
            </a:prstGeom>
            <a:noFill/>
            <a:ln w="19050">
              <a:solidFill>
                <a:srgbClr val="000080"/>
              </a:solidFill>
              <a:round/>
              <a:tailEnd type="triangle" w="med" len="med"/>
            </a:ln>
            <a:extLst>
              <a:ext uri="{909E8E84-426E-40DD-AFC4-6F175D3DCCD1}">
                <a14:hiddenFill xmlns:a14="http://schemas.microsoft.com/office/drawing/2010/main">
                  <a:noFill/>
                </a14:hiddenFill>
              </a:ext>
            </a:extLst>
          </p:spPr>
          <p:txBody>
            <a:bodyPr/>
            <a:lstStyle/>
            <a:p>
              <a:pPr algn="ctr"/>
              <a:endParaRPr lang="zh-CN" altLang="en-US" sz="2100"/>
            </a:p>
          </p:txBody>
        </p:sp>
        <p:sp>
          <p:nvSpPr>
            <p:cNvPr id="13" name="AutoShape 12"/>
            <p:cNvSpPr>
              <a:spLocks noChangeArrowheads="1"/>
            </p:cNvSpPr>
            <p:nvPr/>
          </p:nvSpPr>
          <p:spPr bwMode="auto">
            <a:xfrm>
              <a:off x="4406" y="2659"/>
              <a:ext cx="1079" cy="233"/>
            </a:xfrm>
            <a:prstGeom prst="flowChartProcess">
              <a:avLst/>
            </a:prstGeom>
            <a:solidFill>
              <a:srgbClr val="FFFFFF"/>
            </a:solidFill>
            <a:ln w="19050">
              <a:solidFill>
                <a:srgbClr val="000080"/>
              </a:solidFill>
              <a:miter lim="800000"/>
            </a:ln>
          </p:spPr>
          <p:txBody>
            <a:bodyPr/>
            <a:lstStyle/>
            <a:p>
              <a:pPr algn="ctr"/>
              <a:r>
                <a:rPr lang="en-US" altLang="zh-CN" sz="2100" b="1">
                  <a:solidFill>
                    <a:srgbClr val="000080"/>
                  </a:solidFill>
                  <a:latin typeface="Arial Rounded MT Bold" panose="020F0704030504030204" pitchFamily="34" charset="0"/>
                </a:rPr>
                <a:t>S=3.14 </a:t>
              </a:r>
              <a:r>
                <a:rPr lang="en-US" altLang="zh-CN" sz="2100" b="1">
                  <a:solidFill>
                    <a:srgbClr val="000080"/>
                  </a:solidFill>
                </a:rPr>
                <a:t>*</a:t>
              </a:r>
              <a:r>
                <a:rPr lang="en-US" altLang="zh-CN" sz="2100"/>
                <a:t> </a:t>
              </a:r>
              <a:r>
                <a:rPr lang="en-US" altLang="zh-CN" sz="2100" b="1">
                  <a:solidFill>
                    <a:srgbClr val="000080"/>
                  </a:solidFill>
                  <a:latin typeface="Arial Rounded MT Bold" panose="020F0704030504030204" pitchFamily="34" charset="0"/>
                </a:rPr>
                <a:t>R*R</a:t>
              </a:r>
              <a:endParaRPr lang="en-US" altLang="zh-CN" sz="2100" b="1">
                <a:solidFill>
                  <a:srgbClr val="000080"/>
                </a:solidFill>
                <a:latin typeface="Arial Rounded MT Bold" panose="020F0704030504030204" pitchFamily="34" charset="0"/>
              </a:endParaRPr>
            </a:p>
          </p:txBody>
        </p:sp>
        <p:sp>
          <p:nvSpPr>
            <p:cNvPr id="14" name="Line 13"/>
            <p:cNvSpPr>
              <a:spLocks noChangeShapeType="1"/>
            </p:cNvSpPr>
            <p:nvPr/>
          </p:nvSpPr>
          <p:spPr bwMode="auto">
            <a:xfrm>
              <a:off x="4936" y="2931"/>
              <a:ext cx="1" cy="156"/>
            </a:xfrm>
            <a:prstGeom prst="line">
              <a:avLst/>
            </a:prstGeom>
            <a:noFill/>
            <a:ln w="19050">
              <a:solidFill>
                <a:srgbClr val="000080"/>
              </a:solidFill>
              <a:round/>
              <a:tailEnd type="triangle" w="med" len="med"/>
            </a:ln>
            <a:extLst>
              <a:ext uri="{909E8E84-426E-40DD-AFC4-6F175D3DCCD1}">
                <a14:hiddenFill xmlns:a14="http://schemas.microsoft.com/office/drawing/2010/main">
                  <a:noFill/>
                </a14:hiddenFill>
              </a:ext>
            </a:extLst>
          </p:spPr>
          <p:txBody>
            <a:bodyPr/>
            <a:lstStyle/>
            <a:p>
              <a:pPr algn="ctr"/>
              <a:endParaRPr lang="zh-CN" altLang="en-US" sz="2100"/>
            </a:p>
          </p:txBody>
        </p:sp>
        <p:sp>
          <p:nvSpPr>
            <p:cNvPr id="15" name="AutoShape 14"/>
            <p:cNvSpPr>
              <a:spLocks noChangeArrowheads="1"/>
            </p:cNvSpPr>
            <p:nvPr/>
          </p:nvSpPr>
          <p:spPr bwMode="auto">
            <a:xfrm>
              <a:off x="4513" y="3113"/>
              <a:ext cx="862" cy="233"/>
            </a:xfrm>
            <a:prstGeom prst="flowChartInputOutput">
              <a:avLst/>
            </a:prstGeom>
            <a:solidFill>
              <a:srgbClr val="FFFFFF"/>
            </a:solidFill>
            <a:ln w="19050">
              <a:solidFill>
                <a:srgbClr val="000080"/>
              </a:solidFill>
              <a:miter lim="800000"/>
            </a:ln>
          </p:spPr>
          <p:txBody>
            <a:bodyPr/>
            <a:lstStyle/>
            <a:p>
              <a:pPr algn="ctr"/>
              <a:r>
                <a:rPr lang="zh-CN" altLang="en-US" sz="2100" b="1">
                  <a:solidFill>
                    <a:srgbClr val="333399"/>
                  </a:solidFill>
                  <a:latin typeface="宋体" panose="02010600030101010101" pitchFamily="2" charset="-122"/>
                </a:rPr>
                <a:t>输出</a:t>
              </a:r>
              <a:r>
                <a:rPr lang="en-US" altLang="zh-CN" sz="2100" b="1">
                  <a:solidFill>
                    <a:srgbClr val="333399"/>
                  </a:solidFill>
                  <a:latin typeface="宋体" panose="02010600030101010101" pitchFamily="2" charset="-122"/>
                </a:rPr>
                <a:t>S</a:t>
              </a:r>
              <a:endParaRPr lang="en-US" altLang="zh-CN" sz="2100"/>
            </a:p>
          </p:txBody>
        </p:sp>
        <p:sp>
          <p:nvSpPr>
            <p:cNvPr id="16" name="Line 15"/>
            <p:cNvSpPr>
              <a:spLocks noChangeShapeType="1"/>
            </p:cNvSpPr>
            <p:nvPr/>
          </p:nvSpPr>
          <p:spPr bwMode="auto">
            <a:xfrm>
              <a:off x="4936" y="3385"/>
              <a:ext cx="1" cy="155"/>
            </a:xfrm>
            <a:prstGeom prst="line">
              <a:avLst/>
            </a:prstGeom>
            <a:noFill/>
            <a:ln w="19050">
              <a:solidFill>
                <a:srgbClr val="000080"/>
              </a:solidFill>
              <a:round/>
              <a:tailEnd type="triangle" w="med" len="med"/>
            </a:ln>
            <a:extLst>
              <a:ext uri="{909E8E84-426E-40DD-AFC4-6F175D3DCCD1}">
                <a14:hiddenFill xmlns:a14="http://schemas.microsoft.com/office/drawing/2010/main">
                  <a:noFill/>
                </a14:hiddenFill>
              </a:ext>
            </a:extLst>
          </p:spPr>
          <p:txBody>
            <a:bodyPr/>
            <a:lstStyle/>
            <a:p>
              <a:pPr algn="ctr"/>
              <a:endParaRPr lang="zh-CN" altLang="en-US" sz="2100"/>
            </a:p>
          </p:txBody>
        </p:sp>
        <p:sp>
          <p:nvSpPr>
            <p:cNvPr id="17" name="AutoShape 16"/>
            <p:cNvSpPr>
              <a:spLocks noChangeArrowheads="1"/>
            </p:cNvSpPr>
            <p:nvPr/>
          </p:nvSpPr>
          <p:spPr bwMode="auto">
            <a:xfrm>
              <a:off x="4619" y="3566"/>
              <a:ext cx="647" cy="233"/>
            </a:xfrm>
            <a:prstGeom prst="flowChartAlternateProcess">
              <a:avLst/>
            </a:prstGeom>
            <a:solidFill>
              <a:srgbClr val="FFFFFF"/>
            </a:solidFill>
            <a:ln w="19050">
              <a:solidFill>
                <a:srgbClr val="000080"/>
              </a:solidFill>
              <a:miter lim="800000"/>
            </a:ln>
          </p:spPr>
          <p:txBody>
            <a:bodyPr/>
            <a:lstStyle/>
            <a:p>
              <a:pPr algn="ctr"/>
              <a:r>
                <a:rPr lang="zh-CN" altLang="en-US" sz="2100" b="1">
                  <a:solidFill>
                    <a:srgbClr val="333399"/>
                  </a:solidFill>
                  <a:latin typeface="宋体" panose="02010600030101010101" pitchFamily="2" charset="-122"/>
                </a:rPr>
                <a:t>结束</a:t>
              </a:r>
              <a:endParaRPr lang="zh-CN" altLang="en-US" sz="2100"/>
            </a:p>
          </p:txBody>
        </p:sp>
      </p:grpSp>
      <p:sp>
        <p:nvSpPr>
          <p:cNvPr id="18" name="Text Box 17"/>
          <p:cNvSpPr txBox="1">
            <a:spLocks noChangeArrowheads="1"/>
          </p:cNvSpPr>
          <p:nvPr/>
        </p:nvSpPr>
        <p:spPr bwMode="auto">
          <a:xfrm>
            <a:off x="317807" y="1480494"/>
            <a:ext cx="4780694" cy="41549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100" b="1" dirty="0">
                <a:solidFill>
                  <a:srgbClr val="CC3300"/>
                </a:solidFill>
              </a:rPr>
              <a:t>问题：输入圆的半径，计算圆的面积。</a:t>
            </a:r>
            <a:endParaRPr lang="zh-CN" altLang="en-US" sz="2100" b="1" dirty="0">
              <a:solidFill>
                <a:srgbClr val="CC3300"/>
              </a:solidFill>
            </a:endParaRPr>
          </a:p>
        </p:txBody>
      </p:sp>
      <p:sp>
        <p:nvSpPr>
          <p:cNvPr id="19" name="矩形 18"/>
          <p:cNvSpPr/>
          <p:nvPr/>
        </p:nvSpPr>
        <p:spPr>
          <a:xfrm>
            <a:off x="1289297" y="290625"/>
            <a:ext cx="2042546"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sp>
        <p:nvSpPr>
          <p:cNvPr id="2" name="矩形 1"/>
          <p:cNvSpPr/>
          <p:nvPr/>
        </p:nvSpPr>
        <p:spPr>
          <a:xfrm>
            <a:off x="838395" y="5249862"/>
            <a:ext cx="2906300" cy="498598"/>
          </a:xfrm>
          <a:prstGeom prst="rect">
            <a:avLst/>
          </a:prstGeom>
        </p:spPr>
        <p:txBody>
          <a:bodyPr wrap="square">
            <a:spAutoFit/>
          </a:bodyPr>
          <a:lstStyle/>
          <a:p>
            <a:pPr marL="285750" indent="-285750">
              <a:lnSpc>
                <a:spcPct val="110000"/>
              </a:lnSpc>
              <a:spcBef>
                <a:spcPts val="600"/>
              </a:spcBef>
              <a:buFont typeface="Arial" panose="020B0604020202020204" pitchFamily="34" charset="0"/>
              <a:buChar char="•"/>
            </a:pPr>
            <a:r>
              <a:rPr lang="zh-CN" altLang="en-US" sz="2400" b="1" dirty="0">
                <a:solidFill>
                  <a:srgbClr val="FF0000"/>
                </a:solidFill>
              </a:rPr>
              <a:t>时间复杂度</a:t>
            </a:r>
            <a:r>
              <a:rPr lang="en-US" altLang="zh-CN" sz="2400" b="1" dirty="0">
                <a:solidFill>
                  <a:srgbClr val="FF0000"/>
                </a:solidFill>
              </a:rPr>
              <a:t>O(1)</a:t>
            </a:r>
            <a:endParaRPr lang="en-US" altLang="zh-CN" sz="2400" b="1" dirty="0">
              <a:solidFill>
                <a:srgbClr val="FF0000"/>
              </a:solidFill>
            </a:endParaRPr>
          </a:p>
        </p:txBody>
      </p:sp>
      <p:sp>
        <p:nvSpPr>
          <p:cNvPr id="3" name="文本框 2"/>
          <p:cNvSpPr txBox="1"/>
          <p:nvPr/>
        </p:nvSpPr>
        <p:spPr>
          <a:xfrm>
            <a:off x="991726" y="4559627"/>
            <a:ext cx="1612800" cy="430887"/>
          </a:xfrm>
          <a:prstGeom prst="rect">
            <a:avLst/>
          </a:prstGeom>
          <a:noFill/>
        </p:spPr>
        <p:txBody>
          <a:bodyPr wrap="square" rtlCol="0">
            <a:spAutoFit/>
          </a:bodyPr>
          <a:lstStyle/>
          <a:p>
            <a:r>
              <a:rPr lang="en-US" altLang="zh-CN" sz="2200" dirty="0" smtClean="0"/>
              <a:t>T(n)=3</a:t>
            </a:r>
            <a:endParaRPr lang="zh-CN" altLang="en-US" sz="22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4"/>
          <p:cNvSpPr>
            <a:spLocks noChangeArrowheads="1"/>
          </p:cNvSpPr>
          <p:nvPr/>
        </p:nvSpPr>
        <p:spPr bwMode="auto">
          <a:xfrm>
            <a:off x="417513" y="1397000"/>
            <a:ext cx="820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400" b="1" dirty="0">
                <a:solidFill>
                  <a:schemeClr val="tx1"/>
                </a:solidFill>
              </a:rPr>
              <a:t>分析下列算法的时间复杂度。</a:t>
            </a:r>
            <a:endParaRPr lang="zh-CN" altLang="en-US" sz="2400" b="1" dirty="0">
              <a:solidFill>
                <a:schemeClr val="tx1"/>
              </a:solidFill>
            </a:endParaRPr>
          </a:p>
        </p:txBody>
      </p:sp>
      <p:sp>
        <p:nvSpPr>
          <p:cNvPr id="69635" name="Rectangle 15"/>
          <p:cNvSpPr>
            <a:spLocks noChangeArrowheads="1"/>
          </p:cNvSpPr>
          <p:nvPr/>
        </p:nvSpPr>
        <p:spPr bwMode="auto">
          <a:xfrm>
            <a:off x="417513" y="5114380"/>
            <a:ext cx="83675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spcBef>
                <a:spcPct val="0"/>
              </a:spcBef>
              <a:buClrTx/>
              <a:buFontTx/>
              <a:buNone/>
            </a:pPr>
            <a:r>
              <a:rPr lang="zh-CN" altLang="en-US" sz="2200" b="1" dirty="0">
                <a:solidFill>
                  <a:schemeClr val="tx1"/>
                </a:solidFill>
              </a:rPr>
              <a:t>解：基本语句是</a:t>
            </a:r>
            <a:r>
              <a:rPr lang="en-US" altLang="zh-CN" sz="2200" b="1" dirty="0">
                <a:solidFill>
                  <a:schemeClr val="tx1"/>
                </a:solidFill>
              </a:rPr>
              <a:t>step3.1</a:t>
            </a:r>
            <a:r>
              <a:rPr lang="zh-CN" altLang="en-US" sz="2200" b="1" dirty="0">
                <a:solidFill>
                  <a:schemeClr val="tx1"/>
                </a:solidFill>
              </a:rPr>
              <a:t>的比较语句，该语句需要重复执行</a:t>
            </a:r>
            <a:r>
              <a:rPr lang="en-US" altLang="zh-CN" sz="2200" b="1" i="1" dirty="0">
                <a:solidFill>
                  <a:schemeClr val="tx1"/>
                </a:solidFill>
              </a:rPr>
              <a:t>n</a:t>
            </a:r>
            <a:r>
              <a:rPr lang="en-US" altLang="zh-CN" sz="2200" b="1" dirty="0">
                <a:solidFill>
                  <a:schemeClr val="tx1"/>
                </a:solidFill>
              </a:rPr>
              <a:t> – 1</a:t>
            </a:r>
            <a:r>
              <a:rPr lang="zh-CN" altLang="en-US" sz="2200" b="1" dirty="0">
                <a:solidFill>
                  <a:schemeClr val="tx1"/>
                </a:solidFill>
              </a:rPr>
              <a:t>次，因此，算法的时间复杂度是</a:t>
            </a:r>
            <a:r>
              <a:rPr lang="en-US" altLang="zh-CN" sz="2200" b="1" i="1" dirty="0">
                <a:solidFill>
                  <a:srgbClr val="0216AE"/>
                </a:solidFill>
              </a:rPr>
              <a:t>O</a:t>
            </a:r>
            <a:r>
              <a:rPr lang="en-US" altLang="zh-CN" sz="2200" b="1" dirty="0">
                <a:solidFill>
                  <a:srgbClr val="0216AE"/>
                </a:solidFill>
              </a:rPr>
              <a:t>(</a:t>
            </a:r>
            <a:r>
              <a:rPr lang="en-US" altLang="zh-CN" sz="2200" b="1" i="1" dirty="0">
                <a:solidFill>
                  <a:srgbClr val="0216AE"/>
                </a:solidFill>
              </a:rPr>
              <a:t>n</a:t>
            </a:r>
            <a:r>
              <a:rPr lang="en-US" altLang="zh-CN" sz="2200" b="1" dirty="0">
                <a:solidFill>
                  <a:srgbClr val="0216AE"/>
                </a:solidFill>
              </a:rPr>
              <a:t>)</a:t>
            </a:r>
            <a:r>
              <a:rPr lang="zh-CN" altLang="en-US" sz="2200" b="1" dirty="0">
                <a:solidFill>
                  <a:schemeClr val="tx1"/>
                </a:solidFill>
              </a:rPr>
              <a:t>。</a:t>
            </a:r>
            <a:endParaRPr lang="zh-CN" altLang="en-US" sz="2200" b="1" dirty="0">
              <a:solidFill>
                <a:schemeClr val="tx1"/>
              </a:solidFill>
            </a:endParaRPr>
          </a:p>
        </p:txBody>
      </p:sp>
      <p:sp>
        <p:nvSpPr>
          <p:cNvPr id="10" name="矩形 9"/>
          <p:cNvSpPr>
            <a:spLocks noChangeArrowheads="1"/>
          </p:cNvSpPr>
          <p:nvPr/>
        </p:nvSpPr>
        <p:spPr bwMode="auto">
          <a:xfrm>
            <a:off x="771167" y="2018875"/>
            <a:ext cx="4875905" cy="2492990"/>
          </a:xfrm>
          <a:prstGeom prst="rect">
            <a:avLst/>
          </a:prstGeom>
          <a:noFill/>
          <a:ln>
            <a:noFill/>
          </a:ln>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ts val="600"/>
              </a:spcBef>
              <a:buClrTx/>
              <a:buFontTx/>
              <a:buNone/>
              <a:defRPr/>
            </a:pPr>
            <a:r>
              <a:rPr lang="zh-CN" altLang="en-US" b="1" dirty="0">
                <a:solidFill>
                  <a:srgbClr val="0216AE"/>
                </a:solidFill>
                <a:latin typeface="+mn-lt"/>
                <a:cs typeface="Times New Roman" panose="02020603050405020304" pitchFamily="18" charset="0"/>
              </a:rPr>
              <a:t>伪代码：</a:t>
            </a:r>
            <a:endParaRPr lang="en-US" altLang="zh-CN" b="1" dirty="0">
              <a:solidFill>
                <a:srgbClr val="0216AE"/>
              </a:solidFill>
              <a:latin typeface="+mn-lt"/>
              <a:cs typeface="Times New Roman" panose="02020603050405020304" pitchFamily="18" charset="0"/>
            </a:endParaRPr>
          </a:p>
          <a:p>
            <a:pPr>
              <a:spcBef>
                <a:spcPts val="600"/>
              </a:spcBef>
              <a:buClrTx/>
              <a:buFontTx/>
              <a:buNone/>
              <a:defRPr/>
            </a:pPr>
            <a:r>
              <a:rPr lang="en-US" altLang="zh-CN" b="1" dirty="0">
                <a:solidFill>
                  <a:schemeClr val="tx1"/>
                </a:solidFill>
                <a:latin typeface="+mn-lt"/>
                <a:cs typeface="Times New Roman" panose="02020603050405020304" pitchFamily="18" charset="0"/>
              </a:rPr>
              <a:t>step1: min = </a:t>
            </a:r>
            <a:r>
              <a:rPr lang="en-US" altLang="zh-CN" b="1" dirty="0">
                <a:solidFill>
                  <a:schemeClr val="tx1"/>
                </a:solidFill>
                <a:latin typeface="+mn-lt"/>
                <a:cs typeface="Times New Roman" panose="02020603050405020304" pitchFamily="18" charset="0"/>
                <a:sym typeface="Wingdings" panose="05000000000000000000" pitchFamily="2" charset="2"/>
              </a:rPr>
              <a:t>a[0]</a:t>
            </a:r>
            <a:r>
              <a:rPr lang="zh-CN" altLang="en-US" b="1" dirty="0">
                <a:solidFill>
                  <a:schemeClr val="tx1"/>
                </a:solidFill>
                <a:latin typeface="+mn-lt"/>
                <a:cs typeface="Times New Roman" panose="02020603050405020304" pitchFamily="18" charset="0"/>
                <a:sym typeface="Wingdings" panose="05000000000000000000" pitchFamily="2" charset="2"/>
              </a:rPr>
              <a:t>； </a:t>
            </a:r>
            <a:endParaRPr lang="zh-CN" altLang="en-US" b="1" dirty="0">
              <a:solidFill>
                <a:schemeClr val="tx1"/>
              </a:solidFill>
              <a:latin typeface="+mn-lt"/>
              <a:cs typeface="Times New Roman" panose="02020603050405020304" pitchFamily="18" charset="0"/>
              <a:sym typeface="Wingdings" panose="05000000000000000000" pitchFamily="2" charset="2"/>
            </a:endParaRPr>
          </a:p>
          <a:p>
            <a:pPr>
              <a:spcBef>
                <a:spcPts val="600"/>
              </a:spcBef>
              <a:buClrTx/>
              <a:buFontTx/>
              <a:buNone/>
              <a:defRPr/>
            </a:pPr>
            <a:r>
              <a:rPr lang="en-US" altLang="zh-CN" b="1" dirty="0">
                <a:solidFill>
                  <a:schemeClr val="tx1"/>
                </a:solidFill>
                <a:latin typeface="+mn-lt"/>
                <a:cs typeface="Times New Roman" panose="02020603050405020304" pitchFamily="18" charset="0"/>
                <a:sym typeface="Wingdings" panose="05000000000000000000" pitchFamily="2" charset="2"/>
              </a:rPr>
              <a:t>step2: </a:t>
            </a:r>
            <a:r>
              <a:rPr lang="zh-CN" altLang="en-US" b="1" dirty="0">
                <a:solidFill>
                  <a:schemeClr val="tx1"/>
                </a:solidFill>
                <a:latin typeface="+mn-lt"/>
                <a:cs typeface="Times New Roman" panose="02020603050405020304" pitchFamily="18" charset="0"/>
                <a:sym typeface="Wingdings" panose="05000000000000000000" pitchFamily="2" charset="2"/>
              </a:rPr>
              <a:t>初始化被比较元素的序号</a:t>
            </a:r>
            <a:r>
              <a:rPr lang="en-US" altLang="zh-CN" b="1" dirty="0" err="1">
                <a:solidFill>
                  <a:schemeClr val="tx1"/>
                </a:solidFill>
                <a:latin typeface="+mn-lt"/>
                <a:cs typeface="Times New Roman" panose="02020603050405020304" pitchFamily="18" charset="0"/>
                <a:sym typeface="Wingdings" panose="05000000000000000000" pitchFamily="2" charset="2"/>
              </a:rPr>
              <a:t>i</a:t>
            </a:r>
            <a:r>
              <a:rPr lang="en-US" altLang="zh-CN" b="1" dirty="0">
                <a:solidFill>
                  <a:schemeClr val="tx1"/>
                </a:solidFill>
                <a:latin typeface="+mn-lt"/>
                <a:cs typeface="Times New Roman" panose="02020603050405020304" pitchFamily="18" charset="0"/>
                <a:sym typeface="Wingdings" panose="05000000000000000000" pitchFamily="2" charset="2"/>
              </a:rPr>
              <a:t> =</a:t>
            </a:r>
            <a:r>
              <a:rPr lang="en-US" altLang="zh-CN" b="1" dirty="0">
                <a:solidFill>
                  <a:schemeClr val="tx1"/>
                </a:solidFill>
                <a:latin typeface="+mn-lt"/>
                <a:cs typeface="Times New Roman" panose="02020603050405020304" pitchFamily="18" charset="0"/>
              </a:rPr>
              <a:t> 1</a:t>
            </a:r>
            <a:r>
              <a:rPr lang="zh-CN" altLang="en-US" b="1" dirty="0">
                <a:solidFill>
                  <a:schemeClr val="tx1"/>
                </a:solidFill>
                <a:latin typeface="+mn-lt"/>
                <a:cs typeface="Times New Roman" panose="02020603050405020304" pitchFamily="18" charset="0"/>
                <a:sym typeface="Wingdings" panose="05000000000000000000" pitchFamily="2" charset="2"/>
              </a:rPr>
              <a:t>；</a:t>
            </a:r>
            <a:endParaRPr lang="zh-CN" altLang="en-US" b="1" dirty="0">
              <a:solidFill>
                <a:schemeClr val="tx1"/>
              </a:solidFill>
              <a:latin typeface="+mn-lt"/>
              <a:cs typeface="Times New Roman" panose="02020603050405020304" pitchFamily="18" charset="0"/>
              <a:sym typeface="Wingdings" panose="05000000000000000000" pitchFamily="2" charset="2"/>
            </a:endParaRPr>
          </a:p>
          <a:p>
            <a:pPr>
              <a:spcBef>
                <a:spcPts val="600"/>
              </a:spcBef>
              <a:buClrTx/>
              <a:buFontTx/>
              <a:buNone/>
              <a:defRPr/>
            </a:pPr>
            <a:r>
              <a:rPr lang="en-US" altLang="zh-CN" b="1" dirty="0">
                <a:solidFill>
                  <a:schemeClr val="tx1"/>
                </a:solidFill>
                <a:latin typeface="+mn-lt"/>
                <a:cs typeface="Times New Roman" panose="02020603050405020304" pitchFamily="18" charset="0"/>
                <a:sym typeface="Wingdings" panose="05000000000000000000" pitchFamily="2" charset="2"/>
              </a:rPr>
              <a:t>step3: </a:t>
            </a:r>
            <a:r>
              <a:rPr lang="zh-CN" altLang="en-US" b="1" dirty="0">
                <a:solidFill>
                  <a:schemeClr val="tx1"/>
                </a:solidFill>
                <a:latin typeface="+mn-lt"/>
                <a:cs typeface="Times New Roman" panose="02020603050405020304" pitchFamily="18" charset="0"/>
                <a:sym typeface="Wingdings" panose="05000000000000000000" pitchFamily="2" charset="2"/>
              </a:rPr>
              <a:t>当</a:t>
            </a:r>
            <a:r>
              <a:rPr lang="en-US" altLang="zh-CN" b="1" dirty="0" err="1">
                <a:solidFill>
                  <a:schemeClr val="tx1"/>
                </a:solidFill>
                <a:latin typeface="+mn-lt"/>
                <a:cs typeface="Times New Roman" panose="02020603050405020304" pitchFamily="18" charset="0"/>
                <a:sym typeface="Wingdings" panose="05000000000000000000" pitchFamily="2" charset="2"/>
              </a:rPr>
              <a:t>i</a:t>
            </a:r>
            <a:r>
              <a:rPr lang="en-US" altLang="zh-CN" b="1" dirty="0">
                <a:solidFill>
                  <a:schemeClr val="tx1"/>
                </a:solidFill>
                <a:latin typeface="+mn-lt"/>
                <a:cs typeface="Times New Roman" panose="02020603050405020304" pitchFamily="18" charset="0"/>
                <a:sym typeface="Wingdings" panose="05000000000000000000" pitchFamily="2" charset="2"/>
              </a:rPr>
              <a:t>&lt;n</a:t>
            </a:r>
            <a:r>
              <a:rPr lang="zh-CN" altLang="en-US" b="1" dirty="0">
                <a:solidFill>
                  <a:schemeClr val="tx1"/>
                </a:solidFill>
                <a:latin typeface="+mn-lt"/>
                <a:cs typeface="Times New Roman" panose="02020603050405020304" pitchFamily="18" charset="0"/>
                <a:sym typeface="Wingdings" panose="05000000000000000000" pitchFamily="2" charset="2"/>
              </a:rPr>
              <a:t>时重复执行下述操作：</a:t>
            </a:r>
            <a:endParaRPr lang="zh-CN" altLang="en-US" b="1" dirty="0">
              <a:solidFill>
                <a:schemeClr val="tx1"/>
              </a:solidFill>
              <a:latin typeface="+mn-lt"/>
              <a:cs typeface="Times New Roman" panose="02020603050405020304" pitchFamily="18" charset="0"/>
              <a:sym typeface="Wingdings" panose="05000000000000000000" pitchFamily="2" charset="2"/>
            </a:endParaRPr>
          </a:p>
          <a:p>
            <a:pPr>
              <a:spcBef>
                <a:spcPts val="600"/>
              </a:spcBef>
              <a:buClrTx/>
              <a:buFontTx/>
              <a:buNone/>
              <a:defRPr/>
            </a:pPr>
            <a:r>
              <a:rPr lang="zh-CN" altLang="en-US" b="1" dirty="0">
                <a:solidFill>
                  <a:schemeClr val="tx1"/>
                </a:solidFill>
                <a:latin typeface="+mn-lt"/>
                <a:cs typeface="Times New Roman" panose="02020603050405020304" pitchFamily="18" charset="0"/>
                <a:sym typeface="Wingdings" panose="05000000000000000000" pitchFamily="2" charset="2"/>
              </a:rPr>
              <a:t>        </a:t>
            </a:r>
            <a:r>
              <a:rPr lang="en-US" altLang="zh-CN" b="1" dirty="0">
                <a:solidFill>
                  <a:schemeClr val="tx1"/>
                </a:solidFill>
                <a:latin typeface="+mn-lt"/>
                <a:cs typeface="Times New Roman" panose="02020603050405020304" pitchFamily="18" charset="0"/>
                <a:sym typeface="Wingdings" panose="05000000000000000000" pitchFamily="2" charset="2"/>
              </a:rPr>
              <a:t>step3.1: </a:t>
            </a:r>
            <a:r>
              <a:rPr lang="zh-CN" altLang="en-US" b="1" dirty="0">
                <a:solidFill>
                  <a:schemeClr val="tx1"/>
                </a:solidFill>
                <a:latin typeface="+mn-lt"/>
                <a:cs typeface="Times New Roman" panose="02020603050405020304" pitchFamily="18" charset="0"/>
                <a:sym typeface="Wingdings" panose="05000000000000000000" pitchFamily="2" charset="2"/>
              </a:rPr>
              <a:t>如果</a:t>
            </a:r>
            <a:r>
              <a:rPr lang="en-US" altLang="zh-CN" b="1" dirty="0">
                <a:solidFill>
                  <a:schemeClr val="tx1"/>
                </a:solidFill>
                <a:latin typeface="+mn-lt"/>
                <a:cs typeface="Times New Roman" panose="02020603050405020304" pitchFamily="18" charset="0"/>
                <a:sym typeface="Wingdings" panose="05000000000000000000" pitchFamily="2" charset="2"/>
              </a:rPr>
              <a:t>a[</a:t>
            </a:r>
            <a:r>
              <a:rPr lang="en-US" altLang="zh-CN" b="1" dirty="0" err="1">
                <a:solidFill>
                  <a:schemeClr val="tx1"/>
                </a:solidFill>
                <a:latin typeface="+mn-lt"/>
                <a:cs typeface="Times New Roman" panose="02020603050405020304" pitchFamily="18" charset="0"/>
                <a:sym typeface="Wingdings" panose="05000000000000000000" pitchFamily="2" charset="2"/>
              </a:rPr>
              <a:t>i</a:t>
            </a:r>
            <a:r>
              <a:rPr lang="en-US" altLang="zh-CN" b="1" dirty="0">
                <a:solidFill>
                  <a:schemeClr val="tx1"/>
                </a:solidFill>
                <a:latin typeface="+mn-lt"/>
                <a:cs typeface="Times New Roman" panose="02020603050405020304" pitchFamily="18" charset="0"/>
                <a:sym typeface="Wingdings" panose="05000000000000000000" pitchFamily="2" charset="2"/>
              </a:rPr>
              <a:t>] &lt; min</a:t>
            </a:r>
            <a:r>
              <a:rPr lang="zh-CN" altLang="en-US" b="1" dirty="0">
                <a:solidFill>
                  <a:schemeClr val="tx1"/>
                </a:solidFill>
                <a:latin typeface="+mn-lt"/>
                <a:cs typeface="Times New Roman" panose="02020603050405020304" pitchFamily="18" charset="0"/>
                <a:sym typeface="Wingdings" panose="05000000000000000000" pitchFamily="2" charset="2"/>
              </a:rPr>
              <a:t>，则</a:t>
            </a:r>
            <a:r>
              <a:rPr lang="en-US" altLang="zh-CN" b="1" dirty="0">
                <a:solidFill>
                  <a:schemeClr val="tx1"/>
                </a:solidFill>
                <a:latin typeface="+mn-lt"/>
                <a:cs typeface="Times New Roman" panose="02020603050405020304" pitchFamily="18" charset="0"/>
                <a:sym typeface="Wingdings" panose="05000000000000000000" pitchFamily="2" charset="2"/>
              </a:rPr>
              <a:t>min =</a:t>
            </a:r>
            <a:r>
              <a:rPr lang="en-US" altLang="zh-CN" b="1" dirty="0">
                <a:solidFill>
                  <a:schemeClr val="tx1"/>
                </a:solidFill>
                <a:latin typeface="+mn-lt"/>
                <a:cs typeface="Times New Roman" panose="02020603050405020304" pitchFamily="18" charset="0"/>
              </a:rPr>
              <a:t> </a:t>
            </a:r>
            <a:r>
              <a:rPr lang="en-US" altLang="zh-CN" b="1" dirty="0">
                <a:solidFill>
                  <a:schemeClr val="tx1"/>
                </a:solidFill>
                <a:latin typeface="+mn-lt"/>
                <a:cs typeface="Times New Roman" panose="02020603050405020304" pitchFamily="18" charset="0"/>
                <a:sym typeface="Wingdings" panose="05000000000000000000" pitchFamily="2" charset="2"/>
              </a:rPr>
              <a:t>a[</a:t>
            </a:r>
            <a:r>
              <a:rPr lang="en-US" altLang="zh-CN" b="1" dirty="0" err="1">
                <a:solidFill>
                  <a:schemeClr val="tx1"/>
                </a:solidFill>
                <a:latin typeface="+mn-lt"/>
                <a:cs typeface="Times New Roman" panose="02020603050405020304" pitchFamily="18" charset="0"/>
                <a:sym typeface="Wingdings" panose="05000000000000000000" pitchFamily="2" charset="2"/>
              </a:rPr>
              <a:t>i</a:t>
            </a:r>
            <a:r>
              <a:rPr lang="en-US" altLang="zh-CN" b="1" dirty="0">
                <a:solidFill>
                  <a:schemeClr val="tx1"/>
                </a:solidFill>
                <a:latin typeface="+mn-lt"/>
                <a:cs typeface="Times New Roman" panose="02020603050405020304" pitchFamily="18" charset="0"/>
                <a:sym typeface="Wingdings" panose="05000000000000000000" pitchFamily="2" charset="2"/>
              </a:rPr>
              <a:t>]</a:t>
            </a:r>
            <a:r>
              <a:rPr lang="zh-CN" altLang="en-US" b="1" dirty="0">
                <a:solidFill>
                  <a:schemeClr val="tx1"/>
                </a:solidFill>
                <a:latin typeface="+mn-lt"/>
                <a:cs typeface="Times New Roman" panose="02020603050405020304" pitchFamily="18" charset="0"/>
                <a:sym typeface="Wingdings" panose="05000000000000000000" pitchFamily="2" charset="2"/>
              </a:rPr>
              <a:t>；</a:t>
            </a:r>
            <a:endParaRPr lang="zh-CN" altLang="en-US" b="1" dirty="0">
              <a:solidFill>
                <a:schemeClr val="tx1"/>
              </a:solidFill>
              <a:latin typeface="+mn-lt"/>
              <a:cs typeface="Times New Roman" panose="02020603050405020304" pitchFamily="18" charset="0"/>
              <a:sym typeface="Wingdings" panose="05000000000000000000" pitchFamily="2" charset="2"/>
            </a:endParaRPr>
          </a:p>
          <a:p>
            <a:pPr>
              <a:spcBef>
                <a:spcPts val="600"/>
              </a:spcBef>
              <a:buClrTx/>
              <a:buFontTx/>
              <a:buNone/>
              <a:defRPr/>
            </a:pPr>
            <a:r>
              <a:rPr lang="zh-CN" altLang="en-US" b="1" dirty="0">
                <a:solidFill>
                  <a:schemeClr val="tx1"/>
                </a:solidFill>
                <a:latin typeface="+mn-lt"/>
                <a:cs typeface="Times New Roman" panose="02020603050405020304" pitchFamily="18" charset="0"/>
                <a:sym typeface="Wingdings" panose="05000000000000000000" pitchFamily="2" charset="2"/>
              </a:rPr>
              <a:t>        </a:t>
            </a:r>
            <a:r>
              <a:rPr lang="en-US" altLang="zh-CN" b="1" dirty="0">
                <a:solidFill>
                  <a:schemeClr val="tx1"/>
                </a:solidFill>
                <a:latin typeface="+mn-lt"/>
                <a:cs typeface="Times New Roman" panose="02020603050405020304" pitchFamily="18" charset="0"/>
                <a:sym typeface="Wingdings" panose="05000000000000000000" pitchFamily="2" charset="2"/>
              </a:rPr>
              <a:t>step3.2: </a:t>
            </a:r>
            <a:r>
              <a:rPr lang="en-US" altLang="zh-CN" b="1" dirty="0" err="1">
                <a:solidFill>
                  <a:schemeClr val="tx1"/>
                </a:solidFill>
                <a:latin typeface="+mn-lt"/>
                <a:cs typeface="Times New Roman" panose="02020603050405020304" pitchFamily="18" charset="0"/>
                <a:sym typeface="Wingdings" panose="05000000000000000000" pitchFamily="2" charset="2"/>
              </a:rPr>
              <a:t>i</a:t>
            </a:r>
            <a:r>
              <a:rPr lang="en-US" altLang="zh-CN" b="1" dirty="0">
                <a:solidFill>
                  <a:schemeClr val="tx1"/>
                </a:solidFill>
                <a:latin typeface="+mn-lt"/>
                <a:cs typeface="Times New Roman" panose="02020603050405020304" pitchFamily="18" charset="0"/>
                <a:sym typeface="Wingdings" panose="05000000000000000000" pitchFamily="2" charset="2"/>
              </a:rPr>
              <a:t> =</a:t>
            </a:r>
            <a:r>
              <a:rPr lang="en-US" altLang="zh-CN" b="1" dirty="0">
                <a:solidFill>
                  <a:schemeClr val="tx1"/>
                </a:solidFill>
                <a:latin typeface="+mn-lt"/>
                <a:cs typeface="Times New Roman" panose="02020603050405020304" pitchFamily="18" charset="0"/>
              </a:rPr>
              <a:t> </a:t>
            </a:r>
            <a:r>
              <a:rPr lang="en-US" altLang="zh-CN" b="1" dirty="0" err="1">
                <a:solidFill>
                  <a:schemeClr val="tx1"/>
                </a:solidFill>
                <a:latin typeface="+mn-lt"/>
                <a:cs typeface="Times New Roman" panose="02020603050405020304" pitchFamily="18" charset="0"/>
              </a:rPr>
              <a:t>i</a:t>
            </a:r>
            <a:r>
              <a:rPr lang="en-US" altLang="zh-CN" b="1" dirty="0">
                <a:solidFill>
                  <a:schemeClr val="tx1"/>
                </a:solidFill>
                <a:latin typeface="+mn-lt"/>
                <a:cs typeface="Times New Roman" panose="02020603050405020304" pitchFamily="18" charset="0"/>
              </a:rPr>
              <a:t> + 1</a:t>
            </a:r>
            <a:r>
              <a:rPr lang="zh-CN" altLang="en-US" b="1" dirty="0">
                <a:solidFill>
                  <a:schemeClr val="tx1"/>
                </a:solidFill>
                <a:latin typeface="+mn-lt"/>
                <a:cs typeface="Times New Roman" panose="02020603050405020304" pitchFamily="18" charset="0"/>
                <a:sym typeface="Wingdings" panose="05000000000000000000" pitchFamily="2" charset="2"/>
              </a:rPr>
              <a:t>；</a:t>
            </a:r>
            <a:endParaRPr lang="zh-CN" altLang="en-US" b="1" dirty="0">
              <a:solidFill>
                <a:schemeClr val="tx1"/>
              </a:solidFill>
              <a:latin typeface="+mn-lt"/>
              <a:cs typeface="Times New Roman" panose="02020603050405020304" pitchFamily="18" charset="0"/>
              <a:sym typeface="Wingdings" panose="05000000000000000000" pitchFamily="2" charset="2"/>
            </a:endParaRPr>
          </a:p>
          <a:p>
            <a:pPr>
              <a:spcBef>
                <a:spcPts val="600"/>
              </a:spcBef>
              <a:buClrTx/>
              <a:buFontTx/>
              <a:buNone/>
              <a:defRPr/>
            </a:pPr>
            <a:r>
              <a:rPr lang="en-US" altLang="zh-CN" b="1" dirty="0">
                <a:solidFill>
                  <a:schemeClr val="tx1"/>
                </a:solidFill>
                <a:latin typeface="+mn-lt"/>
                <a:cs typeface="Times New Roman" panose="02020603050405020304" pitchFamily="18" charset="0"/>
                <a:sym typeface="Wingdings" panose="05000000000000000000" pitchFamily="2" charset="2"/>
              </a:rPr>
              <a:t>step4: </a:t>
            </a:r>
            <a:r>
              <a:rPr lang="zh-CN" altLang="en-US" b="1" dirty="0">
                <a:solidFill>
                  <a:schemeClr val="tx1"/>
                </a:solidFill>
                <a:latin typeface="+mn-lt"/>
                <a:cs typeface="Times New Roman" panose="02020603050405020304" pitchFamily="18" charset="0"/>
                <a:sym typeface="Wingdings" panose="05000000000000000000" pitchFamily="2" charset="2"/>
              </a:rPr>
              <a:t>输出</a:t>
            </a:r>
            <a:r>
              <a:rPr lang="en-US" altLang="zh-CN" b="1" dirty="0">
                <a:solidFill>
                  <a:schemeClr val="tx1"/>
                </a:solidFill>
                <a:latin typeface="+mn-lt"/>
                <a:cs typeface="Times New Roman" panose="02020603050405020304" pitchFamily="18" charset="0"/>
                <a:sym typeface="Wingdings" panose="05000000000000000000" pitchFamily="2" charset="2"/>
              </a:rPr>
              <a:t>min</a:t>
            </a:r>
            <a:r>
              <a:rPr lang="zh-CN" altLang="en-US" b="1" dirty="0">
                <a:solidFill>
                  <a:schemeClr val="tx1"/>
                </a:solidFill>
                <a:latin typeface="+mn-lt"/>
                <a:cs typeface="Times New Roman" panose="02020603050405020304" pitchFamily="18" charset="0"/>
                <a:sym typeface="Wingdings" panose="05000000000000000000" pitchFamily="2" charset="2"/>
              </a:rPr>
              <a:t>；</a:t>
            </a:r>
            <a:endParaRPr lang="zh-CN" altLang="en-US" dirty="0">
              <a:solidFill>
                <a:schemeClr val="tx1"/>
              </a:solidFill>
              <a:latin typeface="+mn-lt"/>
              <a:cs typeface="Times New Roman" panose="02020603050405020304" pitchFamily="18" charset="0"/>
            </a:endParaRPr>
          </a:p>
        </p:txBody>
      </p:sp>
      <p:sp>
        <p:nvSpPr>
          <p:cNvPr id="2" name="文本框 1"/>
          <p:cNvSpPr txBox="1"/>
          <p:nvPr/>
        </p:nvSpPr>
        <p:spPr>
          <a:xfrm>
            <a:off x="3060915" y="5953249"/>
            <a:ext cx="4267441" cy="461665"/>
          </a:xfrm>
          <a:prstGeom prst="rect">
            <a:avLst/>
          </a:prstGeom>
          <a:noFill/>
        </p:spPr>
        <p:txBody>
          <a:bodyPr wrap="square" rtlCol="0">
            <a:spAutoFit/>
          </a:bodyPr>
          <a:lstStyle/>
          <a:p>
            <a:r>
              <a:rPr lang="zh-CN" altLang="en-US" sz="2400" b="1" dirty="0">
                <a:solidFill>
                  <a:srgbClr val="C00000"/>
                </a:solidFill>
              </a:rPr>
              <a:t>注意不是</a:t>
            </a:r>
            <a:r>
              <a:rPr lang="en-US" altLang="zh-CN" sz="2400" b="1" dirty="0">
                <a:solidFill>
                  <a:srgbClr val="C00000"/>
                </a:solidFill>
              </a:rPr>
              <a:t>O(n-1</a:t>
            </a:r>
            <a:r>
              <a:rPr lang="en-US" altLang="zh-CN" sz="2400" b="1" dirty="0" smtClean="0">
                <a:solidFill>
                  <a:srgbClr val="C00000"/>
                </a:solidFill>
              </a:rPr>
              <a:t>)</a:t>
            </a:r>
            <a:r>
              <a:rPr lang="zh-CN" altLang="en-US" sz="2400" b="1" dirty="0" smtClean="0">
                <a:solidFill>
                  <a:srgbClr val="C00000"/>
                </a:solidFill>
              </a:rPr>
              <a:t>！！！</a:t>
            </a:r>
            <a:endParaRPr lang="zh-CN" altLang="en-US" sz="2400" b="1" dirty="0">
              <a:solidFill>
                <a:srgbClr val="C00000"/>
              </a:solidFill>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62134" y="1397000"/>
            <a:ext cx="1761066" cy="3647952"/>
          </a:xfrm>
          <a:prstGeom prst="rect">
            <a:avLst/>
          </a:prstGeom>
        </p:spPr>
      </p:pic>
      <p:sp>
        <p:nvSpPr>
          <p:cNvPr id="15" name="矩形 14"/>
          <p:cNvSpPr/>
          <p:nvPr/>
        </p:nvSpPr>
        <p:spPr>
          <a:xfrm>
            <a:off x="1289297" y="290625"/>
            <a:ext cx="2042546"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cxnSp>
        <p:nvCxnSpPr>
          <p:cNvPr id="4" name="直接连接符 3"/>
          <p:cNvCxnSpPr/>
          <p:nvPr/>
        </p:nvCxnSpPr>
        <p:spPr>
          <a:xfrm>
            <a:off x="2332800" y="3787200"/>
            <a:ext cx="1425600" cy="14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9635"/>
                                        </p:tgtEl>
                                        <p:attrNameLst>
                                          <p:attrName>style.visibility</p:attrName>
                                        </p:attrNameLst>
                                      </p:cBhvr>
                                      <p:to>
                                        <p:strVal val="visible"/>
                                      </p:to>
                                    </p:set>
                                    <p:animEffect transition="in" filter="fade">
                                      <p:cBhvr>
                                        <p:cTn id="14" dur="1000"/>
                                        <p:tgtEl>
                                          <p:spTgt spid="69635"/>
                                        </p:tgtEl>
                                      </p:cBhvr>
                                    </p:animEffect>
                                    <p:anim calcmode="lin" valueType="num">
                                      <p:cBhvr>
                                        <p:cTn id="15" dur="1000" fill="hold"/>
                                        <p:tgtEl>
                                          <p:spTgt spid="69635"/>
                                        </p:tgtEl>
                                        <p:attrNameLst>
                                          <p:attrName>ppt_x</p:attrName>
                                        </p:attrNameLst>
                                      </p:cBhvr>
                                      <p:tavLst>
                                        <p:tav tm="0">
                                          <p:val>
                                            <p:strVal val="#ppt_x"/>
                                          </p:val>
                                        </p:tav>
                                        <p:tav tm="100000">
                                          <p:val>
                                            <p:strVal val="#ppt_x"/>
                                          </p:val>
                                        </p:tav>
                                      </p:tavLst>
                                    </p:anim>
                                    <p:anim calcmode="lin" valueType="num">
                                      <p:cBhvr>
                                        <p:cTn id="16" dur="1000" fill="hold"/>
                                        <p:tgtEl>
                                          <p:spTgt spid="6963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85903" y="290625"/>
            <a:ext cx="224933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sp>
        <p:nvSpPr>
          <p:cNvPr id="2" name="文本框 1"/>
          <p:cNvSpPr txBox="1"/>
          <p:nvPr/>
        </p:nvSpPr>
        <p:spPr>
          <a:xfrm>
            <a:off x="3936201" y="4000795"/>
            <a:ext cx="3739217" cy="430887"/>
          </a:xfrm>
          <a:prstGeom prst="rect">
            <a:avLst/>
          </a:prstGeom>
          <a:noFill/>
        </p:spPr>
        <p:txBody>
          <a:bodyPr wrap="square" rtlCol="0">
            <a:spAutoFit/>
          </a:bodyPr>
          <a:lstStyle/>
          <a:p>
            <a:r>
              <a:rPr lang="en-US" altLang="zh-CN" sz="2200" b="1" dirty="0" smtClean="0">
                <a:solidFill>
                  <a:srgbClr val="0000FF"/>
                </a:solidFill>
              </a:rPr>
              <a:t>P1</a:t>
            </a:r>
            <a:r>
              <a:rPr lang="zh-CN" altLang="en-US" sz="2200" b="1" dirty="0" smtClean="0">
                <a:solidFill>
                  <a:srgbClr val="0000FF"/>
                </a:solidFill>
              </a:rPr>
              <a:t>：计算</a:t>
            </a:r>
            <a:r>
              <a:rPr lang="en-US" altLang="zh-CN" sz="2200" b="1" dirty="0">
                <a:solidFill>
                  <a:srgbClr val="0000FF"/>
                </a:solidFill>
              </a:rPr>
              <a:t>1~10</a:t>
            </a:r>
            <a:r>
              <a:rPr lang="zh-CN" altLang="en-US" sz="2200" b="1" dirty="0">
                <a:solidFill>
                  <a:srgbClr val="0000FF"/>
                </a:solidFill>
              </a:rPr>
              <a:t>的累加和。</a:t>
            </a:r>
            <a:endParaRPr lang="zh-CN" altLang="en-US" sz="2200" b="1" dirty="0">
              <a:solidFill>
                <a:srgbClr val="0000FF"/>
              </a:solidFill>
            </a:endParaRPr>
          </a:p>
        </p:txBody>
      </p:sp>
      <p:sp>
        <p:nvSpPr>
          <p:cNvPr id="5" name="矩形 4"/>
          <p:cNvSpPr/>
          <p:nvPr/>
        </p:nvSpPr>
        <p:spPr>
          <a:xfrm>
            <a:off x="3936201" y="4431682"/>
            <a:ext cx="5115503" cy="600164"/>
          </a:xfrm>
          <a:prstGeom prst="rect">
            <a:avLst/>
          </a:prstGeom>
        </p:spPr>
        <p:txBody>
          <a:bodyPr wrap="none">
            <a:spAutoFit/>
          </a:bodyPr>
          <a:lstStyle/>
          <a:p>
            <a:pPr lvl="0" eaLnBrk="0" fontAlgn="base" hangingPunct="0">
              <a:lnSpc>
                <a:spcPct val="150000"/>
              </a:lnSpc>
              <a:spcBef>
                <a:spcPct val="0"/>
              </a:spcBef>
              <a:spcAft>
                <a:spcPct val="0"/>
              </a:spcAft>
            </a:pPr>
            <a:r>
              <a:rPr lang="zh-CN" altLang="en-US" sz="2200" b="1" dirty="0">
                <a:latin typeface="Arial Unicode MS" panose="020B0604020202020204" pitchFamily="34" charset="-122"/>
              </a:rPr>
              <a:t>执行</a:t>
            </a:r>
            <a:r>
              <a:rPr lang="en-US" altLang="zh-CN" sz="2200" b="1" dirty="0">
                <a:latin typeface="Arial Unicode MS" panose="020B0604020202020204" pitchFamily="34" charset="-122"/>
              </a:rPr>
              <a:t>10</a:t>
            </a:r>
            <a:r>
              <a:rPr lang="zh-CN" altLang="en-US" sz="2200" b="1" dirty="0">
                <a:latin typeface="Arial Unicode MS" panose="020B0604020202020204" pitchFamily="34" charset="-122"/>
              </a:rPr>
              <a:t>次循环，</a:t>
            </a:r>
            <a:r>
              <a:rPr lang="zh-CN" altLang="en-US" sz="2200" b="1" dirty="0"/>
              <a:t>时间复杂度表示是</a:t>
            </a:r>
            <a:r>
              <a:rPr lang="en-US" altLang="zh-CN" sz="2200" b="1" dirty="0">
                <a:solidFill>
                  <a:srgbClr val="0000FF"/>
                </a:solidFill>
              </a:rPr>
              <a:t>O(1)</a:t>
            </a:r>
            <a:r>
              <a:rPr lang="zh-CN" altLang="zh-CN" sz="2200" b="1" dirty="0"/>
              <a:t> </a:t>
            </a:r>
            <a:endParaRPr lang="zh-CN" altLang="zh-CN" sz="2200" b="1" dirty="0">
              <a:latin typeface="Arial" panose="020B0604020202020204" pitchFamily="34" charset="0"/>
            </a:endParaRPr>
          </a:p>
        </p:txBody>
      </p:sp>
      <p:pic>
        <p:nvPicPr>
          <p:cNvPr id="4" name="图片 3"/>
          <p:cNvPicPr>
            <a:picLocks noChangeAspect="1"/>
          </p:cNvPicPr>
          <p:nvPr/>
        </p:nvPicPr>
        <p:blipFill>
          <a:blip r:embed="rId1"/>
          <a:stretch>
            <a:fillRect/>
          </a:stretch>
        </p:blipFill>
        <p:spPr>
          <a:xfrm>
            <a:off x="1185903" y="1240043"/>
            <a:ext cx="2187217" cy="5241647"/>
          </a:xfrm>
          <a:prstGeom prst="rect">
            <a:avLst/>
          </a:prstGeom>
        </p:spPr>
      </p:pic>
      <p:sp>
        <p:nvSpPr>
          <p:cNvPr id="6" name="文本框 5"/>
          <p:cNvSpPr txBox="1"/>
          <p:nvPr/>
        </p:nvSpPr>
        <p:spPr>
          <a:xfrm>
            <a:off x="4528800" y="5162400"/>
            <a:ext cx="2484000" cy="430887"/>
          </a:xfrm>
          <a:prstGeom prst="rect">
            <a:avLst/>
          </a:prstGeom>
          <a:noFill/>
        </p:spPr>
        <p:txBody>
          <a:bodyPr wrap="square" rtlCol="0">
            <a:spAutoFit/>
          </a:bodyPr>
          <a:lstStyle/>
          <a:p>
            <a:r>
              <a:rPr lang="en-US" altLang="zh-CN" sz="2200" b="1" dirty="0" smtClean="0"/>
              <a:t>10</a:t>
            </a:r>
            <a:r>
              <a:rPr lang="zh-CN" altLang="en-US" sz="2200" b="1" dirty="0" smtClean="0"/>
              <a:t>是常数值</a:t>
            </a:r>
            <a:endParaRPr lang="zh-CN" altLang="en-US" sz="2200" b="1" dirty="0"/>
          </a:p>
        </p:txBody>
      </p:sp>
      <p:sp>
        <p:nvSpPr>
          <p:cNvPr id="7" name="矩形 6"/>
          <p:cNvSpPr/>
          <p:nvPr/>
        </p:nvSpPr>
        <p:spPr>
          <a:xfrm>
            <a:off x="4056300" y="1692763"/>
            <a:ext cx="3429000" cy="1561966"/>
          </a:xfrm>
          <a:prstGeom prst="rect">
            <a:avLst/>
          </a:prstGeom>
        </p:spPr>
        <p:txBody>
          <a:bodyPr wrap="square">
            <a:spAutoFit/>
          </a:bodyPr>
          <a:lstStyle/>
          <a:p>
            <a:pPr>
              <a:spcBef>
                <a:spcPts val="300"/>
              </a:spcBef>
              <a:buFontTx/>
              <a:buNone/>
              <a:defRPr/>
            </a:pPr>
            <a:r>
              <a:rPr lang="en-US" altLang="zh-CN" sz="2200" kern="0" dirty="0" err="1"/>
              <a:t>int</a:t>
            </a:r>
            <a:r>
              <a:rPr lang="en-US" altLang="zh-CN" sz="2200" kern="0" dirty="0"/>
              <a:t> </a:t>
            </a:r>
            <a:r>
              <a:rPr lang="en-US" altLang="zh-CN" sz="2200" kern="0" dirty="0" err="1"/>
              <a:t>i</a:t>
            </a:r>
            <a:r>
              <a:rPr lang="en-US" altLang="zh-CN" sz="2200" kern="0" dirty="0"/>
              <a:t>, </a:t>
            </a:r>
            <a:r>
              <a:rPr lang="en-US" altLang="zh-CN" sz="2200" kern="0" dirty="0" smtClean="0"/>
              <a:t>sum=0,n=10</a:t>
            </a:r>
            <a:r>
              <a:rPr lang="en-US" altLang="zh-CN" sz="2200" kern="0" dirty="0"/>
              <a:t>; </a:t>
            </a:r>
            <a:endParaRPr lang="en-US" altLang="zh-CN" sz="2200" kern="0" dirty="0"/>
          </a:p>
          <a:p>
            <a:pPr>
              <a:spcBef>
                <a:spcPts val="300"/>
              </a:spcBef>
              <a:buFontTx/>
              <a:buNone/>
              <a:defRPr/>
            </a:pPr>
            <a:r>
              <a:rPr lang="en-US" altLang="zh-CN" sz="2200" kern="0" dirty="0"/>
              <a:t>for(</a:t>
            </a:r>
            <a:r>
              <a:rPr lang="en-US" altLang="zh-CN" sz="2200" kern="0" dirty="0" err="1"/>
              <a:t>i</a:t>
            </a:r>
            <a:r>
              <a:rPr lang="en-US" altLang="zh-CN" sz="2200" kern="0" dirty="0"/>
              <a:t>=1;i&lt;=</a:t>
            </a:r>
            <a:r>
              <a:rPr lang="en-US" altLang="zh-CN" sz="2200" kern="0" dirty="0" err="1"/>
              <a:t>n;i</a:t>
            </a:r>
            <a:r>
              <a:rPr lang="en-US" altLang="zh-CN" sz="2200" kern="0" dirty="0"/>
              <a:t>++)</a:t>
            </a:r>
            <a:endParaRPr lang="en-US" altLang="zh-CN" sz="2200" kern="0" dirty="0"/>
          </a:p>
          <a:p>
            <a:pPr>
              <a:spcBef>
                <a:spcPts val="300"/>
              </a:spcBef>
              <a:buFontTx/>
              <a:buNone/>
              <a:defRPr/>
            </a:pPr>
            <a:r>
              <a:rPr lang="en-US" altLang="zh-CN" sz="2200" kern="0" dirty="0">
                <a:solidFill>
                  <a:srgbClr val="FF0000"/>
                </a:solidFill>
              </a:rPr>
              <a:t>     sum=</a:t>
            </a:r>
            <a:r>
              <a:rPr lang="en-US" altLang="zh-CN" sz="2200" kern="0" dirty="0" err="1">
                <a:solidFill>
                  <a:srgbClr val="FF0000"/>
                </a:solidFill>
              </a:rPr>
              <a:t>sum+i</a:t>
            </a:r>
            <a:r>
              <a:rPr lang="en-US" altLang="zh-CN" sz="2200" kern="0" dirty="0">
                <a:solidFill>
                  <a:srgbClr val="FF0000"/>
                </a:solidFill>
              </a:rPr>
              <a:t>;</a:t>
            </a:r>
            <a:endParaRPr lang="en-US" altLang="zh-CN" sz="2200" kern="0" dirty="0">
              <a:solidFill>
                <a:srgbClr val="FF0000"/>
              </a:solidFill>
            </a:endParaRPr>
          </a:p>
          <a:p>
            <a:pPr>
              <a:spcBef>
                <a:spcPts val="300"/>
              </a:spcBef>
              <a:buFontTx/>
              <a:buNone/>
              <a:defRPr/>
            </a:pPr>
            <a:r>
              <a:rPr lang="en-US" altLang="zh-CN" sz="2200" kern="0" dirty="0" err="1"/>
              <a:t>printf</a:t>
            </a:r>
            <a:r>
              <a:rPr lang="en-US" altLang="zh-CN" sz="2200" kern="0" dirty="0"/>
              <a:t>(“%</a:t>
            </a:r>
            <a:r>
              <a:rPr lang="en-US" altLang="zh-CN" sz="2200" kern="0" dirty="0" err="1"/>
              <a:t>d”,sum</a:t>
            </a:r>
            <a:r>
              <a:rPr lang="en-US" altLang="zh-CN" sz="2200" kern="0" dirty="0"/>
              <a:t>);</a:t>
            </a:r>
            <a:endParaRPr lang="en-US" altLang="zh-CN" sz="2200" kern="0" dirty="0"/>
          </a:p>
        </p:txBody>
      </p:sp>
      <p:sp>
        <p:nvSpPr>
          <p:cNvPr id="8" name="文本框 7"/>
          <p:cNvSpPr txBox="1"/>
          <p:nvPr/>
        </p:nvSpPr>
        <p:spPr>
          <a:xfrm>
            <a:off x="3963448" y="5823000"/>
            <a:ext cx="4986588" cy="430887"/>
          </a:xfrm>
          <a:prstGeom prst="rect">
            <a:avLst/>
          </a:prstGeom>
          <a:noFill/>
        </p:spPr>
        <p:txBody>
          <a:bodyPr wrap="square" rtlCol="0">
            <a:spAutoFit/>
          </a:bodyPr>
          <a:lstStyle/>
          <a:p>
            <a:r>
              <a:rPr lang="zh-CN" altLang="en-US" sz="2200" b="1" dirty="0" smtClean="0"/>
              <a:t>问题规模在每次执行时不会发生变化</a:t>
            </a:r>
            <a:endParaRPr lang="zh-CN" altLang="en-US" sz="2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97182" y="1900626"/>
            <a:ext cx="4572000" cy="2248116"/>
          </a:xfrm>
          <a:prstGeom prst="rect">
            <a:avLst/>
          </a:prstGeom>
          <a:ln>
            <a:solidFill>
              <a:srgbClr val="FF0000"/>
            </a:solidFill>
          </a:ln>
        </p:spPr>
        <p:txBody>
          <a:bodyPr>
            <a:spAutoFit/>
          </a:bodyPr>
          <a:lstStyle/>
          <a:p>
            <a:pPr>
              <a:lnSpc>
                <a:spcPct val="110000"/>
              </a:lnSpc>
              <a:spcBef>
                <a:spcPts val="300"/>
              </a:spcBef>
              <a:buFontTx/>
              <a:buNone/>
              <a:defRPr/>
            </a:pPr>
            <a:r>
              <a:rPr lang="en-US" altLang="zh-CN" sz="2400" b="1" kern="0" dirty="0" err="1">
                <a:latin typeface="Times New Roman" panose="02020603050405020304" pitchFamily="18" charset="0"/>
                <a:cs typeface="Times New Roman" panose="02020603050405020304" pitchFamily="18" charset="0"/>
              </a:rPr>
              <a:t>int</a:t>
            </a:r>
            <a:r>
              <a:rPr lang="en-US" altLang="zh-CN" sz="2400" b="1" kern="0" dirty="0">
                <a:latin typeface="Times New Roman" panose="02020603050405020304" pitchFamily="18" charset="0"/>
                <a:cs typeface="Times New Roman" panose="02020603050405020304" pitchFamily="18" charset="0"/>
              </a:rPr>
              <a:t> </a:t>
            </a:r>
            <a:r>
              <a:rPr lang="en-US" altLang="zh-CN" sz="2400" b="1" kern="0" dirty="0" err="1">
                <a:latin typeface="Times New Roman" panose="02020603050405020304" pitchFamily="18" charset="0"/>
                <a:cs typeface="Times New Roman" panose="02020603050405020304" pitchFamily="18" charset="0"/>
              </a:rPr>
              <a:t>i</a:t>
            </a:r>
            <a:r>
              <a:rPr lang="en-US" altLang="zh-CN" sz="2400" b="1" kern="0" dirty="0">
                <a:latin typeface="Times New Roman" panose="02020603050405020304" pitchFamily="18" charset="0"/>
                <a:cs typeface="Times New Roman" panose="02020603050405020304" pitchFamily="18" charset="0"/>
              </a:rPr>
              <a:t>, sum=0,n; </a:t>
            </a:r>
            <a:endParaRPr lang="en-US" altLang="zh-CN" sz="2400" b="1" kern="0" dirty="0">
              <a:latin typeface="Times New Roman" panose="02020603050405020304" pitchFamily="18" charset="0"/>
              <a:cs typeface="Times New Roman" panose="02020603050405020304" pitchFamily="18" charset="0"/>
            </a:endParaRPr>
          </a:p>
          <a:p>
            <a:pPr>
              <a:lnSpc>
                <a:spcPct val="110000"/>
              </a:lnSpc>
              <a:spcBef>
                <a:spcPts val="300"/>
              </a:spcBef>
              <a:buFontTx/>
              <a:buNone/>
              <a:defRPr/>
            </a:pPr>
            <a:r>
              <a:rPr lang="en-US" altLang="zh-CN" sz="2400" b="1" kern="0" dirty="0" err="1">
                <a:latin typeface="Times New Roman" panose="02020603050405020304" pitchFamily="18" charset="0"/>
                <a:cs typeface="Times New Roman" panose="02020603050405020304" pitchFamily="18" charset="0"/>
              </a:rPr>
              <a:t>scanf</a:t>
            </a:r>
            <a:r>
              <a:rPr lang="en-US" altLang="zh-CN" sz="2400" b="1" kern="0" dirty="0">
                <a:latin typeface="Times New Roman" panose="02020603050405020304" pitchFamily="18" charset="0"/>
                <a:cs typeface="Times New Roman" panose="02020603050405020304" pitchFamily="18" charset="0"/>
              </a:rPr>
              <a:t>(“%</a:t>
            </a:r>
            <a:r>
              <a:rPr lang="en-US" altLang="zh-CN" sz="2400" b="1" kern="0" dirty="0" err="1">
                <a:latin typeface="Times New Roman" panose="02020603050405020304" pitchFamily="18" charset="0"/>
                <a:cs typeface="Times New Roman" panose="02020603050405020304" pitchFamily="18" charset="0"/>
              </a:rPr>
              <a:t>d”,&amp;n</a:t>
            </a:r>
            <a:r>
              <a:rPr lang="en-US" altLang="zh-CN" sz="2400" b="1" kern="0" dirty="0">
                <a:latin typeface="Times New Roman" panose="02020603050405020304" pitchFamily="18" charset="0"/>
                <a:cs typeface="Times New Roman" panose="02020603050405020304" pitchFamily="18" charset="0"/>
              </a:rPr>
              <a:t>);</a:t>
            </a:r>
            <a:endParaRPr lang="en-US" altLang="zh-CN" sz="2400" b="1" kern="0" dirty="0">
              <a:latin typeface="Times New Roman" panose="02020603050405020304" pitchFamily="18" charset="0"/>
              <a:cs typeface="Times New Roman" panose="02020603050405020304" pitchFamily="18" charset="0"/>
            </a:endParaRPr>
          </a:p>
          <a:p>
            <a:pPr>
              <a:lnSpc>
                <a:spcPct val="110000"/>
              </a:lnSpc>
              <a:spcBef>
                <a:spcPts val="300"/>
              </a:spcBef>
              <a:buFontTx/>
              <a:buNone/>
              <a:defRPr/>
            </a:pPr>
            <a:r>
              <a:rPr lang="en-US" altLang="zh-CN" sz="2400" b="1" kern="0" dirty="0">
                <a:latin typeface="Times New Roman" panose="02020603050405020304" pitchFamily="18" charset="0"/>
                <a:cs typeface="Times New Roman" panose="02020603050405020304" pitchFamily="18" charset="0"/>
              </a:rPr>
              <a:t>for(</a:t>
            </a:r>
            <a:r>
              <a:rPr lang="en-US" altLang="zh-CN" sz="2400" b="1" kern="0" dirty="0" err="1">
                <a:latin typeface="Times New Roman" panose="02020603050405020304" pitchFamily="18" charset="0"/>
                <a:cs typeface="Times New Roman" panose="02020603050405020304" pitchFamily="18" charset="0"/>
              </a:rPr>
              <a:t>i</a:t>
            </a:r>
            <a:r>
              <a:rPr lang="en-US" altLang="zh-CN" sz="2400" b="1" kern="0" dirty="0">
                <a:latin typeface="Times New Roman" panose="02020603050405020304" pitchFamily="18" charset="0"/>
                <a:cs typeface="Times New Roman" panose="02020603050405020304" pitchFamily="18" charset="0"/>
              </a:rPr>
              <a:t>=1;i&lt;=</a:t>
            </a:r>
            <a:r>
              <a:rPr lang="en-US" altLang="zh-CN" sz="2400" b="1" kern="0" dirty="0" err="1">
                <a:latin typeface="Times New Roman" panose="02020603050405020304" pitchFamily="18" charset="0"/>
                <a:cs typeface="Times New Roman" panose="02020603050405020304" pitchFamily="18" charset="0"/>
              </a:rPr>
              <a:t>n;i</a:t>
            </a:r>
            <a:r>
              <a:rPr lang="en-US" altLang="zh-CN" sz="2400" b="1" kern="0" dirty="0">
                <a:latin typeface="Times New Roman" panose="02020603050405020304" pitchFamily="18" charset="0"/>
                <a:cs typeface="Times New Roman" panose="02020603050405020304" pitchFamily="18" charset="0"/>
              </a:rPr>
              <a:t>++)</a:t>
            </a:r>
            <a:endParaRPr lang="en-US" altLang="zh-CN" sz="2400" b="1" kern="0" dirty="0">
              <a:latin typeface="Times New Roman" panose="02020603050405020304" pitchFamily="18" charset="0"/>
              <a:cs typeface="Times New Roman" panose="02020603050405020304" pitchFamily="18" charset="0"/>
            </a:endParaRPr>
          </a:p>
          <a:p>
            <a:pPr>
              <a:lnSpc>
                <a:spcPct val="110000"/>
              </a:lnSpc>
              <a:spcBef>
                <a:spcPts val="300"/>
              </a:spcBef>
              <a:buFontTx/>
              <a:buNone/>
              <a:defRPr/>
            </a:pPr>
            <a:r>
              <a:rPr lang="en-US" altLang="zh-CN" sz="2400" b="1" kern="0" dirty="0">
                <a:latin typeface="Times New Roman" panose="02020603050405020304" pitchFamily="18" charset="0"/>
                <a:cs typeface="Times New Roman" panose="02020603050405020304" pitchFamily="18" charset="0"/>
              </a:rPr>
              <a:t>      sum=</a:t>
            </a:r>
            <a:r>
              <a:rPr lang="en-US" altLang="zh-CN" sz="2400" b="1" kern="0" dirty="0" err="1">
                <a:latin typeface="Times New Roman" panose="02020603050405020304" pitchFamily="18" charset="0"/>
                <a:cs typeface="Times New Roman" panose="02020603050405020304" pitchFamily="18" charset="0"/>
              </a:rPr>
              <a:t>sum+i</a:t>
            </a:r>
            <a:r>
              <a:rPr lang="en-US" altLang="zh-CN" sz="2400" b="1" kern="0" dirty="0">
                <a:latin typeface="Times New Roman" panose="02020603050405020304" pitchFamily="18" charset="0"/>
                <a:cs typeface="Times New Roman" panose="02020603050405020304" pitchFamily="18" charset="0"/>
              </a:rPr>
              <a:t>;</a:t>
            </a:r>
            <a:endParaRPr lang="en-US" altLang="zh-CN" sz="2400" b="1" kern="0" dirty="0">
              <a:latin typeface="Times New Roman" panose="02020603050405020304" pitchFamily="18" charset="0"/>
              <a:cs typeface="Times New Roman" panose="02020603050405020304" pitchFamily="18" charset="0"/>
            </a:endParaRPr>
          </a:p>
          <a:p>
            <a:pPr>
              <a:lnSpc>
                <a:spcPct val="110000"/>
              </a:lnSpc>
              <a:spcBef>
                <a:spcPts val="300"/>
              </a:spcBef>
              <a:buFontTx/>
              <a:buNone/>
              <a:defRPr/>
            </a:pPr>
            <a:r>
              <a:rPr lang="en-US" altLang="zh-CN" sz="2400" b="1" kern="0" dirty="0" err="1">
                <a:latin typeface="Times New Roman" panose="02020603050405020304" pitchFamily="18" charset="0"/>
                <a:cs typeface="Times New Roman" panose="02020603050405020304" pitchFamily="18" charset="0"/>
              </a:rPr>
              <a:t>printf</a:t>
            </a:r>
            <a:r>
              <a:rPr lang="en-US" altLang="zh-CN" sz="2400" b="1" kern="0" dirty="0">
                <a:latin typeface="Times New Roman" panose="02020603050405020304" pitchFamily="18" charset="0"/>
                <a:cs typeface="Times New Roman" panose="02020603050405020304" pitchFamily="18" charset="0"/>
              </a:rPr>
              <a:t>(“%</a:t>
            </a:r>
            <a:r>
              <a:rPr lang="en-US" altLang="zh-CN" sz="2400" b="1" kern="0" dirty="0" err="1">
                <a:latin typeface="Times New Roman" panose="02020603050405020304" pitchFamily="18" charset="0"/>
                <a:cs typeface="Times New Roman" panose="02020603050405020304" pitchFamily="18" charset="0"/>
              </a:rPr>
              <a:t>d”,sum</a:t>
            </a:r>
            <a:r>
              <a:rPr lang="en-US" altLang="zh-CN" sz="2400" b="1" kern="0" dirty="0">
                <a:latin typeface="Times New Roman" panose="02020603050405020304" pitchFamily="18" charset="0"/>
                <a:cs typeface="Times New Roman" panose="02020603050405020304" pitchFamily="18" charset="0"/>
              </a:rPr>
              <a:t>);</a:t>
            </a:r>
            <a:endParaRPr lang="en-US" altLang="zh-CN" sz="2400" b="1" kern="0" dirty="0">
              <a:latin typeface="Times New Roman" panose="02020603050405020304" pitchFamily="18" charset="0"/>
              <a:cs typeface="Times New Roman" panose="02020603050405020304" pitchFamily="18" charset="0"/>
            </a:endParaRPr>
          </a:p>
        </p:txBody>
      </p:sp>
      <p:sp>
        <p:nvSpPr>
          <p:cNvPr id="3" name="文本框 2"/>
          <p:cNvSpPr txBox="1">
            <a:spLocks noChangeArrowheads="1"/>
          </p:cNvSpPr>
          <p:nvPr/>
        </p:nvSpPr>
        <p:spPr bwMode="auto">
          <a:xfrm>
            <a:off x="1641764" y="4609810"/>
            <a:ext cx="25193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spcBef>
                <a:spcPct val="0"/>
              </a:spcBef>
              <a:buFontTx/>
              <a:buNone/>
            </a:pPr>
            <a:r>
              <a:rPr lang="en-US" altLang="zh-CN" sz="2400" b="1" dirty="0">
                <a:latin typeface="Times New Roman" panose="02020603050405020304" pitchFamily="18" charset="0"/>
              </a:rPr>
              <a:t>T(n)</a:t>
            </a:r>
            <a:r>
              <a:rPr lang="zh-CN" altLang="en-US" sz="2400" b="1" dirty="0">
                <a:latin typeface="Times New Roman" panose="02020603050405020304" pitchFamily="18" charset="0"/>
              </a:rPr>
              <a:t> </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 </a:t>
            </a:r>
            <a:r>
              <a:rPr lang="en-US" altLang="zh-CN" sz="2400" b="1" dirty="0">
                <a:latin typeface="Times New Roman" panose="02020603050405020304" pitchFamily="18" charset="0"/>
              </a:rPr>
              <a:t>O(n)</a:t>
            </a:r>
            <a:endParaRPr lang="zh-CN" altLang="en-US" sz="2400" b="1" dirty="0">
              <a:latin typeface="Times New Roman" panose="02020603050405020304" pitchFamily="18" charset="0"/>
            </a:endParaRPr>
          </a:p>
        </p:txBody>
      </p:sp>
      <p:sp>
        <p:nvSpPr>
          <p:cNvPr id="4" name="矩形 3"/>
          <p:cNvSpPr/>
          <p:nvPr/>
        </p:nvSpPr>
        <p:spPr>
          <a:xfrm>
            <a:off x="1185903" y="290625"/>
            <a:ext cx="224933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文本框 3"/>
          <p:cNvSpPr txBox="1">
            <a:spLocks noChangeArrowheads="1"/>
          </p:cNvSpPr>
          <p:nvPr/>
        </p:nvSpPr>
        <p:spPr bwMode="auto">
          <a:xfrm>
            <a:off x="842963" y="1371599"/>
            <a:ext cx="5400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spcBef>
                <a:spcPct val="0"/>
              </a:spcBef>
              <a:buFontTx/>
              <a:buNone/>
            </a:pPr>
            <a:r>
              <a:rPr lang="zh-CN" altLang="en-US" sz="2400" b="1" dirty="0">
                <a:latin typeface="Times New Roman" panose="02020603050405020304" pitchFamily="18" charset="0"/>
              </a:rPr>
              <a:t>早期计算机主要用于数值计算</a:t>
            </a:r>
            <a:endParaRPr lang="zh-CN" altLang="en-US" sz="2400" b="1" dirty="0">
              <a:latin typeface="Times New Roman" panose="02020603050405020304" pitchFamily="18" charset="0"/>
            </a:endParaRPr>
          </a:p>
        </p:txBody>
      </p:sp>
      <p:sp>
        <p:nvSpPr>
          <p:cNvPr id="46083" name="文本框 7"/>
          <p:cNvSpPr txBox="1">
            <a:spLocks noChangeArrowheads="1"/>
          </p:cNvSpPr>
          <p:nvPr/>
        </p:nvSpPr>
        <p:spPr bwMode="auto">
          <a:xfrm>
            <a:off x="842963" y="4149725"/>
            <a:ext cx="7704137"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just">
              <a:spcBef>
                <a:spcPct val="0"/>
              </a:spcBef>
              <a:buFontTx/>
              <a:buNone/>
            </a:pPr>
            <a:r>
              <a:rPr lang="zh-CN" altLang="en-US" sz="2200">
                <a:latin typeface="Times New Roman" panose="02020603050405020304" pitchFamily="18" charset="0"/>
              </a:rPr>
              <a:t>首先，分析问题，提取操作对象，找出操作对象之间的关系，用数学语言加以描述，建立相应的数学方程；最后，求解数学方程：高斯消元法、有限元法、差分法</a:t>
            </a:r>
            <a:endParaRPr lang="zh-CN" altLang="en-US" sz="2200">
              <a:latin typeface="Times New Roman" panose="02020603050405020304" pitchFamily="18" charset="0"/>
            </a:endParaRPr>
          </a:p>
        </p:txBody>
      </p:sp>
      <p:sp>
        <p:nvSpPr>
          <p:cNvPr id="46084" name="文本框 8"/>
          <p:cNvSpPr txBox="1">
            <a:spLocks noChangeArrowheads="1"/>
          </p:cNvSpPr>
          <p:nvPr/>
        </p:nvSpPr>
        <p:spPr bwMode="auto">
          <a:xfrm>
            <a:off x="842963" y="5340350"/>
            <a:ext cx="7200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spcBef>
                <a:spcPct val="0"/>
              </a:spcBef>
              <a:buFontTx/>
              <a:buNone/>
            </a:pPr>
            <a:r>
              <a:rPr lang="zh-CN" altLang="en-US" sz="2400">
                <a:solidFill>
                  <a:srgbClr val="FF0000"/>
                </a:solidFill>
                <a:latin typeface="Times New Roman" panose="02020603050405020304" pitchFamily="18" charset="0"/>
              </a:rPr>
              <a:t>特点：数据元素间的关系简单，计算复杂</a:t>
            </a:r>
            <a:endParaRPr lang="zh-CN" altLang="en-US" sz="2400">
              <a:solidFill>
                <a:srgbClr val="FF0000"/>
              </a:solidFill>
              <a:latin typeface="Times New Roman" panose="02020603050405020304" pitchFamily="18" charset="0"/>
            </a:endParaRPr>
          </a:p>
        </p:txBody>
      </p:sp>
      <p:sp>
        <p:nvSpPr>
          <p:cNvPr id="46085" name="Text Box 3"/>
          <p:cNvSpPr txBox="1">
            <a:spLocks noChangeArrowheads="1"/>
          </p:cNvSpPr>
          <p:nvPr/>
        </p:nvSpPr>
        <p:spPr bwMode="auto">
          <a:xfrm>
            <a:off x="1558925" y="323850"/>
            <a:ext cx="55451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defTabSz="685800" eaLnBrk="0" hangingPunct="0">
              <a:spcBef>
                <a:spcPct val="50000"/>
              </a:spcBef>
              <a:buFontTx/>
              <a:buNone/>
              <a:defRPr/>
            </a:pPr>
            <a:r>
              <a:rPr lang="zh-CN" altLang="en-US" sz="3200" b="1" kern="0" dirty="0">
                <a:latin typeface="黑体" panose="02010609060101010101" pitchFamily="49" charset="-122"/>
                <a:ea typeface="黑体" panose="02010609060101010101" pitchFamily="49" charset="-122"/>
              </a:rPr>
              <a:t>数据结构的研究内容</a:t>
            </a:r>
            <a:endParaRPr lang="zh-CN" altLang="en-US" sz="3200" b="1" kern="0" dirty="0">
              <a:latin typeface="黑体" panose="02010609060101010101" pitchFamily="49" charset="-122"/>
              <a:ea typeface="黑体" panose="02010609060101010101" pitchFamily="49" charset="-122"/>
            </a:endParaRPr>
          </a:p>
        </p:txBody>
      </p:sp>
      <p:pic>
        <p:nvPicPr>
          <p:cNvPr id="46086"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71550" y="1939925"/>
            <a:ext cx="7186613"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3"/>
          <p:cNvSpPr txBox="1">
            <a:spLocks noChangeArrowheads="1"/>
          </p:cNvSpPr>
          <p:nvPr/>
        </p:nvSpPr>
        <p:spPr bwMode="auto">
          <a:xfrm>
            <a:off x="338859" y="1793298"/>
            <a:ext cx="6264275" cy="1378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00"/>
                </a:solidFill>
                <a:miter lim="800000"/>
                <a:headEnd/>
                <a:tailEnd/>
              </a14:hiddenLine>
            </a:ext>
          </a:extLst>
        </p:spPr>
        <p:txBody>
          <a:bodyPr lIns="0" tIns="0" rIns="0" bIns="0">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eaLnBrk="1" hangingPunct="1">
              <a:lnSpc>
                <a:spcPct val="120000"/>
              </a:lnSpc>
              <a:spcBef>
                <a:spcPct val="40000"/>
              </a:spcBef>
              <a:buFontTx/>
              <a:buNone/>
            </a:pPr>
            <a:r>
              <a:rPr kumimoji="0" lang="en-US" altLang="zh-CN" sz="3200" dirty="0" smtClean="0">
                <a:cs typeface="Times New Roman" panose="02020603050405020304" pitchFamily="18" charset="0"/>
              </a:rPr>
              <a:t>P3</a:t>
            </a:r>
            <a:r>
              <a:rPr kumimoji="0" lang="zh-CN" altLang="en-US" sz="3200" dirty="0" smtClean="0">
                <a:cs typeface="Times New Roman" panose="02020603050405020304" pitchFamily="18" charset="0"/>
              </a:rPr>
              <a:t>：</a:t>
            </a:r>
            <a:r>
              <a:rPr kumimoji="0" lang="en-US" altLang="zh-CN" sz="3200" dirty="0">
                <a:cs typeface="Times New Roman" panose="02020603050405020304" pitchFamily="18" charset="0"/>
              </a:rPr>
              <a:t>for(</a:t>
            </a:r>
            <a:r>
              <a:rPr kumimoji="0" lang="en-US" altLang="zh-CN" sz="3200" dirty="0" err="1">
                <a:cs typeface="Times New Roman" panose="02020603050405020304" pitchFamily="18" charset="0"/>
              </a:rPr>
              <a:t>i</a:t>
            </a:r>
            <a:r>
              <a:rPr kumimoji="0" lang="en-US" altLang="zh-CN" sz="3200" dirty="0">
                <a:cs typeface="Times New Roman" panose="02020603050405020304" pitchFamily="18" charset="0"/>
              </a:rPr>
              <a:t>=1;i&lt;=</a:t>
            </a:r>
            <a:r>
              <a:rPr kumimoji="0" lang="en-US" altLang="zh-CN" sz="3200" dirty="0" err="1">
                <a:cs typeface="Times New Roman" panose="02020603050405020304" pitchFamily="18" charset="0"/>
              </a:rPr>
              <a:t>n;i</a:t>
            </a:r>
            <a:r>
              <a:rPr kumimoji="0" lang="en-US" altLang="zh-CN" sz="3200" dirty="0">
                <a:cs typeface="Times New Roman" panose="02020603050405020304" pitchFamily="18" charset="0"/>
              </a:rPr>
              <a:t>++)</a:t>
            </a:r>
            <a:endParaRPr kumimoji="0" lang="en-US" altLang="zh-CN" sz="3200" dirty="0">
              <a:cs typeface="Times New Roman" panose="02020603050405020304" pitchFamily="18" charset="0"/>
            </a:endParaRPr>
          </a:p>
          <a:p>
            <a:pPr eaLnBrk="1" hangingPunct="1">
              <a:lnSpc>
                <a:spcPct val="120000"/>
              </a:lnSpc>
              <a:spcBef>
                <a:spcPct val="40000"/>
              </a:spcBef>
              <a:buFontTx/>
              <a:buNone/>
            </a:pPr>
            <a:r>
              <a:rPr kumimoji="0" lang="en-US" altLang="zh-CN" sz="3200" dirty="0">
                <a:cs typeface="Times New Roman" panose="02020603050405020304" pitchFamily="18" charset="0"/>
              </a:rPr>
              <a:t>              x=x+1;</a:t>
            </a:r>
            <a:endParaRPr kumimoji="0" lang="en-US" altLang="zh-CN" sz="3200" dirty="0">
              <a:cs typeface="Times New Roman" panose="02020603050405020304" pitchFamily="18" charset="0"/>
            </a:endParaRPr>
          </a:p>
        </p:txBody>
      </p:sp>
      <p:sp>
        <p:nvSpPr>
          <p:cNvPr id="3" name="Text Box 15"/>
          <p:cNvSpPr txBox="1">
            <a:spLocks noChangeArrowheads="1"/>
          </p:cNvSpPr>
          <p:nvPr/>
        </p:nvSpPr>
        <p:spPr bwMode="auto">
          <a:xfrm>
            <a:off x="6603134" y="2185410"/>
            <a:ext cx="9366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eaLnBrk="1" hangingPunct="1">
              <a:spcBef>
                <a:spcPct val="50000"/>
              </a:spcBef>
              <a:buFontTx/>
              <a:buNone/>
            </a:pPr>
            <a:r>
              <a:rPr kumimoji="0" lang="en-US" altLang="zh-CN" sz="3200" dirty="0">
                <a:ea typeface="宋体" panose="02010600030101010101" pitchFamily="2" charset="-122"/>
                <a:cs typeface="Times New Roman" panose="02020603050405020304" pitchFamily="18" charset="0"/>
              </a:rPr>
              <a:t>O(n)</a:t>
            </a:r>
            <a:endParaRPr kumimoji="0" lang="en-US" altLang="zh-CN" sz="3200" dirty="0">
              <a:ea typeface="宋体" panose="02010600030101010101" pitchFamily="2" charset="-122"/>
              <a:cs typeface="Times New Roman" panose="02020603050405020304" pitchFamily="18" charset="0"/>
            </a:endParaRPr>
          </a:p>
        </p:txBody>
      </p:sp>
      <p:sp>
        <p:nvSpPr>
          <p:cNvPr id="4" name="Text Box 8"/>
          <p:cNvSpPr txBox="1">
            <a:spLocks noChangeArrowheads="1"/>
          </p:cNvSpPr>
          <p:nvPr/>
        </p:nvSpPr>
        <p:spPr bwMode="auto">
          <a:xfrm>
            <a:off x="338859" y="3712730"/>
            <a:ext cx="7416800" cy="2166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00"/>
                </a:solidFill>
                <a:miter lim="800000"/>
                <a:headEnd/>
                <a:tailEnd/>
              </a14:hiddenLine>
            </a:ext>
          </a:extLst>
        </p:spPr>
        <p:txBody>
          <a:bodyPr lIns="0" tIns="0" rIns="0" bIns="0">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eaLnBrk="1" hangingPunct="1">
              <a:lnSpc>
                <a:spcPct val="120000"/>
              </a:lnSpc>
              <a:spcBef>
                <a:spcPct val="40000"/>
              </a:spcBef>
              <a:buFontTx/>
              <a:buNone/>
            </a:pPr>
            <a:r>
              <a:rPr kumimoji="0" lang="en-US" altLang="zh-CN" sz="3200" dirty="0" smtClean="0">
                <a:cs typeface="Times New Roman" panose="02020603050405020304" pitchFamily="18" charset="0"/>
              </a:rPr>
              <a:t>P4</a:t>
            </a:r>
            <a:r>
              <a:rPr kumimoji="0" lang="zh-CN" altLang="en-US" sz="3200" dirty="0" smtClean="0">
                <a:cs typeface="Times New Roman" panose="02020603050405020304" pitchFamily="18" charset="0"/>
              </a:rPr>
              <a:t>：</a:t>
            </a:r>
            <a:r>
              <a:rPr kumimoji="0" lang="en-US" altLang="zh-CN" sz="3200" dirty="0">
                <a:cs typeface="Times New Roman" panose="02020603050405020304" pitchFamily="18" charset="0"/>
              </a:rPr>
              <a:t>for(</a:t>
            </a:r>
            <a:r>
              <a:rPr kumimoji="0" lang="en-US" altLang="zh-CN" sz="3200" dirty="0" err="1">
                <a:cs typeface="Times New Roman" panose="02020603050405020304" pitchFamily="18" charset="0"/>
              </a:rPr>
              <a:t>i</a:t>
            </a:r>
            <a:r>
              <a:rPr kumimoji="0" lang="en-US" altLang="zh-CN" sz="3200" dirty="0">
                <a:cs typeface="Times New Roman" panose="02020603050405020304" pitchFamily="18" charset="0"/>
              </a:rPr>
              <a:t>=1;i&lt;=</a:t>
            </a:r>
            <a:r>
              <a:rPr kumimoji="0" lang="en-US" altLang="zh-CN" sz="3200" dirty="0" err="1">
                <a:cs typeface="Times New Roman" panose="02020603050405020304" pitchFamily="18" charset="0"/>
              </a:rPr>
              <a:t>n;i</a:t>
            </a:r>
            <a:r>
              <a:rPr kumimoji="0" lang="en-US" altLang="zh-CN" sz="3200" dirty="0">
                <a:cs typeface="Times New Roman" panose="02020603050405020304" pitchFamily="18" charset="0"/>
              </a:rPr>
              <a:t>++)</a:t>
            </a:r>
            <a:endParaRPr kumimoji="0" lang="en-US" altLang="zh-CN" sz="3200" dirty="0">
              <a:cs typeface="Times New Roman" panose="02020603050405020304" pitchFamily="18" charset="0"/>
            </a:endParaRPr>
          </a:p>
          <a:p>
            <a:pPr eaLnBrk="1" hangingPunct="1">
              <a:lnSpc>
                <a:spcPct val="120000"/>
              </a:lnSpc>
              <a:spcBef>
                <a:spcPct val="40000"/>
              </a:spcBef>
              <a:buFontTx/>
              <a:buNone/>
            </a:pPr>
            <a:r>
              <a:rPr kumimoji="0" lang="en-US" altLang="zh-CN" sz="3200" dirty="0">
                <a:cs typeface="Times New Roman" panose="02020603050405020304" pitchFamily="18" charset="0"/>
              </a:rPr>
              <a:t>              for(j=1;j&lt;=</a:t>
            </a:r>
            <a:r>
              <a:rPr kumimoji="0" lang="en-US" altLang="zh-CN" sz="3200" dirty="0" err="1">
                <a:cs typeface="Times New Roman" panose="02020603050405020304" pitchFamily="18" charset="0"/>
              </a:rPr>
              <a:t>n;j</a:t>
            </a:r>
            <a:r>
              <a:rPr kumimoji="0" lang="en-US" altLang="zh-CN" sz="3200" dirty="0">
                <a:cs typeface="Times New Roman" panose="02020603050405020304" pitchFamily="18" charset="0"/>
              </a:rPr>
              <a:t>++)</a:t>
            </a:r>
            <a:endParaRPr kumimoji="0" lang="en-US" altLang="zh-CN" sz="3200" dirty="0">
              <a:cs typeface="Times New Roman" panose="02020603050405020304" pitchFamily="18" charset="0"/>
            </a:endParaRPr>
          </a:p>
          <a:p>
            <a:pPr eaLnBrk="1" hangingPunct="1">
              <a:lnSpc>
                <a:spcPct val="120000"/>
              </a:lnSpc>
              <a:spcBef>
                <a:spcPct val="40000"/>
              </a:spcBef>
              <a:buFontTx/>
              <a:buNone/>
            </a:pPr>
            <a:r>
              <a:rPr kumimoji="0" lang="en-US" altLang="zh-CN" sz="3200" dirty="0">
                <a:cs typeface="Times New Roman" panose="02020603050405020304" pitchFamily="18" charset="0"/>
              </a:rPr>
              <a:t>              x=x+1;</a:t>
            </a:r>
            <a:endParaRPr kumimoji="0" lang="en-US" altLang="zh-CN" sz="3200" dirty="0">
              <a:cs typeface="Times New Roman" panose="02020603050405020304" pitchFamily="18" charset="0"/>
            </a:endParaRPr>
          </a:p>
        </p:txBody>
      </p:sp>
      <p:sp>
        <p:nvSpPr>
          <p:cNvPr id="5" name="Text Box 12"/>
          <p:cNvSpPr txBox="1">
            <a:spLocks noChangeArrowheads="1"/>
          </p:cNvSpPr>
          <p:nvPr/>
        </p:nvSpPr>
        <p:spPr bwMode="auto">
          <a:xfrm>
            <a:off x="6603134" y="4329545"/>
            <a:ext cx="12239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eaLnBrk="1" hangingPunct="1">
              <a:spcBef>
                <a:spcPct val="50000"/>
              </a:spcBef>
              <a:buFontTx/>
              <a:buNone/>
            </a:pPr>
            <a:r>
              <a:rPr kumimoji="0" lang="en-US" altLang="zh-CN" sz="3200" dirty="0">
                <a:ea typeface="宋体" panose="02010600030101010101" pitchFamily="2" charset="-122"/>
                <a:cs typeface="Times New Roman" panose="02020603050405020304" pitchFamily="18" charset="0"/>
              </a:rPr>
              <a:t>O(n</a:t>
            </a:r>
            <a:r>
              <a:rPr kumimoji="0" lang="en-US" altLang="zh-CN" sz="3200" baseline="30000" dirty="0">
                <a:ea typeface="宋体" panose="02010600030101010101" pitchFamily="2" charset="-122"/>
                <a:cs typeface="Times New Roman" panose="02020603050405020304" pitchFamily="18" charset="0"/>
              </a:rPr>
              <a:t>2</a:t>
            </a:r>
            <a:r>
              <a:rPr kumimoji="0" lang="en-US" altLang="zh-CN" sz="3200" dirty="0">
                <a:ea typeface="宋体" panose="02010600030101010101" pitchFamily="2" charset="-122"/>
                <a:cs typeface="Times New Roman" panose="02020603050405020304" pitchFamily="18" charset="0"/>
              </a:rPr>
              <a:t>)</a:t>
            </a:r>
            <a:endParaRPr kumimoji="0" lang="en-US" altLang="zh-CN" sz="3200" dirty="0">
              <a:ea typeface="宋体" panose="02010600030101010101" pitchFamily="2" charset="-122"/>
              <a:cs typeface="Times New Roman" panose="02020603050405020304" pitchFamily="18" charset="0"/>
            </a:endParaRPr>
          </a:p>
        </p:txBody>
      </p:sp>
      <p:sp>
        <p:nvSpPr>
          <p:cNvPr id="6" name="矩形 5"/>
          <p:cNvSpPr/>
          <p:nvPr/>
        </p:nvSpPr>
        <p:spPr>
          <a:xfrm>
            <a:off x="1289297" y="290625"/>
            <a:ext cx="2042546"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58626" y="1872129"/>
            <a:ext cx="4532947" cy="26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92853" y="5003795"/>
            <a:ext cx="8470477" cy="430213"/>
          </a:xfrm>
          <a:prstGeom prst="rect">
            <a:avLst/>
          </a:prstGeom>
        </p:spPr>
        <p:txBody>
          <a:bodyPr wrap="square">
            <a:spAutoFit/>
          </a:bodyPr>
          <a:lstStyle/>
          <a:p>
            <a:pPr>
              <a:defRPr/>
            </a:pPr>
            <a:r>
              <a:rPr lang="pt-BR" altLang="zh-CN" sz="2200" b="1" dirty="0">
                <a:solidFill>
                  <a:srgbClr val="0000CC"/>
                </a:solidFill>
                <a:latin typeface="+mn-lt"/>
              </a:rPr>
              <a:t>O(1)&lt;O(logn)&lt;O(n)&lt;O(nlogn)&lt;O(n</a:t>
            </a:r>
            <a:r>
              <a:rPr lang="pt-BR" altLang="zh-CN" sz="2200" b="1" baseline="30000" dirty="0">
                <a:solidFill>
                  <a:srgbClr val="0000CC"/>
                </a:solidFill>
                <a:latin typeface="+mn-lt"/>
              </a:rPr>
              <a:t>2</a:t>
            </a:r>
            <a:r>
              <a:rPr lang="pt-BR" altLang="zh-CN" sz="2200" b="1" dirty="0">
                <a:solidFill>
                  <a:srgbClr val="0000CC"/>
                </a:solidFill>
                <a:latin typeface="+mn-lt"/>
              </a:rPr>
              <a:t>)&lt;O(n</a:t>
            </a:r>
            <a:r>
              <a:rPr lang="en-US" altLang="zh-CN" sz="2200" b="1" baseline="30000" dirty="0">
                <a:solidFill>
                  <a:srgbClr val="0000CC"/>
                </a:solidFill>
                <a:latin typeface="+mn-lt"/>
              </a:rPr>
              <a:t>c</a:t>
            </a:r>
            <a:r>
              <a:rPr lang="pt-BR" altLang="zh-CN" sz="2200" b="1" dirty="0">
                <a:solidFill>
                  <a:srgbClr val="0000CC"/>
                </a:solidFill>
                <a:latin typeface="+mn-lt"/>
              </a:rPr>
              <a:t>)&lt;  </a:t>
            </a:r>
            <a:r>
              <a:rPr lang="pt-BR" altLang="zh-CN" sz="2200" b="1" dirty="0">
                <a:latin typeface="+mn-lt"/>
              </a:rPr>
              <a:t> ...   </a:t>
            </a:r>
            <a:r>
              <a:rPr lang="pt-BR" altLang="zh-CN" sz="2200" b="1" dirty="0">
                <a:solidFill>
                  <a:srgbClr val="C00000"/>
                </a:solidFill>
                <a:latin typeface="+mn-lt"/>
              </a:rPr>
              <a:t>&lt;O(2^n)&lt;O (n!)</a:t>
            </a:r>
            <a:endParaRPr lang="zh-CN" altLang="en-US" sz="2200" b="1" dirty="0">
              <a:solidFill>
                <a:srgbClr val="C00000"/>
              </a:solidFill>
              <a:latin typeface="+mn-lt"/>
            </a:endParaRPr>
          </a:p>
        </p:txBody>
      </p:sp>
      <p:sp>
        <p:nvSpPr>
          <p:cNvPr id="2" name="矩形 1"/>
          <p:cNvSpPr/>
          <p:nvPr/>
        </p:nvSpPr>
        <p:spPr>
          <a:xfrm>
            <a:off x="972502" y="5686925"/>
            <a:ext cx="6322377" cy="498598"/>
          </a:xfrm>
          <a:prstGeom prst="rect">
            <a:avLst/>
          </a:prstGeom>
        </p:spPr>
        <p:txBody>
          <a:bodyPr wrap="square">
            <a:spAutoFit/>
          </a:bodyPr>
          <a:lstStyle/>
          <a:p>
            <a:pPr algn="just">
              <a:lnSpc>
                <a:spcPct val="120000"/>
              </a:lnSpc>
              <a:defRPr/>
            </a:pPr>
            <a:r>
              <a:rPr lang="zh-CN" altLang="en-US" sz="2200" b="1" dirty="0">
                <a:latin typeface="+mn-ea"/>
              </a:rPr>
              <a:t>问题规模</a:t>
            </a:r>
            <a:r>
              <a:rPr lang="en-US" altLang="zh-CN" sz="2200" b="1" dirty="0">
                <a:latin typeface="+mn-ea"/>
              </a:rPr>
              <a:t>n</a:t>
            </a:r>
            <a:r>
              <a:rPr lang="zh-CN" altLang="en-US" sz="2200" b="1" dirty="0">
                <a:latin typeface="+mn-ea"/>
              </a:rPr>
              <a:t>的增长使问题的复杂性呈</a:t>
            </a:r>
            <a:r>
              <a:rPr lang="zh-CN" altLang="en-US" sz="2200" b="1" dirty="0">
                <a:solidFill>
                  <a:srgbClr val="0000CC"/>
                </a:solidFill>
                <a:latin typeface="+mn-ea"/>
              </a:rPr>
              <a:t>非线性</a:t>
            </a:r>
            <a:r>
              <a:rPr lang="zh-CN" altLang="en-US" sz="2200" b="1" dirty="0">
                <a:latin typeface="+mn-ea"/>
              </a:rPr>
              <a:t>增加</a:t>
            </a:r>
            <a:endParaRPr lang="zh-CN" altLang="en-US" sz="2200" dirty="0"/>
          </a:p>
        </p:txBody>
      </p:sp>
      <p:sp>
        <p:nvSpPr>
          <p:cNvPr id="3" name="矩形 2"/>
          <p:cNvSpPr/>
          <p:nvPr/>
        </p:nvSpPr>
        <p:spPr>
          <a:xfrm>
            <a:off x="5747172" y="1921446"/>
            <a:ext cx="2848187" cy="2463047"/>
          </a:xfrm>
          <a:prstGeom prst="rect">
            <a:avLst/>
          </a:prstGeom>
        </p:spPr>
        <p:txBody>
          <a:bodyPr wrap="square">
            <a:spAutoFit/>
          </a:bodyPr>
          <a:lstStyle/>
          <a:p>
            <a:pPr>
              <a:lnSpc>
                <a:spcPct val="120000"/>
              </a:lnSpc>
              <a:spcBef>
                <a:spcPts val="600"/>
              </a:spcBef>
            </a:pPr>
            <a:r>
              <a:rPr lang="zh-CN" altLang="en-US" b="1" dirty="0"/>
              <a:t>常数阶</a:t>
            </a:r>
            <a:r>
              <a:rPr lang="en-US" altLang="zh-CN" b="1" dirty="0"/>
              <a:t>O(1) </a:t>
            </a:r>
            <a:br>
              <a:rPr lang="en-US" altLang="zh-CN" b="1" dirty="0"/>
            </a:br>
            <a:r>
              <a:rPr lang="zh-CN" altLang="en-US" b="1" dirty="0"/>
              <a:t>对数阶</a:t>
            </a:r>
            <a:r>
              <a:rPr lang="en-US" altLang="zh-CN" b="1" dirty="0"/>
              <a:t>O(log</a:t>
            </a:r>
            <a:r>
              <a:rPr lang="en-US" altLang="zh-CN" b="1" baseline="-25000" dirty="0"/>
              <a:t>2</a:t>
            </a:r>
            <a:r>
              <a:rPr lang="en-US" altLang="zh-CN" b="1" dirty="0"/>
              <a:t> n) </a:t>
            </a:r>
            <a:br>
              <a:rPr lang="en-US" altLang="zh-CN" b="1" dirty="0"/>
            </a:br>
            <a:r>
              <a:rPr lang="zh-CN" altLang="en-US" b="1" dirty="0"/>
              <a:t>线性阶</a:t>
            </a:r>
            <a:r>
              <a:rPr lang="en-US" altLang="zh-CN" b="1" dirty="0"/>
              <a:t>O(n) </a:t>
            </a:r>
            <a:br>
              <a:rPr lang="en-US" altLang="zh-CN" b="1" dirty="0"/>
            </a:br>
            <a:r>
              <a:rPr lang="zh-CN" altLang="en-US" b="1" dirty="0"/>
              <a:t>线性对数阶</a:t>
            </a:r>
            <a:r>
              <a:rPr lang="en-US" altLang="zh-CN" b="1" dirty="0"/>
              <a:t>O(n log</a:t>
            </a:r>
            <a:r>
              <a:rPr lang="en-US" altLang="zh-CN" b="1" baseline="-25000" dirty="0"/>
              <a:t>2</a:t>
            </a:r>
            <a:r>
              <a:rPr lang="en-US" altLang="zh-CN" b="1" dirty="0"/>
              <a:t> n) </a:t>
            </a:r>
            <a:br>
              <a:rPr lang="en-US" altLang="zh-CN" b="1" dirty="0"/>
            </a:br>
            <a:r>
              <a:rPr lang="en-US" altLang="zh-CN" b="1" dirty="0"/>
              <a:t>k</a:t>
            </a:r>
            <a:r>
              <a:rPr lang="zh-CN" altLang="en-US" b="1" dirty="0"/>
              <a:t>次方阶</a:t>
            </a:r>
            <a:r>
              <a:rPr lang="en-US" altLang="zh-CN" b="1" dirty="0"/>
              <a:t>O(</a:t>
            </a:r>
            <a:r>
              <a:rPr lang="en-US" altLang="zh-CN" b="1" dirty="0" err="1"/>
              <a:t>n</a:t>
            </a:r>
            <a:r>
              <a:rPr lang="en-US" altLang="zh-CN" b="1" baseline="30000" dirty="0" err="1"/>
              <a:t>K</a:t>
            </a:r>
            <a:r>
              <a:rPr lang="en-US" altLang="zh-CN" b="1" dirty="0"/>
              <a:t>) </a:t>
            </a:r>
            <a:br>
              <a:rPr lang="en-US" altLang="zh-CN" b="1" dirty="0"/>
            </a:br>
            <a:r>
              <a:rPr lang="zh-CN" altLang="en-US" b="1" dirty="0"/>
              <a:t>指数阶</a:t>
            </a:r>
            <a:r>
              <a:rPr lang="en-US" altLang="zh-CN" b="1" dirty="0"/>
              <a:t>O(2</a:t>
            </a:r>
            <a:r>
              <a:rPr lang="en-US" altLang="zh-CN" b="1" baseline="30000" dirty="0"/>
              <a:t>n</a:t>
            </a:r>
            <a:r>
              <a:rPr lang="en-US" altLang="zh-CN" b="1" dirty="0"/>
              <a:t>)</a:t>
            </a:r>
            <a:endParaRPr lang="en-US" altLang="zh-CN" b="1" dirty="0"/>
          </a:p>
          <a:p>
            <a:pPr>
              <a:lnSpc>
                <a:spcPct val="120000"/>
              </a:lnSpc>
              <a:spcBef>
                <a:spcPts val="600"/>
              </a:spcBef>
            </a:pPr>
            <a:r>
              <a:rPr lang="zh-CN" altLang="en-US" b="1" dirty="0"/>
              <a:t>阶乘阶</a:t>
            </a:r>
            <a:r>
              <a:rPr lang="en-US" altLang="zh-CN" b="1" dirty="0"/>
              <a:t>O(n!)</a:t>
            </a:r>
            <a:r>
              <a:rPr lang="zh-CN" altLang="en-US" b="1" dirty="0"/>
              <a:t> </a:t>
            </a:r>
            <a:endParaRPr lang="zh-CN" altLang="en-US" dirty="0"/>
          </a:p>
        </p:txBody>
      </p:sp>
      <p:sp>
        <p:nvSpPr>
          <p:cNvPr id="9" name="矩形 8"/>
          <p:cNvSpPr/>
          <p:nvPr/>
        </p:nvSpPr>
        <p:spPr>
          <a:xfrm>
            <a:off x="1289297" y="290625"/>
            <a:ext cx="2042546"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3.4 </a:t>
            </a:r>
            <a:r>
              <a:rPr lang="zh-CN" altLang="en-US" sz="3200" b="1" kern="0" dirty="0">
                <a:latin typeface="黑体" panose="02010609060101010101" pitchFamily="49" charset="-122"/>
                <a:ea typeface="黑体" panose="02010609060101010101" pitchFamily="49" charset="-122"/>
              </a:rPr>
              <a:t>算法 </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62890" y="1308735"/>
            <a:ext cx="8253730" cy="1568450"/>
          </a:xfrm>
          <a:prstGeom prst="rect">
            <a:avLst/>
          </a:prstGeom>
          <a:noFill/>
        </p:spPr>
        <p:txBody>
          <a:bodyPr wrap="square" rtlCol="0" anchor="t">
            <a:spAutoFit/>
          </a:bodyPr>
          <a:p>
            <a:pPr marL="0" indent="0">
              <a:lnSpc>
                <a:spcPct val="120000"/>
              </a:lnSpc>
              <a:buFont typeface="Wingdings 3" panose="05040102010807070707" pitchFamily="18" charset="2"/>
              <a:buNone/>
            </a:pPr>
            <a:r>
              <a:rPr lang="zh-CN" altLang="en-US" sz="2000" b="1" dirty="0">
                <a:latin typeface="宋体" panose="02010600030101010101" pitchFamily="2" charset="-122"/>
                <a:ea typeface="宋体" panose="02010600030101010101" pitchFamily="2" charset="-122"/>
                <a:sym typeface="+mn-ea"/>
              </a:rPr>
              <a:t>某商品团购优惠策略</a:t>
            </a:r>
            <a:r>
              <a:rPr lang="en-US" altLang="zh-CN" sz="2000" b="1" dirty="0">
                <a:latin typeface="宋体" panose="02010600030101010101" pitchFamily="2" charset="-122"/>
                <a:ea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sym typeface="+mn-ea"/>
              </a:rPr>
              <a:t>当商品数量</a:t>
            </a:r>
            <a:r>
              <a:rPr lang="en-US" altLang="zh-CN" sz="2000" b="1" dirty="0">
                <a:latin typeface="宋体" panose="02010600030101010101" pitchFamily="2" charset="-122"/>
                <a:ea typeface="宋体" panose="02010600030101010101" pitchFamily="2" charset="-122"/>
                <a:sym typeface="+mn-ea"/>
              </a:rPr>
              <a:t>n</a:t>
            </a:r>
            <a:r>
              <a:rPr lang="zh-CN" altLang="en-US" sz="2000" b="1" dirty="0">
                <a:latin typeface="宋体" panose="02010600030101010101" pitchFamily="2" charset="-122"/>
                <a:ea typeface="宋体" panose="02010600030101010101" pitchFamily="2" charset="-122"/>
                <a:sym typeface="+mn-ea"/>
              </a:rPr>
              <a:t>大于等于</a:t>
            </a:r>
            <a:r>
              <a:rPr lang="en-US" altLang="zh-CN" sz="2000" b="1" dirty="0">
                <a:latin typeface="宋体" panose="02010600030101010101" pitchFamily="2" charset="-122"/>
                <a:ea typeface="宋体" panose="02010600030101010101" pitchFamily="2" charset="-122"/>
                <a:sym typeface="+mn-ea"/>
              </a:rPr>
              <a:t>100</a:t>
            </a:r>
            <a:r>
              <a:rPr lang="zh-CN" altLang="en-US" sz="2000" b="1" dirty="0">
                <a:latin typeface="宋体" panose="02010600030101010101" pitchFamily="2" charset="-122"/>
                <a:ea typeface="宋体" panose="02010600030101010101" pitchFamily="2" charset="-122"/>
                <a:sym typeface="+mn-ea"/>
              </a:rPr>
              <a:t>时</a:t>
            </a:r>
            <a:r>
              <a:rPr lang="en-US" altLang="zh-CN" sz="2000" b="1" dirty="0">
                <a:latin typeface="宋体" panose="02010600030101010101" pitchFamily="2" charset="-122"/>
                <a:ea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sym typeface="+mn-ea"/>
              </a:rPr>
              <a:t>商品单价ｐ为</a:t>
            </a:r>
            <a:r>
              <a:rPr lang="en-US" altLang="zh-CN" sz="2000" b="1" dirty="0">
                <a:latin typeface="宋体" panose="02010600030101010101" pitchFamily="2" charset="-122"/>
                <a:ea typeface="宋体" panose="02010600030101010101" pitchFamily="2" charset="-122"/>
                <a:sym typeface="+mn-ea"/>
              </a:rPr>
              <a:t>75</a:t>
            </a:r>
            <a:r>
              <a:rPr lang="zh-CN" altLang="en-US" sz="2000" b="1" dirty="0">
                <a:latin typeface="宋体" panose="02010600030101010101" pitchFamily="2" charset="-122"/>
                <a:ea typeface="宋体" panose="02010600030101010101" pitchFamily="2" charset="-122"/>
                <a:sym typeface="+mn-ea"/>
              </a:rPr>
              <a:t>折</a:t>
            </a:r>
            <a:r>
              <a:rPr lang="en-US" altLang="zh-CN" sz="2000" b="1" dirty="0">
                <a:latin typeface="宋体" panose="02010600030101010101" pitchFamily="2" charset="-122"/>
                <a:ea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sym typeface="+mn-ea"/>
              </a:rPr>
              <a:t>当商品数量</a:t>
            </a:r>
            <a:r>
              <a:rPr lang="en-US" altLang="zh-CN" sz="2000" b="1" dirty="0">
                <a:latin typeface="宋体" panose="02010600030101010101" pitchFamily="2" charset="-122"/>
                <a:ea typeface="宋体" panose="02010600030101010101" pitchFamily="2" charset="-122"/>
                <a:sym typeface="+mn-ea"/>
              </a:rPr>
              <a:t>n</a:t>
            </a:r>
            <a:r>
              <a:rPr lang="zh-CN" altLang="en-US" sz="2000" b="1" dirty="0">
                <a:latin typeface="宋体" panose="02010600030101010101" pitchFamily="2" charset="-122"/>
                <a:ea typeface="宋体" panose="02010600030101010101" pitchFamily="2" charset="-122"/>
                <a:sym typeface="+mn-ea"/>
              </a:rPr>
              <a:t>大于等于</a:t>
            </a:r>
            <a:r>
              <a:rPr lang="en-US" altLang="zh-CN" sz="2000" b="1" dirty="0">
                <a:latin typeface="宋体" panose="02010600030101010101" pitchFamily="2" charset="-122"/>
                <a:ea typeface="宋体" panose="02010600030101010101" pitchFamily="2" charset="-122"/>
                <a:sym typeface="+mn-ea"/>
              </a:rPr>
              <a:t>50,</a:t>
            </a:r>
            <a:r>
              <a:rPr lang="zh-CN" altLang="en-US" sz="2000" b="1" dirty="0">
                <a:latin typeface="宋体" panose="02010600030101010101" pitchFamily="2" charset="-122"/>
                <a:ea typeface="宋体" panose="02010600030101010101" pitchFamily="2" charset="-122"/>
                <a:sym typeface="+mn-ea"/>
              </a:rPr>
              <a:t>小于</a:t>
            </a:r>
            <a:r>
              <a:rPr lang="en-US" altLang="zh-CN" sz="2000" b="1" dirty="0">
                <a:latin typeface="宋体" panose="02010600030101010101" pitchFamily="2" charset="-122"/>
                <a:ea typeface="宋体" panose="02010600030101010101" pitchFamily="2" charset="-122"/>
                <a:sym typeface="+mn-ea"/>
              </a:rPr>
              <a:t>100</a:t>
            </a:r>
            <a:r>
              <a:rPr lang="zh-CN" altLang="en-US" sz="2000" b="1" dirty="0">
                <a:latin typeface="宋体" panose="02010600030101010101" pitchFamily="2" charset="-122"/>
                <a:ea typeface="宋体" panose="02010600030101010101" pitchFamily="2" charset="-122"/>
                <a:sym typeface="+mn-ea"/>
              </a:rPr>
              <a:t>时</a:t>
            </a:r>
            <a:r>
              <a:rPr lang="en-US" altLang="zh-CN" sz="2000" b="1" dirty="0">
                <a:latin typeface="宋体" panose="02010600030101010101" pitchFamily="2" charset="-122"/>
                <a:ea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sym typeface="+mn-ea"/>
              </a:rPr>
              <a:t>商品单价ｐ为</a:t>
            </a:r>
            <a:r>
              <a:rPr lang="en-US" altLang="zh-CN" sz="2000" b="1" dirty="0">
                <a:latin typeface="宋体" panose="02010600030101010101" pitchFamily="2" charset="-122"/>
                <a:ea typeface="宋体" panose="02010600030101010101" pitchFamily="2" charset="-122"/>
                <a:sym typeface="+mn-ea"/>
              </a:rPr>
              <a:t>85</a:t>
            </a:r>
            <a:r>
              <a:rPr lang="zh-CN" altLang="en-US" sz="2000" b="1" dirty="0">
                <a:latin typeface="宋体" panose="02010600030101010101" pitchFamily="2" charset="-122"/>
                <a:ea typeface="宋体" panose="02010600030101010101" pitchFamily="2" charset="-122"/>
                <a:sym typeface="+mn-ea"/>
              </a:rPr>
              <a:t>折</a:t>
            </a:r>
            <a:r>
              <a:rPr lang="en-US" altLang="zh-CN" sz="2000" b="1" dirty="0">
                <a:latin typeface="宋体" panose="02010600030101010101" pitchFamily="2" charset="-122"/>
                <a:ea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sym typeface="+mn-ea"/>
              </a:rPr>
              <a:t>当商品数量</a:t>
            </a:r>
            <a:r>
              <a:rPr lang="en-US" altLang="zh-CN" sz="2000" b="1" dirty="0">
                <a:latin typeface="宋体" panose="02010600030101010101" pitchFamily="2" charset="-122"/>
                <a:ea typeface="宋体" panose="02010600030101010101" pitchFamily="2" charset="-122"/>
                <a:sym typeface="+mn-ea"/>
              </a:rPr>
              <a:t>n</a:t>
            </a:r>
            <a:r>
              <a:rPr lang="zh-CN" altLang="en-US" sz="2000" b="1" dirty="0">
                <a:latin typeface="宋体" panose="02010600030101010101" pitchFamily="2" charset="-122"/>
                <a:ea typeface="宋体" panose="02010600030101010101" pitchFamily="2" charset="-122"/>
                <a:sym typeface="+mn-ea"/>
              </a:rPr>
              <a:t>小于</a:t>
            </a:r>
            <a:r>
              <a:rPr lang="en-US" altLang="zh-CN" sz="2000" b="1" dirty="0">
                <a:latin typeface="宋体" panose="02010600030101010101" pitchFamily="2" charset="-122"/>
                <a:ea typeface="宋体" panose="02010600030101010101" pitchFamily="2" charset="-122"/>
                <a:sym typeface="+mn-ea"/>
              </a:rPr>
              <a:t>50</a:t>
            </a:r>
            <a:r>
              <a:rPr lang="zh-CN" altLang="en-US" sz="2000" b="1" dirty="0">
                <a:latin typeface="宋体" panose="02010600030101010101" pitchFamily="2" charset="-122"/>
                <a:ea typeface="宋体" panose="02010600030101010101" pitchFamily="2" charset="-122"/>
                <a:sym typeface="+mn-ea"/>
              </a:rPr>
              <a:t>时</a:t>
            </a:r>
            <a:r>
              <a:rPr lang="en-US" altLang="zh-CN" sz="2000" b="1" dirty="0">
                <a:latin typeface="宋体" panose="02010600030101010101" pitchFamily="2" charset="-122"/>
                <a:ea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sym typeface="+mn-ea"/>
              </a:rPr>
              <a:t>商品单价ｐ为</a:t>
            </a:r>
            <a:r>
              <a:rPr lang="en-US" altLang="zh-CN" sz="2000" b="1" dirty="0">
                <a:latin typeface="宋体" panose="02010600030101010101" pitchFamily="2" charset="-122"/>
                <a:ea typeface="宋体" panose="02010600030101010101" pitchFamily="2" charset="-122"/>
                <a:sym typeface="+mn-ea"/>
              </a:rPr>
              <a:t>95</a:t>
            </a:r>
            <a:r>
              <a:rPr lang="zh-CN" altLang="en-US" sz="2000" b="1" dirty="0">
                <a:latin typeface="宋体" panose="02010600030101010101" pitchFamily="2" charset="-122"/>
                <a:ea typeface="宋体" panose="02010600030101010101" pitchFamily="2" charset="-122"/>
                <a:sym typeface="+mn-ea"/>
              </a:rPr>
              <a:t>折</a:t>
            </a:r>
            <a:r>
              <a:rPr lang="en-US" altLang="zh-CN" sz="2000" b="1" dirty="0">
                <a:latin typeface="宋体" panose="02010600030101010101" pitchFamily="2" charset="-122"/>
                <a:ea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sym typeface="+mn-ea"/>
              </a:rPr>
              <a:t>请用传统流程图描述求解读入商品数量</a:t>
            </a:r>
            <a:r>
              <a:rPr lang="en-US" altLang="zh-CN" sz="2000" b="1" dirty="0">
                <a:latin typeface="宋体" panose="02010600030101010101" pitchFamily="2" charset="-122"/>
                <a:ea typeface="宋体" panose="02010600030101010101" pitchFamily="2" charset="-122"/>
                <a:sym typeface="+mn-ea"/>
              </a:rPr>
              <a:t>n(&gt;=1)</a:t>
            </a:r>
            <a:r>
              <a:rPr lang="zh-CN" altLang="en-US" sz="2000" b="1" dirty="0">
                <a:latin typeface="宋体" panose="02010600030101010101" pitchFamily="2" charset="-122"/>
                <a:ea typeface="宋体" panose="02010600030101010101" pitchFamily="2" charset="-122"/>
                <a:sym typeface="+mn-ea"/>
              </a:rPr>
              <a:t>和商品单价ｐ</a:t>
            </a:r>
            <a:r>
              <a:rPr lang="en-US" altLang="zh-CN" sz="2000" b="1" dirty="0">
                <a:latin typeface="宋体" panose="02010600030101010101" pitchFamily="2" charset="-122"/>
                <a:ea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sym typeface="+mn-ea"/>
              </a:rPr>
              <a:t>商品总价</a:t>
            </a:r>
            <a:r>
              <a:rPr lang="en-US" altLang="zh-CN" sz="2000" b="1" dirty="0">
                <a:latin typeface="宋体" panose="02010600030101010101" pitchFamily="2" charset="-122"/>
                <a:ea typeface="宋体" panose="02010600030101010101" pitchFamily="2" charset="-122"/>
                <a:sym typeface="+mn-ea"/>
              </a:rPr>
              <a:t>S</a:t>
            </a:r>
            <a:r>
              <a:rPr lang="zh-CN" altLang="en-US" sz="2000" b="1" dirty="0">
                <a:latin typeface="宋体" panose="02010600030101010101" pitchFamily="2" charset="-122"/>
                <a:ea typeface="宋体" panose="02010600030101010101" pitchFamily="2" charset="-122"/>
                <a:sym typeface="+mn-ea"/>
              </a:rPr>
              <a:t>的算法</a:t>
            </a:r>
            <a:r>
              <a:rPr lang="en-US" altLang="zh-CN" sz="2000" b="1" dirty="0">
                <a:latin typeface="宋体" panose="02010600030101010101" pitchFamily="2" charset="-122"/>
                <a:ea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sym typeface="+mn-ea"/>
              </a:rPr>
              <a:t>并分析该算法的时间复杂度。</a:t>
            </a:r>
            <a:endParaRPr lang="zh-CN" altLang="en-US" sz="2000" b="1" dirty="0">
              <a:latin typeface="宋体" panose="02010600030101010101" pitchFamily="2" charset="-122"/>
              <a:ea typeface="宋体" panose="02010600030101010101" pitchFamily="2" charset="-122"/>
              <a:sym typeface="+mn-ea"/>
            </a:endParaRPr>
          </a:p>
        </p:txBody>
      </p:sp>
      <p:pic>
        <p:nvPicPr>
          <p:cNvPr id="50179" name="_x0000faa66f8c-c7ba-4238-a86f-f82647aa053a_i103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8365" y="2984500"/>
            <a:ext cx="4996815" cy="356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5819140" y="4071620"/>
            <a:ext cx="2736850" cy="400050"/>
          </a:xfrm>
          <a:prstGeom prst="rect">
            <a:avLst/>
          </a:prstGeom>
          <a:noFill/>
        </p:spPr>
        <p:txBody>
          <a:bodyPr>
            <a:spAutoFit/>
          </a:bodyPr>
          <a:lstStyle>
            <a:defPPr>
              <a:defRPr lang="en-US"/>
            </a:defPPr>
            <a:lvl1pPr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r>
              <a:rPr lang="zh-CN" altLang="en-US" sz="2000" b="1" kern="100" dirty="0">
                <a:latin typeface="宋体" panose="02010600030101010101" pitchFamily="2" charset="-122"/>
                <a:ea typeface="宋体" panose="02010600030101010101" pitchFamily="2" charset="-122"/>
                <a:cs typeface="Times New Roman" panose="02020603050405020304" pitchFamily="18" charset="0"/>
              </a:rPr>
              <a:t>时间</a:t>
            </a:r>
            <a:r>
              <a:rPr lang="zh-CN" altLang="zh-CN" sz="2000" b="1" kern="100" dirty="0">
                <a:latin typeface="宋体" panose="02010600030101010101" pitchFamily="2" charset="-122"/>
                <a:ea typeface="宋体" panose="02010600030101010101" pitchFamily="2" charset="-122"/>
                <a:cs typeface="Times New Roman" panose="02020603050405020304" pitchFamily="18" charset="0"/>
              </a:rPr>
              <a:t>复杂度：</a:t>
            </a:r>
            <a:r>
              <a:rPr lang="en-US" altLang="zh-CN" sz="2000" b="1" kern="100" dirty="0">
                <a:latin typeface="宋体" panose="02010600030101010101" pitchFamily="2" charset="-122"/>
                <a:ea typeface="宋体" panose="02010600030101010101" pitchFamily="2" charset="-122"/>
                <a:cs typeface="Times New Roman" panose="02020603050405020304" pitchFamily="18" charset="0"/>
              </a:rPr>
              <a:t>O(1)</a:t>
            </a:r>
            <a:endParaRPr lang="zh-CN" altLang="en-US" sz="2000" b="1" dirty="0">
              <a:latin typeface="宋体" panose="02010600030101010101" pitchFamily="2" charset="-122"/>
              <a:ea typeface="宋体" panose="02010600030101010101" pitchFamily="2" charset="-122"/>
            </a:endParaRPr>
          </a:p>
        </p:txBody>
      </p:sp>
      <p:sp>
        <p:nvSpPr>
          <p:cNvPr id="17" name="矩形 16"/>
          <p:cNvSpPr/>
          <p:nvPr/>
        </p:nvSpPr>
        <p:spPr>
          <a:xfrm>
            <a:off x="1348095" y="300712"/>
            <a:ext cx="999490" cy="583565"/>
          </a:xfrm>
          <a:prstGeom prst="rect">
            <a:avLst/>
          </a:prstGeom>
        </p:spPr>
        <p:txBody>
          <a:bodyPr wrap="none">
            <a:spAutoFit/>
          </a:bodyPr>
          <a:lstStyle/>
          <a:p>
            <a:pPr algn="ctr" defTabSz="685800" eaLnBrk="0" hangingPunct="0">
              <a:defRPr/>
            </a:pPr>
            <a:r>
              <a:rPr lang="zh-CN" altLang="en-US" sz="3200" b="1" kern="0" dirty="0">
                <a:latin typeface="黑体" panose="02010609060101010101" pitchFamily="49" charset="-122"/>
                <a:ea typeface="黑体" panose="02010609060101010101" pitchFamily="49" charset="-122"/>
              </a:rPr>
              <a:t>练习</a:t>
            </a:r>
            <a:endParaRPr lang="zh-CN" altLang="en-US"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idx="1"/>
          </p:nvPr>
        </p:nvSpPr>
        <p:spPr>
          <a:xfrm>
            <a:off x="214192" y="1931693"/>
            <a:ext cx="8597299" cy="1802107"/>
          </a:xfrm>
        </p:spPr>
        <p:txBody>
          <a:bodyPr>
            <a:noAutofit/>
          </a:bodyPr>
          <a:lstStyle/>
          <a:p>
            <a:pPr marL="0" indent="0">
              <a:lnSpc>
                <a:spcPct val="110000"/>
              </a:lnSpc>
              <a:spcBef>
                <a:spcPts val="600"/>
              </a:spcBef>
              <a:buNone/>
            </a:pPr>
            <a:r>
              <a:rPr lang="zh-CN" altLang="en-US" sz="2200" b="1" dirty="0"/>
              <a:t>查找表</a:t>
            </a:r>
            <a:r>
              <a:rPr lang="zh-CN" altLang="en-US" sz="2200" b="1" dirty="0" smtClean="0"/>
              <a:t>是</a:t>
            </a:r>
            <a:r>
              <a:rPr lang="zh-CN" altLang="en-US" sz="2200" b="1" kern="0" dirty="0">
                <a:latin typeface="+mn-ea"/>
                <a:cs typeface="Times New Roman" panose="02020603050405020304" pitchFamily="18" charset="0"/>
              </a:rPr>
              <a:t>数据元素（或记录）</a:t>
            </a:r>
            <a:r>
              <a:rPr lang="zh-CN" altLang="en-US" sz="2200" b="1" dirty="0" smtClean="0"/>
              <a:t>的</a:t>
            </a:r>
            <a:r>
              <a:rPr lang="zh-CN" altLang="en-US" sz="2200" b="1" dirty="0"/>
              <a:t>集合，元素之间是一种完全松散的关系；</a:t>
            </a:r>
            <a:endParaRPr lang="en-US" altLang="zh-CN" sz="2200" b="1" dirty="0"/>
          </a:p>
          <a:p>
            <a:pPr marL="342900" indent="-342900" algn="just">
              <a:lnSpc>
                <a:spcPct val="110000"/>
              </a:lnSpc>
              <a:spcBef>
                <a:spcPts val="600"/>
              </a:spcBef>
              <a:defRPr/>
            </a:pPr>
            <a:r>
              <a:rPr lang="zh-CN" altLang="en-US" sz="2200" b="1" kern="0" dirty="0" smtClean="0">
                <a:solidFill>
                  <a:srgbClr val="FF0000"/>
                </a:solidFill>
                <a:latin typeface="+mn-ea"/>
              </a:rPr>
              <a:t>关键字：</a:t>
            </a:r>
            <a:r>
              <a:rPr lang="zh-CN" altLang="en-US" sz="2200" b="1" kern="0" dirty="0" smtClean="0">
                <a:latin typeface="+mn-ea"/>
                <a:cs typeface="Times New Roman" panose="02020603050405020304" pitchFamily="18" charset="0"/>
              </a:rPr>
              <a:t>是记录中</a:t>
            </a:r>
            <a:r>
              <a:rPr lang="zh-CN" altLang="en-US" sz="2200" b="1" kern="0" dirty="0">
                <a:latin typeface="+mn-ea"/>
                <a:cs typeface="Times New Roman" panose="02020603050405020304" pitchFamily="18" charset="0"/>
              </a:rPr>
              <a:t>某个数据项的值，可以标识一</a:t>
            </a:r>
            <a:r>
              <a:rPr lang="zh-CN" altLang="en-US" sz="2200" b="1" kern="0" dirty="0" smtClean="0">
                <a:latin typeface="+mn-ea"/>
                <a:cs typeface="Times New Roman" panose="02020603050405020304" pitchFamily="18" charset="0"/>
              </a:rPr>
              <a:t>个记录。</a:t>
            </a:r>
            <a:endParaRPr lang="en-US" altLang="zh-CN" sz="2200" b="1" kern="0" dirty="0" smtClean="0">
              <a:latin typeface="+mn-ea"/>
              <a:cs typeface="Times New Roman" panose="02020603050405020304" pitchFamily="18" charset="0"/>
            </a:endParaRPr>
          </a:p>
          <a:p>
            <a:pPr marL="342900" indent="-342900" algn="just">
              <a:lnSpc>
                <a:spcPct val="110000"/>
              </a:lnSpc>
              <a:spcBef>
                <a:spcPts val="600"/>
              </a:spcBef>
              <a:defRPr/>
            </a:pPr>
            <a:r>
              <a:rPr lang="zh-CN" altLang="en-US" sz="2200" b="1" kern="0" dirty="0" smtClean="0">
                <a:latin typeface="+mn-ea"/>
                <a:cs typeface="Times New Roman" panose="02020603050405020304" pitchFamily="18" charset="0"/>
              </a:rPr>
              <a:t>查找：查找记录</a:t>
            </a:r>
            <a:r>
              <a:rPr lang="zh-CN" altLang="en-US" sz="2200" b="1" kern="0" dirty="0">
                <a:latin typeface="+mn-ea"/>
                <a:cs typeface="Times New Roman" panose="02020603050405020304" pitchFamily="18" charset="0"/>
              </a:rPr>
              <a:t>的关键字和给定</a:t>
            </a:r>
            <a:r>
              <a:rPr lang="en-US" altLang="zh-CN" sz="2200" b="1" kern="0" dirty="0">
                <a:latin typeface="+mn-ea"/>
                <a:cs typeface="Times New Roman" panose="02020603050405020304" pitchFamily="18" charset="0"/>
              </a:rPr>
              <a:t>Key</a:t>
            </a:r>
            <a:r>
              <a:rPr lang="zh-CN" altLang="en-US" sz="2200" b="1" kern="0" dirty="0" smtClean="0">
                <a:latin typeface="+mn-ea"/>
                <a:cs typeface="Times New Roman" panose="02020603050405020304" pitchFamily="18" charset="0"/>
              </a:rPr>
              <a:t>值相等的数据元素。</a:t>
            </a:r>
            <a:endParaRPr lang="zh-CN" altLang="en-US" sz="2200" b="1" kern="0" dirty="0">
              <a:latin typeface="+mn-ea"/>
              <a:cs typeface="Times New Roman" panose="02020603050405020304" pitchFamily="18" charset="0"/>
            </a:endParaRPr>
          </a:p>
        </p:txBody>
      </p:sp>
      <p:sp>
        <p:nvSpPr>
          <p:cNvPr id="4" name="AutoShape 23"/>
          <p:cNvSpPr>
            <a:spLocks noChangeArrowheads="1"/>
          </p:cNvSpPr>
          <p:nvPr/>
        </p:nvSpPr>
        <p:spPr bwMode="auto">
          <a:xfrm>
            <a:off x="262683" y="1346022"/>
            <a:ext cx="2554190" cy="515957"/>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spAutoFit/>
          </a:bodyPr>
          <a:lstStyle/>
          <a:p>
            <a:pPr algn="ctr">
              <a:buClr>
                <a:schemeClr val="hlink"/>
              </a:buClr>
              <a:buSzPct val="75000"/>
              <a:defRPr/>
            </a:pPr>
            <a:r>
              <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查找表的组织</a:t>
            </a:r>
            <a:endPar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5" name="矩形 4"/>
          <p:cNvSpPr/>
          <p:nvPr/>
        </p:nvSpPr>
        <p:spPr>
          <a:xfrm>
            <a:off x="1305834" y="302630"/>
            <a:ext cx="2866490" cy="584775"/>
          </a:xfrm>
          <a:prstGeom prst="rect">
            <a:avLst/>
          </a:prstGeom>
        </p:spPr>
        <p:txBody>
          <a:bodyPr wrap="none">
            <a:spAutoFit/>
          </a:bodyPr>
          <a:lstStyle/>
          <a:p>
            <a:pPr algn="ctr" defTabSz="685800" eaLnBrk="0" hangingPunct="0">
              <a:defRPr/>
            </a:pPr>
            <a:r>
              <a:rPr lang="en-US" altLang="zh-CN" sz="3200" b="1" kern="0" dirty="0" smtClean="0">
                <a:latin typeface="黑体" panose="02010609060101010101" pitchFamily="49" charset="-122"/>
                <a:ea typeface="黑体" panose="02010609060101010101" pitchFamily="49" charset="-122"/>
              </a:rPr>
              <a:t>3.10 </a:t>
            </a:r>
            <a:r>
              <a:rPr lang="zh-CN" altLang="en-US" sz="3200" b="1" kern="0" dirty="0">
                <a:latin typeface="黑体" panose="02010609060101010101" pitchFamily="49" charset="-122"/>
                <a:ea typeface="黑体" panose="02010609060101010101" pitchFamily="49" charset="-122"/>
              </a:rPr>
              <a:t>数据</a:t>
            </a:r>
            <a:r>
              <a:rPr lang="zh-CN" altLang="en-US" sz="3200" b="1" kern="0" dirty="0" smtClean="0">
                <a:latin typeface="黑体" panose="02010609060101010101" pitchFamily="49" charset="-122"/>
                <a:ea typeface="黑体" panose="02010609060101010101" pitchFamily="49" charset="-122"/>
              </a:rPr>
              <a:t>查找</a:t>
            </a:r>
            <a:endParaRPr lang="en-US" altLang="zh-CN" sz="3200" b="1" kern="0" dirty="0">
              <a:latin typeface="黑体" panose="02010609060101010101" pitchFamily="49" charset="-122"/>
              <a:ea typeface="黑体" panose="02010609060101010101" pitchFamily="49" charset="-122"/>
            </a:endParaRPr>
          </a:p>
        </p:txBody>
      </p:sp>
      <p:pic>
        <p:nvPicPr>
          <p:cNvPr id="6" name="图片 5" descr="12662516236901222"/>
          <p:cNvPicPr>
            <a:picLocks noChangeAspect="1"/>
          </p:cNvPicPr>
          <p:nvPr/>
        </p:nvPicPr>
        <p:blipFill>
          <a:blip r:embed="rId1">
            <a:extLst>
              <a:ext uri="{28A0092B-C50C-407E-A947-70E740481C1C}">
                <a14:useLocalDpi xmlns:a14="http://schemas.microsoft.com/office/drawing/2010/main" val="0"/>
              </a:ext>
            </a:extLst>
          </a:blip>
          <a:srcRect l="12694" t="52100" r="27654" b="9052"/>
          <a:stretch>
            <a:fillRect/>
          </a:stretch>
        </p:blipFill>
        <p:spPr bwMode="auto">
          <a:xfrm>
            <a:off x="1007832" y="3962401"/>
            <a:ext cx="6127259" cy="2444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标注 1"/>
          <p:cNvSpPr/>
          <p:nvPr/>
        </p:nvSpPr>
        <p:spPr>
          <a:xfrm>
            <a:off x="214192" y="4204855"/>
            <a:ext cx="547808" cy="1302327"/>
          </a:xfrm>
          <a:prstGeom prst="wedgeRectCallout">
            <a:avLst>
              <a:gd name="adj1" fmla="val 103092"/>
              <a:gd name="adj2" fmla="val 485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主关键字</a:t>
            </a:r>
            <a:endParaRPr lang="zh-CN" altLang="en-US" b="1"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3"/>
          <p:cNvSpPr>
            <a:spLocks noChangeArrowheads="1"/>
          </p:cNvSpPr>
          <p:nvPr/>
        </p:nvSpPr>
        <p:spPr bwMode="auto">
          <a:xfrm>
            <a:off x="131338" y="1264152"/>
            <a:ext cx="2554190" cy="515957"/>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spAutoFit/>
          </a:bodyPr>
          <a:lstStyle/>
          <a:p>
            <a:pPr algn="ctr">
              <a:buClr>
                <a:schemeClr val="hlink"/>
              </a:buClr>
              <a:buSzPct val="75000"/>
              <a:defRPr/>
            </a:pPr>
            <a:r>
              <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基本查找方法</a:t>
            </a:r>
            <a:endPar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5" name="AutoShape 4"/>
          <p:cNvSpPr>
            <a:spLocks noChangeArrowheads="1"/>
          </p:cNvSpPr>
          <p:nvPr/>
        </p:nvSpPr>
        <p:spPr bwMode="gray">
          <a:xfrm>
            <a:off x="131338" y="1995400"/>
            <a:ext cx="1811222" cy="570368"/>
          </a:xfrm>
          <a:prstGeom prst="roundRect">
            <a:avLst>
              <a:gd name="adj" fmla="val 50000"/>
            </a:avLst>
          </a:prstGeom>
          <a:gradFill rotWithShape="1">
            <a:gsLst>
              <a:gs pos="0">
                <a:schemeClr val="accent1">
                  <a:gamma/>
                  <a:shade val="45490"/>
                  <a:invGamma/>
                </a:schemeClr>
              </a:gs>
              <a:gs pos="50000">
                <a:schemeClr val="accent1"/>
              </a:gs>
              <a:gs pos="100000">
                <a:schemeClr val="accent1">
                  <a:gamma/>
                  <a:shade val="45490"/>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eaLnBrk="0" hangingPunct="0"/>
            <a:r>
              <a:rPr lang="zh-CN" altLang="en-US" sz="2100" b="1" dirty="0">
                <a:solidFill>
                  <a:schemeClr val="bg1"/>
                </a:solidFill>
                <a:effectLst>
                  <a:outerShdw blurRad="38100" dist="38100" dir="2700000" algn="tl">
                    <a:srgbClr val="000000"/>
                  </a:outerShdw>
                </a:effectLst>
                <a:latin typeface="Verdana" panose="020B0604030504040204" pitchFamily="34" charset="0"/>
                <a:ea typeface="仿宋_GB2312" pitchFamily="49" charset="-122"/>
              </a:rPr>
              <a:t>顺序查找</a:t>
            </a:r>
            <a:endParaRPr lang="en-US" altLang="zh-CN" sz="2100" dirty="0">
              <a:solidFill>
                <a:schemeClr val="bg1"/>
              </a:solidFill>
              <a:effectLst>
                <a:outerShdw blurRad="38100" dist="38100" dir="2700000" algn="tl">
                  <a:srgbClr val="000000"/>
                </a:outerShdw>
              </a:effectLst>
              <a:latin typeface="Verdana" panose="020B0604030504040204" pitchFamily="34" charset="0"/>
              <a:ea typeface="宋体" panose="02010600030101010101" pitchFamily="2" charset="-122"/>
            </a:endParaRPr>
          </a:p>
        </p:txBody>
      </p:sp>
      <p:sp>
        <p:nvSpPr>
          <p:cNvPr id="6" name="Rectangle 2"/>
          <p:cNvSpPr txBox="1">
            <a:spLocks noChangeArrowheads="1"/>
          </p:cNvSpPr>
          <p:nvPr/>
        </p:nvSpPr>
        <p:spPr>
          <a:xfrm>
            <a:off x="538541" y="2795392"/>
            <a:ext cx="8322275" cy="1447233"/>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2100" b="1" dirty="0"/>
              <a:t>从表的一端开始逐个</a:t>
            </a:r>
            <a:r>
              <a:rPr lang="zh-CN" altLang="en-US" sz="2100" b="1" dirty="0">
                <a:solidFill>
                  <a:srgbClr val="C00000"/>
                </a:solidFill>
              </a:rPr>
              <a:t>将记录的关键字和给定</a:t>
            </a:r>
            <a:r>
              <a:rPr lang="en-US" altLang="zh-CN" sz="2100" b="1" dirty="0" smtClean="0">
                <a:solidFill>
                  <a:srgbClr val="C00000"/>
                </a:solidFill>
              </a:rPr>
              <a:t>Key</a:t>
            </a:r>
            <a:r>
              <a:rPr lang="zh-CN" altLang="en-US" sz="2100" b="1" dirty="0" smtClean="0">
                <a:solidFill>
                  <a:srgbClr val="C00000"/>
                </a:solidFill>
              </a:rPr>
              <a:t>值</a:t>
            </a:r>
            <a:r>
              <a:rPr lang="zh-CN" altLang="en-US" sz="2100" b="1" dirty="0">
                <a:solidFill>
                  <a:srgbClr val="C00000"/>
                </a:solidFill>
              </a:rPr>
              <a:t>进行比较</a:t>
            </a:r>
            <a:r>
              <a:rPr lang="zh-CN" altLang="en-US" sz="2100" b="1" dirty="0"/>
              <a:t>，若某个记录的关键字和给定</a:t>
            </a:r>
            <a:r>
              <a:rPr lang="en-US" altLang="zh-CN" sz="2100" b="1" dirty="0" smtClean="0"/>
              <a:t>Key</a:t>
            </a:r>
            <a:r>
              <a:rPr lang="zh-CN" altLang="en-US" sz="2100" b="1" dirty="0" smtClean="0"/>
              <a:t>值</a:t>
            </a:r>
            <a:r>
              <a:rPr lang="zh-CN" altLang="en-US" sz="2100" b="1" dirty="0"/>
              <a:t>相等，查找成功；若扫描完整个表，仍没有找到相应的记录，则查找失败。</a:t>
            </a:r>
            <a:endParaRPr lang="zh-CN" altLang="en-US" sz="2100" b="1" dirty="0"/>
          </a:p>
        </p:txBody>
      </p:sp>
      <p:sp>
        <p:nvSpPr>
          <p:cNvPr id="12" name="矩形 11"/>
          <p:cNvSpPr/>
          <p:nvPr/>
        </p:nvSpPr>
        <p:spPr>
          <a:xfrm>
            <a:off x="1474500" y="288775"/>
            <a:ext cx="2866490"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3.10 </a:t>
            </a:r>
            <a:r>
              <a:rPr lang="zh-CN" altLang="en-US" sz="3200" b="1" kern="0" dirty="0">
                <a:latin typeface="黑体" panose="02010609060101010101" pitchFamily="49" charset="-122"/>
                <a:ea typeface="黑体" panose="02010609060101010101" pitchFamily="49" charset="-122"/>
              </a:rPr>
              <a:t>数据查找</a:t>
            </a:r>
            <a:endParaRPr lang="en-US" altLang="zh-CN" sz="3200" b="1" kern="0" dirty="0">
              <a:latin typeface="黑体" panose="02010609060101010101" pitchFamily="49" charset="-122"/>
              <a:ea typeface="黑体" panose="02010609060101010101" pitchFamily="49" charset="-122"/>
            </a:endParaRPr>
          </a:p>
        </p:txBody>
      </p:sp>
      <p:pic>
        <p:nvPicPr>
          <p:cNvPr id="13" name="图片 12" descr="12662516236901222"/>
          <p:cNvPicPr>
            <a:picLocks noChangeAspect="1"/>
          </p:cNvPicPr>
          <p:nvPr/>
        </p:nvPicPr>
        <p:blipFill>
          <a:blip r:embed="rId1">
            <a:extLst>
              <a:ext uri="{28A0092B-C50C-407E-A947-70E740481C1C}">
                <a14:useLocalDpi xmlns:a14="http://schemas.microsoft.com/office/drawing/2010/main" val="0"/>
              </a:ext>
            </a:extLst>
          </a:blip>
          <a:srcRect l="12694" t="52100" r="27654" b="9052"/>
          <a:stretch>
            <a:fillRect/>
          </a:stretch>
        </p:blipFill>
        <p:spPr bwMode="auto">
          <a:xfrm>
            <a:off x="1172052" y="4242625"/>
            <a:ext cx="6467475"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48199"/>
          <p:cNvGrpSpPr/>
          <p:nvPr/>
        </p:nvGrpSpPr>
        <p:grpSpPr bwMode="auto">
          <a:xfrm>
            <a:off x="309563" y="1708583"/>
            <a:ext cx="7877175" cy="755650"/>
            <a:chOff x="99" y="2525"/>
            <a:chExt cx="4962" cy="476"/>
          </a:xfrm>
        </p:grpSpPr>
        <p:grpSp>
          <p:nvGrpSpPr>
            <p:cNvPr id="5" name="组合 348197"/>
            <p:cNvGrpSpPr/>
            <p:nvPr/>
          </p:nvGrpSpPr>
          <p:grpSpPr bwMode="auto">
            <a:xfrm>
              <a:off x="768" y="2525"/>
              <a:ext cx="4293" cy="476"/>
              <a:chOff x="768" y="2525"/>
              <a:chExt cx="4293" cy="476"/>
            </a:xfrm>
          </p:grpSpPr>
          <p:sp>
            <p:nvSpPr>
              <p:cNvPr id="7" name="文本框 348168"/>
              <p:cNvSpPr txBox="1">
                <a:spLocks noChangeArrowheads="1"/>
              </p:cNvSpPr>
              <p:nvPr/>
            </p:nvSpPr>
            <p:spPr bwMode="auto">
              <a:xfrm>
                <a:off x="816" y="2525"/>
                <a:ext cx="424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r>
                  <a:rPr lang="en-US" altLang="zh-CN" sz="1600">
                    <a:solidFill>
                      <a:srgbClr val="C00000"/>
                    </a:solidFill>
                    <a:latin typeface="Times New Roman" panose="02020603050405020304" pitchFamily="18" charset="0"/>
                    <a:ea typeface="楷体_GB2312" pitchFamily="49" charset="-122"/>
                  </a:rPr>
                  <a:t>0        1          2          3         4         5          6          7        8         9        10       11</a:t>
                </a:r>
                <a:endParaRPr lang="en-US" altLang="zh-CN" sz="1600">
                  <a:solidFill>
                    <a:srgbClr val="C00000"/>
                  </a:solidFill>
                  <a:latin typeface="Times New Roman" panose="02020603050405020304" pitchFamily="18" charset="0"/>
                  <a:ea typeface="楷体_GB2312" pitchFamily="49" charset="-122"/>
                </a:endParaRPr>
              </a:p>
            </p:txBody>
          </p:sp>
          <p:sp>
            <p:nvSpPr>
              <p:cNvPr id="8" name="矩形 348169"/>
              <p:cNvSpPr>
                <a:spLocks noChangeArrowheads="1"/>
              </p:cNvSpPr>
              <p:nvPr/>
            </p:nvSpPr>
            <p:spPr bwMode="auto">
              <a:xfrm>
                <a:off x="768" y="2746"/>
                <a:ext cx="4274" cy="255"/>
              </a:xfrm>
              <a:prstGeom prst="rect">
                <a:avLst/>
              </a:prstGeom>
              <a:solidFill>
                <a:srgbClr val="FFFFCC"/>
              </a:solidFill>
              <a:ln w="28575">
                <a:solidFill>
                  <a:schemeClr val="tx1"/>
                </a:solidFill>
                <a:miter lim="800000"/>
              </a:ln>
            </p:spPr>
            <p:txBody>
              <a:bodyPr wrap="none" anchor="ct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30000"/>
                  </a:lnSpc>
                  <a:buFontTx/>
                  <a:buNone/>
                </a:pPr>
                <a:r>
                  <a:rPr lang="en-US" altLang="zh-CN" sz="2000">
                    <a:solidFill>
                      <a:srgbClr val="C00000"/>
                    </a:solidFill>
                    <a:latin typeface="Times New Roman" panose="02020603050405020304" pitchFamily="18" charset="0"/>
                    <a:ea typeface="楷体_GB2312" pitchFamily="49" charset="-122"/>
                  </a:rPr>
                  <a:t>         5      13     19     21     37     56      64      75     80     88     92</a:t>
                </a:r>
                <a:endParaRPr lang="en-US" altLang="zh-CN" sz="2000">
                  <a:solidFill>
                    <a:srgbClr val="C00000"/>
                  </a:solidFill>
                  <a:latin typeface="Times New Roman" panose="02020603050405020304" pitchFamily="18" charset="0"/>
                  <a:ea typeface="楷体_GB2312" pitchFamily="49" charset="-122"/>
                </a:endParaRPr>
              </a:p>
            </p:txBody>
          </p:sp>
          <p:sp>
            <p:nvSpPr>
              <p:cNvPr id="9" name="直接连接符 348170"/>
              <p:cNvSpPr>
                <a:spLocks noChangeShapeType="1"/>
              </p:cNvSpPr>
              <p:nvPr/>
            </p:nvSpPr>
            <p:spPr bwMode="auto">
              <a:xfrm>
                <a:off x="1430"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直接连接符 348171"/>
              <p:cNvSpPr>
                <a:spLocks noChangeShapeType="1"/>
              </p:cNvSpPr>
              <p:nvPr/>
            </p:nvSpPr>
            <p:spPr bwMode="auto">
              <a:xfrm>
                <a:off x="1794"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 name="直接连接符 348172"/>
              <p:cNvSpPr>
                <a:spLocks noChangeShapeType="1"/>
              </p:cNvSpPr>
              <p:nvPr/>
            </p:nvSpPr>
            <p:spPr bwMode="auto">
              <a:xfrm>
                <a:off x="2158"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直接连接符 348173"/>
              <p:cNvSpPr>
                <a:spLocks noChangeShapeType="1"/>
              </p:cNvSpPr>
              <p:nvPr/>
            </p:nvSpPr>
            <p:spPr bwMode="auto">
              <a:xfrm>
                <a:off x="2522"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直接连接符 348174"/>
              <p:cNvSpPr>
                <a:spLocks noChangeShapeType="1"/>
              </p:cNvSpPr>
              <p:nvPr/>
            </p:nvSpPr>
            <p:spPr bwMode="auto">
              <a:xfrm>
                <a:off x="2886"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348175"/>
              <p:cNvSpPr>
                <a:spLocks noChangeShapeType="1"/>
              </p:cNvSpPr>
              <p:nvPr/>
            </p:nvSpPr>
            <p:spPr bwMode="auto">
              <a:xfrm>
                <a:off x="3250"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 name="直接连接符 348176"/>
              <p:cNvSpPr>
                <a:spLocks noChangeShapeType="1"/>
              </p:cNvSpPr>
              <p:nvPr/>
            </p:nvSpPr>
            <p:spPr bwMode="auto">
              <a:xfrm>
                <a:off x="3614"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 name="直接连接符 348177"/>
              <p:cNvSpPr>
                <a:spLocks noChangeShapeType="1"/>
              </p:cNvSpPr>
              <p:nvPr/>
            </p:nvSpPr>
            <p:spPr bwMode="auto">
              <a:xfrm>
                <a:off x="3978"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 name="直接连接符 348178"/>
              <p:cNvSpPr>
                <a:spLocks noChangeShapeType="1"/>
              </p:cNvSpPr>
              <p:nvPr/>
            </p:nvSpPr>
            <p:spPr bwMode="auto">
              <a:xfrm>
                <a:off x="4342"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348179"/>
              <p:cNvSpPr>
                <a:spLocks noChangeShapeType="1"/>
              </p:cNvSpPr>
              <p:nvPr/>
            </p:nvSpPr>
            <p:spPr bwMode="auto">
              <a:xfrm>
                <a:off x="4706"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348181"/>
              <p:cNvSpPr>
                <a:spLocks noChangeShapeType="1"/>
              </p:cNvSpPr>
              <p:nvPr/>
            </p:nvSpPr>
            <p:spPr bwMode="auto">
              <a:xfrm>
                <a:off x="1104" y="2736"/>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6" name="文本框 348198"/>
            <p:cNvSpPr txBox="1">
              <a:spLocks noChangeArrowheads="1"/>
            </p:cNvSpPr>
            <p:nvPr/>
          </p:nvSpPr>
          <p:spPr bwMode="auto">
            <a:xfrm>
              <a:off x="99" y="2700"/>
              <a:ext cx="912"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50000"/>
                </a:spcBef>
                <a:buFontTx/>
                <a:buNone/>
              </a:pPr>
              <a:r>
                <a:rPr lang="en-US" altLang="zh-CN" sz="2000">
                  <a:solidFill>
                    <a:srgbClr val="C00000"/>
                  </a:solidFill>
                  <a:latin typeface="Times New Roman" panose="02020603050405020304" pitchFamily="18" charset="0"/>
                  <a:ea typeface="黑体" panose="02010609060101010101" pitchFamily="49" charset="-122"/>
                </a:rPr>
                <a:t>ST.elem</a:t>
              </a:r>
              <a:endParaRPr lang="en-US" altLang="zh-CN" sz="2000">
                <a:solidFill>
                  <a:srgbClr val="C00000"/>
                </a:solidFill>
                <a:latin typeface="Times New Roman" panose="02020603050405020304" pitchFamily="18" charset="0"/>
                <a:ea typeface="黑体" panose="02010609060101010101" pitchFamily="49" charset="-122"/>
              </a:endParaRPr>
            </a:p>
          </p:txBody>
        </p:sp>
      </p:grpSp>
      <p:grpSp>
        <p:nvGrpSpPr>
          <p:cNvPr id="20" name="组合 348163"/>
          <p:cNvGrpSpPr/>
          <p:nvPr/>
        </p:nvGrpSpPr>
        <p:grpSpPr bwMode="auto">
          <a:xfrm>
            <a:off x="7696200" y="2500745"/>
            <a:ext cx="255588" cy="674688"/>
            <a:chOff x="975" y="1167"/>
            <a:chExt cx="161" cy="425"/>
          </a:xfrm>
        </p:grpSpPr>
        <p:sp>
          <p:nvSpPr>
            <p:cNvPr id="21" name="直接连接符 348164"/>
            <p:cNvSpPr>
              <a:spLocks noChangeShapeType="1"/>
            </p:cNvSpPr>
            <p:nvPr/>
          </p:nvSpPr>
          <p:spPr bwMode="auto">
            <a:xfrm flipV="1">
              <a:off x="1122" y="1167"/>
              <a:ext cx="0" cy="22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文本框 348165"/>
            <p:cNvSpPr txBox="1">
              <a:spLocks noChangeArrowheads="1"/>
            </p:cNvSpPr>
            <p:nvPr/>
          </p:nvSpPr>
          <p:spPr bwMode="auto">
            <a:xfrm>
              <a:off x="975" y="1307"/>
              <a:ext cx="16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r>
                <a:rPr lang="en-US" altLang="zh-CN" sz="2000">
                  <a:solidFill>
                    <a:srgbClr val="C00000"/>
                  </a:solidFill>
                  <a:latin typeface="Times New Roman" panose="02020603050405020304" pitchFamily="18" charset="0"/>
                  <a:ea typeface="楷体_GB2312" pitchFamily="49" charset="-122"/>
                </a:rPr>
                <a:t>i</a:t>
              </a:r>
              <a:endParaRPr lang="en-US" altLang="zh-CN" sz="2000">
                <a:solidFill>
                  <a:srgbClr val="C00000"/>
                </a:solidFill>
                <a:latin typeface="Times New Roman" panose="02020603050405020304" pitchFamily="18" charset="0"/>
                <a:ea typeface="楷体_GB2312" pitchFamily="49" charset="-122"/>
              </a:endParaRPr>
            </a:p>
          </p:txBody>
        </p:sp>
      </p:grpSp>
      <p:sp>
        <p:nvSpPr>
          <p:cNvPr id="23" name="椭圆形标注 22"/>
          <p:cNvSpPr>
            <a:spLocks noChangeArrowheads="1"/>
          </p:cNvSpPr>
          <p:nvPr/>
        </p:nvSpPr>
        <p:spPr bwMode="auto">
          <a:xfrm>
            <a:off x="5227638" y="1052945"/>
            <a:ext cx="1622425" cy="598488"/>
          </a:xfrm>
          <a:prstGeom prst="wedgeEllipseCallout">
            <a:avLst>
              <a:gd name="adj1" fmla="val -43736"/>
              <a:gd name="adj2" fmla="val 62468"/>
            </a:avLst>
          </a:prstGeom>
          <a:solidFill>
            <a:srgbClr val="CCFFFF"/>
          </a:solidFill>
          <a:ln w="9525">
            <a:solidFill>
              <a:schemeClr val="tx1"/>
            </a:solidFill>
            <a:miter lim="800000"/>
          </a:ln>
        </p:spPr>
        <p:txBody>
          <a:bodyPr wrap="none" anchor="ct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30000"/>
              </a:lnSpc>
              <a:buFontTx/>
              <a:buNone/>
            </a:pPr>
            <a:r>
              <a:rPr lang="zh-CN" altLang="en-US" sz="2000">
                <a:solidFill>
                  <a:srgbClr val="C00000"/>
                </a:solidFill>
                <a:latin typeface="Times New Roman" panose="02020603050405020304" pitchFamily="18" charset="0"/>
                <a:ea typeface="楷体_GB2312" pitchFamily="49" charset="-122"/>
              </a:rPr>
              <a:t>找</a:t>
            </a:r>
            <a:r>
              <a:rPr lang="en-US" altLang="zh-CN" sz="2000">
                <a:solidFill>
                  <a:srgbClr val="C00000"/>
                </a:solidFill>
                <a:latin typeface="Times New Roman" panose="02020603050405020304" pitchFamily="18" charset="0"/>
                <a:ea typeface="楷体_GB2312" pitchFamily="49" charset="-122"/>
              </a:rPr>
              <a:t>64</a:t>
            </a:r>
            <a:endParaRPr lang="en-US" altLang="zh-CN" sz="2000">
              <a:solidFill>
                <a:srgbClr val="C00000"/>
              </a:solidFill>
              <a:latin typeface="Times New Roman" panose="02020603050405020304" pitchFamily="18" charset="0"/>
              <a:ea typeface="楷体_GB2312" pitchFamily="49" charset="-122"/>
            </a:endParaRPr>
          </a:p>
        </p:txBody>
      </p:sp>
      <p:grpSp>
        <p:nvGrpSpPr>
          <p:cNvPr id="24" name="组合 348184"/>
          <p:cNvGrpSpPr/>
          <p:nvPr/>
        </p:nvGrpSpPr>
        <p:grpSpPr bwMode="auto">
          <a:xfrm>
            <a:off x="5334000" y="2500745"/>
            <a:ext cx="255588" cy="674688"/>
            <a:chOff x="975" y="1167"/>
            <a:chExt cx="161" cy="425"/>
          </a:xfrm>
        </p:grpSpPr>
        <p:sp>
          <p:nvSpPr>
            <p:cNvPr id="25" name="直接连接符 348185"/>
            <p:cNvSpPr>
              <a:spLocks noChangeShapeType="1"/>
            </p:cNvSpPr>
            <p:nvPr/>
          </p:nvSpPr>
          <p:spPr bwMode="auto">
            <a:xfrm flipV="1">
              <a:off x="1122" y="1167"/>
              <a:ext cx="0" cy="22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文本框 348186"/>
            <p:cNvSpPr txBox="1">
              <a:spLocks noChangeArrowheads="1"/>
            </p:cNvSpPr>
            <p:nvPr/>
          </p:nvSpPr>
          <p:spPr bwMode="auto">
            <a:xfrm>
              <a:off x="975" y="1307"/>
              <a:ext cx="16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r>
                <a:rPr lang="en-US" altLang="zh-CN" sz="2000">
                  <a:solidFill>
                    <a:srgbClr val="C00000"/>
                  </a:solidFill>
                  <a:latin typeface="Times New Roman" panose="02020603050405020304" pitchFamily="18" charset="0"/>
                  <a:ea typeface="楷体_GB2312" pitchFamily="49" charset="-122"/>
                </a:rPr>
                <a:t>i</a:t>
              </a:r>
              <a:endParaRPr lang="en-US" altLang="zh-CN" sz="2000">
                <a:solidFill>
                  <a:srgbClr val="C00000"/>
                </a:solidFill>
                <a:latin typeface="Times New Roman" panose="02020603050405020304" pitchFamily="18" charset="0"/>
                <a:ea typeface="楷体_GB2312" pitchFamily="49" charset="-122"/>
              </a:endParaRPr>
            </a:p>
          </p:txBody>
        </p:sp>
      </p:grpSp>
      <p:grpSp>
        <p:nvGrpSpPr>
          <p:cNvPr id="27" name="组合 348187"/>
          <p:cNvGrpSpPr/>
          <p:nvPr/>
        </p:nvGrpSpPr>
        <p:grpSpPr bwMode="auto">
          <a:xfrm>
            <a:off x="5924550" y="2500745"/>
            <a:ext cx="255588" cy="674688"/>
            <a:chOff x="975" y="1167"/>
            <a:chExt cx="161" cy="425"/>
          </a:xfrm>
        </p:grpSpPr>
        <p:sp>
          <p:nvSpPr>
            <p:cNvPr id="28" name="直接连接符 348188"/>
            <p:cNvSpPr>
              <a:spLocks noChangeShapeType="1"/>
            </p:cNvSpPr>
            <p:nvPr/>
          </p:nvSpPr>
          <p:spPr bwMode="auto">
            <a:xfrm flipV="1">
              <a:off x="1122" y="1167"/>
              <a:ext cx="0" cy="22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文本框 348189"/>
            <p:cNvSpPr txBox="1">
              <a:spLocks noChangeArrowheads="1"/>
            </p:cNvSpPr>
            <p:nvPr/>
          </p:nvSpPr>
          <p:spPr bwMode="auto">
            <a:xfrm>
              <a:off x="975" y="1307"/>
              <a:ext cx="16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r>
                <a:rPr lang="en-US" altLang="zh-CN" sz="2000">
                  <a:solidFill>
                    <a:srgbClr val="C00000"/>
                  </a:solidFill>
                  <a:latin typeface="Times New Roman" panose="02020603050405020304" pitchFamily="18" charset="0"/>
                  <a:ea typeface="楷体_GB2312" pitchFamily="49" charset="-122"/>
                </a:rPr>
                <a:t>i</a:t>
              </a:r>
              <a:endParaRPr lang="en-US" altLang="zh-CN" sz="2000">
                <a:solidFill>
                  <a:srgbClr val="C00000"/>
                </a:solidFill>
                <a:latin typeface="Times New Roman" panose="02020603050405020304" pitchFamily="18" charset="0"/>
                <a:ea typeface="楷体_GB2312" pitchFamily="49" charset="-122"/>
              </a:endParaRPr>
            </a:p>
          </p:txBody>
        </p:sp>
      </p:grpSp>
      <p:grpSp>
        <p:nvGrpSpPr>
          <p:cNvPr id="30" name="组合 348190"/>
          <p:cNvGrpSpPr/>
          <p:nvPr/>
        </p:nvGrpSpPr>
        <p:grpSpPr bwMode="auto">
          <a:xfrm>
            <a:off x="6515100" y="2500745"/>
            <a:ext cx="255588" cy="674688"/>
            <a:chOff x="975" y="1167"/>
            <a:chExt cx="161" cy="425"/>
          </a:xfrm>
        </p:grpSpPr>
        <p:sp>
          <p:nvSpPr>
            <p:cNvPr id="31" name="直接连接符 348191"/>
            <p:cNvSpPr>
              <a:spLocks noChangeShapeType="1"/>
            </p:cNvSpPr>
            <p:nvPr/>
          </p:nvSpPr>
          <p:spPr bwMode="auto">
            <a:xfrm flipV="1">
              <a:off x="1122" y="1167"/>
              <a:ext cx="0" cy="22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文本框 348192"/>
            <p:cNvSpPr txBox="1">
              <a:spLocks noChangeArrowheads="1"/>
            </p:cNvSpPr>
            <p:nvPr/>
          </p:nvSpPr>
          <p:spPr bwMode="auto">
            <a:xfrm>
              <a:off x="975" y="1307"/>
              <a:ext cx="16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r>
                <a:rPr lang="en-US" altLang="zh-CN" sz="2000">
                  <a:solidFill>
                    <a:srgbClr val="C00000"/>
                  </a:solidFill>
                  <a:latin typeface="Times New Roman" panose="02020603050405020304" pitchFamily="18" charset="0"/>
                  <a:ea typeface="楷体_GB2312" pitchFamily="49" charset="-122"/>
                </a:rPr>
                <a:t>i</a:t>
              </a:r>
              <a:endParaRPr lang="en-US" altLang="zh-CN" sz="2000">
                <a:solidFill>
                  <a:srgbClr val="C00000"/>
                </a:solidFill>
                <a:latin typeface="Times New Roman" panose="02020603050405020304" pitchFamily="18" charset="0"/>
                <a:ea typeface="楷体_GB2312" pitchFamily="49" charset="-122"/>
              </a:endParaRPr>
            </a:p>
          </p:txBody>
        </p:sp>
      </p:grpSp>
      <p:grpSp>
        <p:nvGrpSpPr>
          <p:cNvPr id="33" name="组合 348193"/>
          <p:cNvGrpSpPr/>
          <p:nvPr/>
        </p:nvGrpSpPr>
        <p:grpSpPr bwMode="auto">
          <a:xfrm>
            <a:off x="7105650" y="2500745"/>
            <a:ext cx="255588" cy="674688"/>
            <a:chOff x="975" y="1167"/>
            <a:chExt cx="161" cy="425"/>
          </a:xfrm>
        </p:grpSpPr>
        <p:sp>
          <p:nvSpPr>
            <p:cNvPr id="34" name="直接连接符 348194"/>
            <p:cNvSpPr>
              <a:spLocks noChangeShapeType="1"/>
            </p:cNvSpPr>
            <p:nvPr/>
          </p:nvSpPr>
          <p:spPr bwMode="auto">
            <a:xfrm flipV="1">
              <a:off x="1122" y="1167"/>
              <a:ext cx="0" cy="22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文本框 348195"/>
            <p:cNvSpPr txBox="1">
              <a:spLocks noChangeArrowheads="1"/>
            </p:cNvSpPr>
            <p:nvPr/>
          </p:nvSpPr>
          <p:spPr bwMode="auto">
            <a:xfrm>
              <a:off x="975" y="1307"/>
              <a:ext cx="16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r>
                <a:rPr lang="en-US" altLang="zh-CN" sz="2000">
                  <a:solidFill>
                    <a:srgbClr val="C00000"/>
                  </a:solidFill>
                  <a:latin typeface="Times New Roman" panose="02020603050405020304" pitchFamily="18" charset="0"/>
                  <a:ea typeface="楷体_GB2312" pitchFamily="49" charset="-122"/>
                </a:rPr>
                <a:t>i</a:t>
              </a:r>
              <a:endParaRPr lang="en-US" altLang="zh-CN" sz="2000">
                <a:solidFill>
                  <a:srgbClr val="C00000"/>
                </a:solidFill>
                <a:latin typeface="Times New Roman" panose="02020603050405020304" pitchFamily="18" charset="0"/>
                <a:ea typeface="楷体_GB2312" pitchFamily="49" charset="-122"/>
              </a:endParaRPr>
            </a:p>
          </p:txBody>
        </p:sp>
      </p:grpSp>
      <p:sp>
        <p:nvSpPr>
          <p:cNvPr id="36" name="文本框 35"/>
          <p:cNvSpPr txBox="1">
            <a:spLocks noChangeArrowheads="1"/>
          </p:cNvSpPr>
          <p:nvPr/>
        </p:nvSpPr>
        <p:spPr bwMode="auto">
          <a:xfrm>
            <a:off x="8001000" y="2729345"/>
            <a:ext cx="1143000" cy="95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50000"/>
              </a:spcBef>
              <a:buFontTx/>
              <a:buNone/>
            </a:pPr>
            <a:r>
              <a:rPr lang="en-US" altLang="zh-CN" sz="1800" dirty="0" err="1" smtClean="0">
                <a:solidFill>
                  <a:srgbClr val="C00000"/>
                </a:solidFill>
                <a:latin typeface="Times New Roman" panose="02020603050405020304" pitchFamily="18" charset="0"/>
                <a:ea typeface="楷体_GB2312" pitchFamily="49" charset="-122"/>
              </a:rPr>
              <a:t>ST.length</a:t>
            </a:r>
            <a:endParaRPr lang="en-US" altLang="zh-CN" sz="1800" dirty="0" smtClean="0">
              <a:solidFill>
                <a:srgbClr val="C00000"/>
              </a:solidFill>
              <a:latin typeface="Times New Roman" panose="02020603050405020304" pitchFamily="18" charset="0"/>
              <a:ea typeface="楷体_GB2312" pitchFamily="49" charset="-122"/>
            </a:endParaRPr>
          </a:p>
          <a:p>
            <a:pPr>
              <a:lnSpc>
                <a:spcPct val="130000"/>
              </a:lnSpc>
              <a:spcBef>
                <a:spcPct val="50000"/>
              </a:spcBef>
              <a:buFontTx/>
              <a:buNone/>
            </a:pPr>
            <a:r>
              <a:rPr lang="en-US" altLang="zh-CN" sz="1800" dirty="0" smtClean="0">
                <a:solidFill>
                  <a:srgbClr val="C00000"/>
                </a:solidFill>
                <a:latin typeface="Times New Roman" panose="02020603050405020304" pitchFamily="18" charset="0"/>
                <a:ea typeface="楷体_GB2312" pitchFamily="49" charset="-122"/>
              </a:rPr>
              <a:t>=11</a:t>
            </a:r>
            <a:endParaRPr lang="en-US" altLang="zh-CN" sz="1800" dirty="0">
              <a:solidFill>
                <a:srgbClr val="C00000"/>
              </a:solidFill>
              <a:latin typeface="Times New Roman" panose="02020603050405020304" pitchFamily="18" charset="0"/>
              <a:ea typeface="楷体_GB2312" pitchFamily="49" charset="-122"/>
            </a:endParaRPr>
          </a:p>
        </p:txBody>
      </p:sp>
      <p:sp>
        <p:nvSpPr>
          <p:cNvPr id="37" name="矩形 8"/>
          <p:cNvSpPr>
            <a:spLocks noChangeArrowheads="1"/>
          </p:cNvSpPr>
          <p:nvPr/>
        </p:nvSpPr>
        <p:spPr bwMode="auto">
          <a:xfrm>
            <a:off x="873125" y="3815195"/>
            <a:ext cx="7127875" cy="1465016"/>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10000"/>
              </a:lnSpc>
              <a:spcBef>
                <a:spcPts val="600"/>
              </a:spcBef>
              <a:buFontTx/>
              <a:buNone/>
            </a:pPr>
            <a:r>
              <a:rPr lang="en-US" altLang="zh-CN" sz="2400" dirty="0">
                <a:latin typeface="Times New Roman" panose="02020603050405020304" pitchFamily="18" charset="0"/>
                <a:ea typeface="楷体_GB2312" pitchFamily="49" charset="-122"/>
              </a:rPr>
              <a:t>for(</a:t>
            </a:r>
            <a:r>
              <a:rPr lang="en-US" altLang="zh-CN" sz="2400" dirty="0" err="1">
                <a:latin typeface="Times New Roman" panose="02020603050405020304" pitchFamily="18" charset="0"/>
                <a:ea typeface="楷体_GB2312" pitchFamily="49" charset="-122"/>
              </a:rPr>
              <a:t>i</a:t>
            </a:r>
            <a:r>
              <a:rPr lang="en-US" altLang="zh-CN" sz="2400" dirty="0">
                <a:latin typeface="Times New Roman" panose="02020603050405020304" pitchFamily="18" charset="0"/>
                <a:ea typeface="楷体_GB2312" pitchFamily="49" charset="-122"/>
              </a:rPr>
              <a:t>=</a:t>
            </a:r>
            <a:r>
              <a:rPr lang="en-US" altLang="zh-CN" sz="2400" dirty="0" err="1">
                <a:latin typeface="Times New Roman" panose="02020603050405020304" pitchFamily="18" charset="0"/>
                <a:ea typeface="楷体_GB2312" pitchFamily="49" charset="-122"/>
              </a:rPr>
              <a:t>ST.length;</a:t>
            </a:r>
            <a:r>
              <a:rPr lang="en-US" altLang="zh-CN" sz="2400" dirty="0" err="1">
                <a:solidFill>
                  <a:srgbClr val="FF0000"/>
                </a:solidFill>
                <a:latin typeface="Times New Roman" panose="02020603050405020304" pitchFamily="18" charset="0"/>
                <a:ea typeface="楷体_GB2312" pitchFamily="49" charset="-122"/>
              </a:rPr>
              <a:t>i</a:t>
            </a:r>
            <a:r>
              <a:rPr lang="en-US" altLang="zh-CN" sz="2400" dirty="0">
                <a:solidFill>
                  <a:srgbClr val="FF0000"/>
                </a:solidFill>
                <a:latin typeface="Times New Roman" panose="02020603050405020304" pitchFamily="18" charset="0"/>
                <a:ea typeface="楷体_GB2312" pitchFamily="49" charset="-122"/>
              </a:rPr>
              <a:t>&gt;0</a:t>
            </a:r>
            <a:r>
              <a:rPr lang="en-US" altLang="zh-CN" sz="2400" dirty="0">
                <a:latin typeface="Times New Roman" panose="02020603050405020304" pitchFamily="18" charset="0"/>
                <a:ea typeface="楷体_GB2312" pitchFamily="49" charset="-122"/>
              </a:rPr>
              <a:t>;i-</a:t>
            </a:r>
            <a:r>
              <a:rPr lang="en-US" altLang="zh-CN" sz="2400" dirty="0" smtClean="0">
                <a:latin typeface="Times New Roman" panose="02020603050405020304" pitchFamily="18" charset="0"/>
                <a:ea typeface="楷体_GB2312" pitchFamily="49" charset="-122"/>
              </a:rPr>
              <a:t>-)   //</a:t>
            </a:r>
            <a:r>
              <a:rPr lang="en-US" altLang="zh-CN" sz="2400" dirty="0" err="1" smtClean="0">
                <a:latin typeface="Times New Roman" panose="02020603050405020304" pitchFamily="18" charset="0"/>
                <a:ea typeface="楷体_GB2312" pitchFamily="49" charset="-122"/>
              </a:rPr>
              <a:t>i</a:t>
            </a:r>
            <a:r>
              <a:rPr lang="zh-CN" altLang="en-US" sz="2400" dirty="0" smtClean="0">
                <a:latin typeface="Times New Roman" panose="02020603050405020304" pitchFamily="18" charset="0"/>
                <a:ea typeface="楷体_GB2312" pitchFamily="49" charset="-122"/>
              </a:rPr>
              <a:t>指向的是数据元素</a:t>
            </a:r>
            <a:endParaRPr lang="en-US" altLang="zh-CN" sz="2400" dirty="0">
              <a:latin typeface="Times New Roman" panose="02020603050405020304" pitchFamily="18" charset="0"/>
              <a:ea typeface="楷体_GB2312" pitchFamily="49" charset="-122"/>
            </a:endParaRPr>
          </a:p>
          <a:p>
            <a:pPr>
              <a:lnSpc>
                <a:spcPct val="110000"/>
              </a:lnSpc>
              <a:spcBef>
                <a:spcPts val="600"/>
              </a:spcBef>
              <a:buFontTx/>
              <a:buNone/>
            </a:pPr>
            <a:r>
              <a:rPr lang="en-US" altLang="zh-CN" sz="2400" dirty="0">
                <a:latin typeface="Times New Roman" panose="02020603050405020304" pitchFamily="18" charset="0"/>
                <a:ea typeface="楷体_GB2312" pitchFamily="49" charset="-122"/>
              </a:rPr>
              <a:t>             if </a:t>
            </a:r>
            <a:r>
              <a:rPr lang="en-US" altLang="zh-CN" sz="2400" dirty="0" smtClean="0">
                <a:latin typeface="Times New Roman" panose="02020603050405020304" pitchFamily="18" charset="0"/>
                <a:ea typeface="楷体_GB2312" pitchFamily="49" charset="-122"/>
              </a:rPr>
              <a:t>(</a:t>
            </a:r>
            <a:r>
              <a:rPr lang="en-US" altLang="zh-CN" sz="2400" dirty="0" err="1"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ST.elem</a:t>
            </a:r>
            <a:r>
              <a:rPr lang="en-US" altLang="zh-CN" sz="24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err="1"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key == key </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_GB2312" pitchFamily="49" charset="-122"/>
              </a:rPr>
              <a:t>)    return </a:t>
            </a:r>
            <a:r>
              <a:rPr lang="en-US" altLang="zh-CN" sz="2400" dirty="0" err="1">
                <a:latin typeface="Times New Roman" panose="02020603050405020304" pitchFamily="18" charset="0"/>
                <a:ea typeface="楷体_GB2312" pitchFamily="49" charset="-122"/>
              </a:rPr>
              <a:t>i</a:t>
            </a:r>
            <a:r>
              <a:rPr lang="en-US" altLang="zh-CN" sz="2400" dirty="0">
                <a:latin typeface="Times New Roman" panose="02020603050405020304" pitchFamily="18" charset="0"/>
                <a:ea typeface="楷体_GB2312" pitchFamily="49" charset="-122"/>
              </a:rPr>
              <a:t> ;</a:t>
            </a:r>
            <a:endParaRPr lang="en-US" altLang="zh-CN" sz="2400" dirty="0">
              <a:latin typeface="Times New Roman" panose="02020603050405020304" pitchFamily="18" charset="0"/>
              <a:ea typeface="楷体_GB2312" pitchFamily="49" charset="-122"/>
            </a:endParaRPr>
          </a:p>
          <a:p>
            <a:pPr>
              <a:lnSpc>
                <a:spcPct val="110000"/>
              </a:lnSpc>
              <a:spcBef>
                <a:spcPts val="600"/>
              </a:spcBef>
              <a:buFontTx/>
              <a:buNone/>
            </a:pPr>
            <a:r>
              <a:rPr lang="en-US" altLang="zh-CN" sz="2400" dirty="0">
                <a:latin typeface="Times New Roman" panose="02020603050405020304" pitchFamily="18" charset="0"/>
                <a:ea typeface="楷体_GB2312" pitchFamily="49" charset="-122"/>
              </a:rPr>
              <a:t>return 0</a:t>
            </a:r>
            <a:r>
              <a:rPr lang="en-US" altLang="zh-CN" sz="2400" dirty="0" smtClean="0">
                <a:latin typeface="Times New Roman" panose="02020603050405020304" pitchFamily="18" charset="0"/>
                <a:ea typeface="楷体_GB2312" pitchFamily="49" charset="-122"/>
              </a:rPr>
              <a:t>;     //</a:t>
            </a:r>
            <a:r>
              <a:rPr lang="en-US" altLang="zh-CN" sz="2400" dirty="0" err="1" smtClean="0">
                <a:latin typeface="Times New Roman" panose="02020603050405020304" pitchFamily="18" charset="0"/>
                <a:ea typeface="楷体_GB2312" pitchFamily="49" charset="-122"/>
              </a:rPr>
              <a:t>i</a:t>
            </a:r>
            <a:r>
              <a:rPr lang="en-US" altLang="zh-CN" sz="2400" dirty="0" smtClean="0">
                <a:latin typeface="Times New Roman" panose="02020603050405020304" pitchFamily="18" charset="0"/>
                <a:ea typeface="楷体_GB2312" pitchFamily="49" charset="-122"/>
              </a:rPr>
              <a:t>==0</a:t>
            </a:r>
            <a:r>
              <a:rPr lang="zh-CN" altLang="en-US" sz="2400" dirty="0">
                <a:latin typeface="Times New Roman" panose="02020603050405020304" pitchFamily="18" charset="0"/>
                <a:ea typeface="楷体_GB2312" pitchFamily="49" charset="-122"/>
              </a:rPr>
              <a:t>，</a:t>
            </a:r>
            <a:r>
              <a:rPr lang="zh-CN" altLang="en-US" sz="2400" dirty="0" smtClean="0">
                <a:latin typeface="Times New Roman" panose="02020603050405020304" pitchFamily="18" charset="0"/>
                <a:ea typeface="楷体_GB2312" pitchFamily="49" charset="-122"/>
              </a:rPr>
              <a:t>没找到</a:t>
            </a:r>
            <a:endParaRPr lang="en-US" altLang="zh-CN" sz="2400" dirty="0" smtClean="0">
              <a:latin typeface="Times New Roman" panose="02020603050405020304" pitchFamily="18" charset="0"/>
              <a:ea typeface="楷体_GB2312" pitchFamily="49" charset="-122"/>
            </a:endParaRPr>
          </a:p>
        </p:txBody>
      </p:sp>
      <p:sp>
        <p:nvSpPr>
          <p:cNvPr id="38" name="矩形 37"/>
          <p:cNvSpPr/>
          <p:nvPr/>
        </p:nvSpPr>
        <p:spPr>
          <a:xfrm>
            <a:off x="1474500" y="288775"/>
            <a:ext cx="2866490"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3.10 </a:t>
            </a:r>
            <a:r>
              <a:rPr lang="zh-CN" altLang="en-US" sz="3200" b="1" kern="0" dirty="0">
                <a:latin typeface="黑体" panose="02010609060101010101" pitchFamily="49" charset="-122"/>
                <a:ea typeface="黑体" panose="02010609060101010101" pitchFamily="49" charset="-122"/>
              </a:rPr>
              <a:t>数据查找</a:t>
            </a:r>
            <a:endParaRPr lang="en-US" altLang="zh-CN" sz="3200" b="1" kern="0" dirty="0">
              <a:latin typeface="黑体" panose="02010609060101010101" pitchFamily="49" charset="-122"/>
              <a:ea typeface="黑体" panose="02010609060101010101" pitchFamily="49" charset="-122"/>
            </a:endParaRPr>
          </a:p>
        </p:txBody>
      </p:sp>
      <p:sp>
        <p:nvSpPr>
          <p:cNvPr id="39" name="文本框 38"/>
          <p:cNvSpPr txBox="1">
            <a:spLocks noChangeArrowheads="1"/>
          </p:cNvSpPr>
          <p:nvPr/>
        </p:nvSpPr>
        <p:spPr bwMode="auto">
          <a:xfrm>
            <a:off x="2533795" y="2991282"/>
            <a:ext cx="1490662"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r>
              <a:rPr lang="zh-CN" altLang="en-US" sz="2000" dirty="0">
                <a:solidFill>
                  <a:srgbClr val="C00000"/>
                </a:solidFill>
                <a:latin typeface="Times New Roman" panose="02020603050405020304" pitchFamily="18" charset="0"/>
                <a:ea typeface="黑体" panose="02010609060101010101" pitchFamily="49" charset="-122"/>
              </a:rPr>
              <a:t>比较次数</a:t>
            </a:r>
            <a:r>
              <a:rPr lang="en-US" altLang="zh-CN" sz="2000" dirty="0">
                <a:solidFill>
                  <a:srgbClr val="C00000"/>
                </a:solidFill>
                <a:latin typeface="Times New Roman" panose="02020603050405020304" pitchFamily="18" charset="0"/>
                <a:ea typeface="楷体_GB2312" pitchFamily="49" charset="-122"/>
              </a:rPr>
              <a:t>=5</a:t>
            </a:r>
            <a:endParaRPr lang="en-US" altLang="zh-CN" sz="2000" dirty="0">
              <a:solidFill>
                <a:srgbClr val="C00000"/>
              </a:solidFill>
              <a:latin typeface="Times New Roman" panose="02020603050405020304" pitchFamily="18" charset="0"/>
              <a:ea typeface="楷体_GB2312" pitchFamily="49" charset="-122"/>
            </a:endParaRPr>
          </a:p>
        </p:txBody>
      </p:sp>
      <p:sp>
        <p:nvSpPr>
          <p:cNvPr id="40" name="文本框 39"/>
          <p:cNvSpPr txBox="1">
            <a:spLocks noChangeArrowheads="1"/>
          </p:cNvSpPr>
          <p:nvPr/>
        </p:nvSpPr>
        <p:spPr bwMode="auto">
          <a:xfrm>
            <a:off x="799740" y="5587423"/>
            <a:ext cx="82057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dirty="0"/>
              <a:t>每执行一次循环都要进行两次比较，能否改进？</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up)">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audio>
                                      <p:cMediaNode>
                                        <p:cTn display="0" masterRel="sameClick">
                                          <p:stCondLst>
                                            <p:cond evt="begin" delay="0">
                                              <p:tn val="20"/>
                                            </p:cond>
                                          </p:stCondLst>
                                          <p:endCondLst>
                                            <p:cond evt="onStopAudio" delay="0">
                                              <p:tgtEl>
                                                <p:sldTgt/>
                                              </p:tgtEl>
                                            </p:cond>
                                          </p:endCondLst>
                                        </p:cTn>
                                        <p:tgtEl>
                                          <p:sndTgt r:embed="rId1" name="CAMERA.WAV"/>
                                        </p:tgtEl>
                                      </p:cMediaNode>
                                    </p:audio>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audio>
                                      <p:cMediaNode>
                                        <p:cTn display="0" masterRel="sameClick">
                                          <p:stCondLst>
                                            <p:cond evt="begin" delay="0">
                                              <p:tn val="24"/>
                                            </p:cond>
                                          </p:stCondLst>
                                          <p:endCondLst>
                                            <p:cond evt="onStopAudio" delay="0">
                                              <p:tgtEl>
                                                <p:sldTgt/>
                                              </p:tgtEl>
                                            </p:cond>
                                          </p:endCondLst>
                                        </p:cTn>
                                        <p:tgtEl>
                                          <p:sndTgt r:embed="rId1" name="CAMERA.WAV"/>
                                        </p:tgtEl>
                                      </p:cMediaNode>
                                    </p:audio>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audio>
                                      <p:cMediaNode>
                                        <p:cTn display="0" masterRel="sameClick">
                                          <p:stCondLst>
                                            <p:cond evt="begin" delay="0">
                                              <p:tn val="28"/>
                                            </p:cond>
                                          </p:stCondLst>
                                          <p:endCondLst>
                                            <p:cond evt="onStopAudio" delay="0">
                                              <p:tgtEl>
                                                <p:sldTgt/>
                                              </p:tgtEl>
                                            </p:cond>
                                          </p:endCondLst>
                                        </p:cTn>
                                        <p:tgtEl>
                                          <p:sndTgt r:embed="rId1" name="CAMERA.WAV"/>
                                        </p:tgtEl>
                                      </p:cMediaNode>
                                    </p:audio>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audio>
                                      <p:cMediaNode>
                                        <p:cTn display="0" masterRel="sameClick">
                                          <p:stCondLst>
                                            <p:cond evt="begin" delay="0">
                                              <p:tn val="32"/>
                                            </p:cond>
                                          </p:stCondLst>
                                          <p:endCondLst>
                                            <p:cond evt="onStopAudio" delay="0">
                                              <p:tgtEl>
                                                <p:sldTgt/>
                                              </p:tgtEl>
                                            </p:cond>
                                          </p:endCondLst>
                                        </p:cTn>
                                        <p:tgtEl>
                                          <p:sndTgt r:embed="rId1" name="CAMERA.WAV"/>
                                        </p:tgtEl>
                                      </p:cMediaNode>
                                    </p:audio>
                                  </p:sub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audio>
                                      <p:cMediaNode>
                                        <p:cTn display="0" masterRel="sameClick">
                                          <p:stCondLst>
                                            <p:cond evt="begin" delay="0">
                                              <p:tn val="36"/>
                                            </p:cond>
                                          </p:stCondLst>
                                          <p:endCondLst>
                                            <p:cond evt="onStopAudio" delay="0">
                                              <p:tgtEl>
                                                <p:sldTgt/>
                                              </p:tgtEl>
                                            </p:cond>
                                          </p:endCondLst>
                                        </p:cTn>
                                        <p:tgtEl>
                                          <p:sndTgt r:embed="rId1" name="CAMERA.WAV"/>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39">
                                            <p:txEl>
                                              <p:pRg st="0" end="0"/>
                                            </p:txEl>
                                          </p:spTgt>
                                        </p:tgtEl>
                                        <p:attrNameLst>
                                          <p:attrName>style.visibility</p:attrName>
                                        </p:attrNameLst>
                                      </p:cBhvr>
                                      <p:to>
                                        <p:strVal val="visible"/>
                                      </p:to>
                                    </p:set>
                                    <p:animEffect transition="in" filter="box(out)">
                                      <p:cBhvr>
                                        <p:cTn id="42" dur="500"/>
                                        <p:tgtEl>
                                          <p:spTgt spid="39">
                                            <p:txEl>
                                              <p:pRg st="0" end="0"/>
                                            </p:txEl>
                                          </p:spTgt>
                                        </p:tgtEl>
                                      </p:cBhvr>
                                    </p:animEffect>
                                  </p:childTnLst>
                                  <p:subTnLst>
                                    <p:set>
                                      <p:cBhvr override="childStyle">
                                        <p:cTn dur="1" fill="hold" display="0" masterRel="nextClick" afterEffect="1"/>
                                        <p:tgtEl>
                                          <p:spTgt spid="39">
                                            <p:txEl>
                                              <p:pRg st="0" end="0"/>
                                            </p:txEl>
                                          </p:spTgt>
                                        </p:tgtEl>
                                        <p:attrNameLst>
                                          <p:attrName>style.visibility</p:attrName>
                                        </p:attrNameLst>
                                      </p:cBhvr>
                                      <p:to>
                                        <p:strVal val="hidden"/>
                                      </p:to>
                                    </p:set>
                                    <p:audio>
                                      <p:cMediaNode>
                                        <p:cTn display="0" masterRel="sameClick">
                                          <p:stCondLst>
                                            <p:cond evt="begin" delay="0">
                                              <p:tn val="40"/>
                                            </p:cond>
                                          </p:stCondLst>
                                          <p:endCondLst>
                                            <p:cond evt="onStopAudio" delay="0">
                                              <p:tgtEl>
                                                <p:sldTgt/>
                                              </p:tgtEl>
                                            </p:cond>
                                          </p:endCondLst>
                                        </p:cTn>
                                        <p:tgtEl>
                                          <p:sndTgt r:embed="rId1" name="CAMERA.WAV"/>
                                        </p:tgtEl>
                                      </p:cMediaNode>
                                    </p:audio>
                                  </p:sub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1000"/>
                                        <p:tgtEl>
                                          <p:spTgt spid="37"/>
                                        </p:tgtEl>
                                      </p:cBhvr>
                                    </p:animEffect>
                                    <p:anim calcmode="lin" valueType="num">
                                      <p:cBhvr>
                                        <p:cTn id="48" dur="1000" fill="hold"/>
                                        <p:tgtEl>
                                          <p:spTgt spid="37"/>
                                        </p:tgtEl>
                                        <p:attrNameLst>
                                          <p:attrName>ppt_x</p:attrName>
                                        </p:attrNameLst>
                                      </p:cBhvr>
                                      <p:tavLst>
                                        <p:tav tm="0">
                                          <p:val>
                                            <p:strVal val="#ppt_x"/>
                                          </p:val>
                                        </p:tav>
                                        <p:tav tm="100000">
                                          <p:val>
                                            <p:strVal val="#ppt_x"/>
                                          </p:val>
                                        </p:tav>
                                      </p:tavLst>
                                    </p:anim>
                                    <p:anim calcmode="lin" valueType="num">
                                      <p:cBhvr>
                                        <p:cTn id="4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6" grpId="0"/>
      <p:bldP spid="37" grpId="0" animBg="1"/>
      <p:bldP spid="39" grpId="0" build="p"/>
      <p:bldP spid="4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48199"/>
          <p:cNvGrpSpPr/>
          <p:nvPr/>
        </p:nvGrpSpPr>
        <p:grpSpPr bwMode="auto">
          <a:xfrm>
            <a:off x="235527" y="707795"/>
            <a:ext cx="7840663" cy="755650"/>
            <a:chOff x="122" y="2525"/>
            <a:chExt cx="4939" cy="476"/>
          </a:xfrm>
        </p:grpSpPr>
        <p:grpSp>
          <p:nvGrpSpPr>
            <p:cNvPr id="5" name="组合 348197"/>
            <p:cNvGrpSpPr/>
            <p:nvPr/>
          </p:nvGrpSpPr>
          <p:grpSpPr bwMode="auto">
            <a:xfrm>
              <a:off x="768" y="2525"/>
              <a:ext cx="4293" cy="476"/>
              <a:chOff x="768" y="2525"/>
              <a:chExt cx="4293" cy="476"/>
            </a:xfrm>
          </p:grpSpPr>
          <p:sp>
            <p:nvSpPr>
              <p:cNvPr id="7" name="文本框 348168"/>
              <p:cNvSpPr txBox="1">
                <a:spLocks noChangeArrowheads="1"/>
              </p:cNvSpPr>
              <p:nvPr/>
            </p:nvSpPr>
            <p:spPr bwMode="auto">
              <a:xfrm>
                <a:off x="816" y="2525"/>
                <a:ext cx="424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r>
                  <a:rPr lang="en-US" altLang="zh-CN" sz="1600">
                    <a:solidFill>
                      <a:srgbClr val="C00000"/>
                    </a:solidFill>
                    <a:latin typeface="Times New Roman" panose="02020603050405020304" pitchFamily="18" charset="0"/>
                    <a:ea typeface="楷体_GB2312" pitchFamily="49" charset="-122"/>
                  </a:rPr>
                  <a:t>0        1          2          3         4         5          6          7        8         9        10       11</a:t>
                </a:r>
                <a:endParaRPr lang="en-US" altLang="zh-CN" sz="1600">
                  <a:solidFill>
                    <a:srgbClr val="C00000"/>
                  </a:solidFill>
                  <a:latin typeface="Times New Roman" panose="02020603050405020304" pitchFamily="18" charset="0"/>
                  <a:ea typeface="楷体_GB2312" pitchFamily="49" charset="-122"/>
                </a:endParaRPr>
              </a:p>
            </p:txBody>
          </p:sp>
          <p:sp>
            <p:nvSpPr>
              <p:cNvPr id="8" name="矩形 348169"/>
              <p:cNvSpPr>
                <a:spLocks noChangeArrowheads="1"/>
              </p:cNvSpPr>
              <p:nvPr/>
            </p:nvSpPr>
            <p:spPr bwMode="auto">
              <a:xfrm>
                <a:off x="768" y="2746"/>
                <a:ext cx="4274" cy="255"/>
              </a:xfrm>
              <a:prstGeom prst="rect">
                <a:avLst/>
              </a:prstGeom>
              <a:solidFill>
                <a:srgbClr val="FFFFCC"/>
              </a:solidFill>
              <a:ln w="28575">
                <a:solidFill>
                  <a:schemeClr val="tx1"/>
                </a:solidFill>
                <a:miter lim="800000"/>
              </a:ln>
            </p:spPr>
            <p:txBody>
              <a:bodyPr wrap="none" anchor="ct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30000"/>
                  </a:lnSpc>
                  <a:buFontTx/>
                  <a:buNone/>
                </a:pPr>
                <a:r>
                  <a:rPr lang="en-US" altLang="zh-CN" sz="2000">
                    <a:solidFill>
                      <a:srgbClr val="C00000"/>
                    </a:solidFill>
                    <a:latin typeface="Times New Roman" panose="02020603050405020304" pitchFamily="18" charset="0"/>
                    <a:ea typeface="楷体_GB2312" pitchFamily="49" charset="-122"/>
                  </a:rPr>
                  <a:t>         5      13     19     21     37     56      64      75     80     88     92</a:t>
                </a:r>
                <a:endParaRPr lang="en-US" altLang="zh-CN" sz="2000">
                  <a:solidFill>
                    <a:srgbClr val="C00000"/>
                  </a:solidFill>
                  <a:latin typeface="Times New Roman" panose="02020603050405020304" pitchFamily="18" charset="0"/>
                  <a:ea typeface="楷体_GB2312" pitchFamily="49" charset="-122"/>
                </a:endParaRPr>
              </a:p>
            </p:txBody>
          </p:sp>
          <p:sp>
            <p:nvSpPr>
              <p:cNvPr id="9" name="直接连接符 348170"/>
              <p:cNvSpPr>
                <a:spLocks noChangeShapeType="1"/>
              </p:cNvSpPr>
              <p:nvPr/>
            </p:nvSpPr>
            <p:spPr bwMode="auto">
              <a:xfrm>
                <a:off x="1430"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直接连接符 348171"/>
              <p:cNvSpPr>
                <a:spLocks noChangeShapeType="1"/>
              </p:cNvSpPr>
              <p:nvPr/>
            </p:nvSpPr>
            <p:spPr bwMode="auto">
              <a:xfrm>
                <a:off x="1794"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 name="直接连接符 348172"/>
              <p:cNvSpPr>
                <a:spLocks noChangeShapeType="1"/>
              </p:cNvSpPr>
              <p:nvPr/>
            </p:nvSpPr>
            <p:spPr bwMode="auto">
              <a:xfrm>
                <a:off x="2158"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直接连接符 348173"/>
              <p:cNvSpPr>
                <a:spLocks noChangeShapeType="1"/>
              </p:cNvSpPr>
              <p:nvPr/>
            </p:nvSpPr>
            <p:spPr bwMode="auto">
              <a:xfrm>
                <a:off x="2522"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直接连接符 348174"/>
              <p:cNvSpPr>
                <a:spLocks noChangeShapeType="1"/>
              </p:cNvSpPr>
              <p:nvPr/>
            </p:nvSpPr>
            <p:spPr bwMode="auto">
              <a:xfrm>
                <a:off x="2886"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348175"/>
              <p:cNvSpPr>
                <a:spLocks noChangeShapeType="1"/>
              </p:cNvSpPr>
              <p:nvPr/>
            </p:nvSpPr>
            <p:spPr bwMode="auto">
              <a:xfrm>
                <a:off x="3250"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 name="直接连接符 348176"/>
              <p:cNvSpPr>
                <a:spLocks noChangeShapeType="1"/>
              </p:cNvSpPr>
              <p:nvPr/>
            </p:nvSpPr>
            <p:spPr bwMode="auto">
              <a:xfrm>
                <a:off x="3614"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 name="直接连接符 348177"/>
              <p:cNvSpPr>
                <a:spLocks noChangeShapeType="1"/>
              </p:cNvSpPr>
              <p:nvPr/>
            </p:nvSpPr>
            <p:spPr bwMode="auto">
              <a:xfrm>
                <a:off x="3978"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 name="直接连接符 348178"/>
              <p:cNvSpPr>
                <a:spLocks noChangeShapeType="1"/>
              </p:cNvSpPr>
              <p:nvPr/>
            </p:nvSpPr>
            <p:spPr bwMode="auto">
              <a:xfrm>
                <a:off x="4342"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348179"/>
              <p:cNvSpPr>
                <a:spLocks noChangeShapeType="1"/>
              </p:cNvSpPr>
              <p:nvPr/>
            </p:nvSpPr>
            <p:spPr bwMode="auto">
              <a:xfrm>
                <a:off x="4706"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348181"/>
              <p:cNvSpPr>
                <a:spLocks noChangeShapeType="1"/>
              </p:cNvSpPr>
              <p:nvPr/>
            </p:nvSpPr>
            <p:spPr bwMode="auto">
              <a:xfrm>
                <a:off x="1104" y="2736"/>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6" name="文本框 348198"/>
            <p:cNvSpPr txBox="1">
              <a:spLocks noChangeArrowheads="1"/>
            </p:cNvSpPr>
            <p:nvPr/>
          </p:nvSpPr>
          <p:spPr bwMode="auto">
            <a:xfrm>
              <a:off x="122" y="2714"/>
              <a:ext cx="912"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50000"/>
                </a:spcBef>
                <a:buFontTx/>
                <a:buNone/>
              </a:pPr>
              <a:r>
                <a:rPr lang="en-US" altLang="zh-CN" sz="2000" dirty="0" err="1">
                  <a:solidFill>
                    <a:srgbClr val="C00000"/>
                  </a:solidFill>
                  <a:latin typeface="Times New Roman" panose="02020603050405020304" pitchFamily="18" charset="0"/>
                  <a:ea typeface="黑体" panose="02010609060101010101" pitchFamily="49" charset="-122"/>
                </a:rPr>
                <a:t>ST.elem</a:t>
              </a:r>
              <a:endParaRPr lang="en-US" altLang="zh-CN" sz="2000" dirty="0">
                <a:solidFill>
                  <a:srgbClr val="C00000"/>
                </a:solidFill>
                <a:latin typeface="Times New Roman" panose="02020603050405020304" pitchFamily="18" charset="0"/>
                <a:ea typeface="黑体" panose="02010609060101010101" pitchFamily="49" charset="-122"/>
              </a:endParaRPr>
            </a:p>
          </p:txBody>
        </p:sp>
      </p:grpSp>
      <p:grpSp>
        <p:nvGrpSpPr>
          <p:cNvPr id="20" name="组合 348163"/>
          <p:cNvGrpSpPr/>
          <p:nvPr/>
        </p:nvGrpSpPr>
        <p:grpSpPr bwMode="auto">
          <a:xfrm>
            <a:off x="7585652" y="1499955"/>
            <a:ext cx="255588" cy="674687"/>
            <a:chOff x="975" y="1167"/>
            <a:chExt cx="161" cy="425"/>
          </a:xfrm>
        </p:grpSpPr>
        <p:sp>
          <p:nvSpPr>
            <p:cNvPr id="21" name="直接连接符 348164"/>
            <p:cNvSpPr>
              <a:spLocks noChangeShapeType="1"/>
            </p:cNvSpPr>
            <p:nvPr/>
          </p:nvSpPr>
          <p:spPr bwMode="auto">
            <a:xfrm flipV="1">
              <a:off x="1122" y="1167"/>
              <a:ext cx="0" cy="22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文本框 348165"/>
            <p:cNvSpPr txBox="1">
              <a:spLocks noChangeArrowheads="1"/>
            </p:cNvSpPr>
            <p:nvPr/>
          </p:nvSpPr>
          <p:spPr bwMode="auto">
            <a:xfrm>
              <a:off x="975" y="1307"/>
              <a:ext cx="16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r>
                <a:rPr lang="en-US" altLang="zh-CN" sz="2000">
                  <a:solidFill>
                    <a:srgbClr val="C00000"/>
                  </a:solidFill>
                  <a:latin typeface="Times New Roman" panose="02020603050405020304" pitchFamily="18" charset="0"/>
                  <a:ea typeface="楷体_GB2312" pitchFamily="49" charset="-122"/>
                </a:rPr>
                <a:t>i</a:t>
              </a:r>
              <a:endParaRPr lang="en-US" altLang="zh-CN" sz="2000">
                <a:solidFill>
                  <a:srgbClr val="C00000"/>
                </a:solidFill>
                <a:latin typeface="Times New Roman" panose="02020603050405020304" pitchFamily="18" charset="0"/>
                <a:ea typeface="楷体_GB2312" pitchFamily="49" charset="-122"/>
              </a:endParaRPr>
            </a:p>
          </p:txBody>
        </p:sp>
      </p:grpSp>
      <p:sp>
        <p:nvSpPr>
          <p:cNvPr id="23" name="椭圆形标注 22"/>
          <p:cNvSpPr>
            <a:spLocks noChangeArrowheads="1"/>
          </p:cNvSpPr>
          <p:nvPr/>
        </p:nvSpPr>
        <p:spPr bwMode="auto">
          <a:xfrm>
            <a:off x="5117090" y="52155"/>
            <a:ext cx="1622425" cy="598487"/>
          </a:xfrm>
          <a:prstGeom prst="wedgeEllipseCallout">
            <a:avLst>
              <a:gd name="adj1" fmla="val -43736"/>
              <a:gd name="adj2" fmla="val 62468"/>
            </a:avLst>
          </a:prstGeom>
          <a:solidFill>
            <a:srgbClr val="CCFFFF"/>
          </a:solidFill>
          <a:ln w="9525">
            <a:solidFill>
              <a:schemeClr val="tx1"/>
            </a:solidFill>
            <a:miter lim="800000"/>
          </a:ln>
        </p:spPr>
        <p:txBody>
          <a:bodyPr wrap="none" anchor="ct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30000"/>
              </a:lnSpc>
              <a:buFontTx/>
              <a:buNone/>
            </a:pPr>
            <a:r>
              <a:rPr lang="zh-CN" altLang="en-US" sz="2000">
                <a:solidFill>
                  <a:srgbClr val="C00000"/>
                </a:solidFill>
                <a:latin typeface="Times New Roman" panose="02020603050405020304" pitchFamily="18" charset="0"/>
                <a:ea typeface="楷体_GB2312" pitchFamily="49" charset="-122"/>
              </a:rPr>
              <a:t>找</a:t>
            </a:r>
            <a:r>
              <a:rPr lang="en-US" altLang="zh-CN" sz="2000">
                <a:solidFill>
                  <a:srgbClr val="C00000"/>
                </a:solidFill>
                <a:latin typeface="Times New Roman" panose="02020603050405020304" pitchFamily="18" charset="0"/>
                <a:ea typeface="楷体_GB2312" pitchFamily="49" charset="-122"/>
              </a:rPr>
              <a:t>64</a:t>
            </a:r>
            <a:endParaRPr lang="en-US" altLang="zh-CN" sz="2000">
              <a:solidFill>
                <a:srgbClr val="C00000"/>
              </a:solidFill>
              <a:latin typeface="Times New Roman" panose="02020603050405020304" pitchFamily="18" charset="0"/>
              <a:ea typeface="楷体_GB2312" pitchFamily="49" charset="-122"/>
            </a:endParaRPr>
          </a:p>
        </p:txBody>
      </p:sp>
      <p:sp>
        <p:nvSpPr>
          <p:cNvPr id="24" name="文本框 23"/>
          <p:cNvSpPr txBox="1">
            <a:spLocks noChangeArrowheads="1"/>
          </p:cNvSpPr>
          <p:nvPr/>
        </p:nvSpPr>
        <p:spPr bwMode="auto">
          <a:xfrm>
            <a:off x="1337252" y="1042755"/>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r>
              <a:rPr lang="en-US" altLang="zh-CN" sz="2000">
                <a:solidFill>
                  <a:srgbClr val="FF0000"/>
                </a:solidFill>
                <a:latin typeface="Times New Roman" panose="02020603050405020304" pitchFamily="18" charset="0"/>
                <a:ea typeface="楷体_GB2312" pitchFamily="49" charset="-122"/>
              </a:rPr>
              <a:t>64</a:t>
            </a:r>
            <a:endParaRPr lang="en-US" altLang="zh-CN" sz="2000">
              <a:solidFill>
                <a:srgbClr val="003399"/>
              </a:solidFill>
              <a:latin typeface="Times New Roman" panose="02020603050405020304" pitchFamily="18" charset="0"/>
              <a:ea typeface="楷体_GB2312" pitchFamily="49" charset="-122"/>
            </a:endParaRPr>
          </a:p>
        </p:txBody>
      </p:sp>
      <p:sp>
        <p:nvSpPr>
          <p:cNvPr id="25" name="云形标注 24"/>
          <p:cNvSpPr>
            <a:spLocks noChangeArrowheads="1"/>
          </p:cNvSpPr>
          <p:nvPr/>
        </p:nvSpPr>
        <p:spPr bwMode="auto">
          <a:xfrm>
            <a:off x="1176915" y="1804755"/>
            <a:ext cx="2049462" cy="685800"/>
          </a:xfrm>
          <a:prstGeom prst="cloudCallout">
            <a:avLst>
              <a:gd name="adj1" fmla="val -34278"/>
              <a:gd name="adj2" fmla="val -96991"/>
            </a:avLst>
          </a:prstGeom>
          <a:solidFill>
            <a:srgbClr val="FFCCFF"/>
          </a:solidFill>
          <a:ln w="9525">
            <a:solidFill>
              <a:schemeClr val="tx1"/>
            </a:solidFill>
            <a:round/>
          </a:ln>
        </p:spPr>
        <p:txBody>
          <a:bodyPr wrap="none" anchor="ct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30000"/>
              </a:lnSpc>
              <a:buFontTx/>
              <a:buNone/>
            </a:pPr>
            <a:r>
              <a:rPr lang="zh-CN" altLang="en-US" sz="2000">
                <a:solidFill>
                  <a:srgbClr val="C00000"/>
                </a:solidFill>
                <a:latin typeface="Times New Roman" panose="02020603050405020304" pitchFamily="18" charset="0"/>
                <a:ea typeface="黑体" panose="02010609060101010101" pitchFamily="49" charset="-122"/>
              </a:rPr>
              <a:t>监视哨</a:t>
            </a:r>
            <a:endParaRPr lang="zh-CN" altLang="en-US" sz="2000">
              <a:solidFill>
                <a:srgbClr val="C00000"/>
              </a:solidFill>
              <a:latin typeface="Times New Roman" panose="02020603050405020304" pitchFamily="18" charset="0"/>
              <a:ea typeface="黑体" panose="02010609060101010101" pitchFamily="49" charset="-122"/>
            </a:endParaRPr>
          </a:p>
        </p:txBody>
      </p:sp>
      <p:grpSp>
        <p:nvGrpSpPr>
          <p:cNvPr id="26" name="组合 348184"/>
          <p:cNvGrpSpPr/>
          <p:nvPr/>
        </p:nvGrpSpPr>
        <p:grpSpPr bwMode="auto">
          <a:xfrm>
            <a:off x="5223452" y="1499955"/>
            <a:ext cx="255588" cy="674687"/>
            <a:chOff x="975" y="1167"/>
            <a:chExt cx="161" cy="425"/>
          </a:xfrm>
        </p:grpSpPr>
        <p:sp>
          <p:nvSpPr>
            <p:cNvPr id="27" name="直接连接符 348185"/>
            <p:cNvSpPr>
              <a:spLocks noChangeShapeType="1"/>
            </p:cNvSpPr>
            <p:nvPr/>
          </p:nvSpPr>
          <p:spPr bwMode="auto">
            <a:xfrm flipV="1">
              <a:off x="1122" y="1167"/>
              <a:ext cx="0" cy="22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文本框 348186"/>
            <p:cNvSpPr txBox="1">
              <a:spLocks noChangeArrowheads="1"/>
            </p:cNvSpPr>
            <p:nvPr/>
          </p:nvSpPr>
          <p:spPr bwMode="auto">
            <a:xfrm>
              <a:off x="975" y="1307"/>
              <a:ext cx="16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r>
                <a:rPr lang="en-US" altLang="zh-CN" sz="2000">
                  <a:solidFill>
                    <a:srgbClr val="C00000"/>
                  </a:solidFill>
                  <a:latin typeface="Times New Roman" panose="02020603050405020304" pitchFamily="18" charset="0"/>
                  <a:ea typeface="楷体_GB2312" pitchFamily="49" charset="-122"/>
                </a:rPr>
                <a:t>i</a:t>
              </a:r>
              <a:endParaRPr lang="en-US" altLang="zh-CN" sz="2000">
                <a:solidFill>
                  <a:srgbClr val="C00000"/>
                </a:solidFill>
                <a:latin typeface="Times New Roman" panose="02020603050405020304" pitchFamily="18" charset="0"/>
                <a:ea typeface="楷体_GB2312" pitchFamily="49" charset="-122"/>
              </a:endParaRPr>
            </a:p>
          </p:txBody>
        </p:sp>
      </p:grpSp>
      <p:grpSp>
        <p:nvGrpSpPr>
          <p:cNvPr id="29" name="组合 348187"/>
          <p:cNvGrpSpPr/>
          <p:nvPr/>
        </p:nvGrpSpPr>
        <p:grpSpPr bwMode="auto">
          <a:xfrm>
            <a:off x="5814002" y="1499955"/>
            <a:ext cx="255588" cy="674687"/>
            <a:chOff x="975" y="1167"/>
            <a:chExt cx="161" cy="425"/>
          </a:xfrm>
        </p:grpSpPr>
        <p:sp>
          <p:nvSpPr>
            <p:cNvPr id="30" name="直接连接符 348188"/>
            <p:cNvSpPr>
              <a:spLocks noChangeShapeType="1"/>
            </p:cNvSpPr>
            <p:nvPr/>
          </p:nvSpPr>
          <p:spPr bwMode="auto">
            <a:xfrm flipV="1">
              <a:off x="1122" y="1167"/>
              <a:ext cx="0" cy="22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文本框 348189"/>
            <p:cNvSpPr txBox="1">
              <a:spLocks noChangeArrowheads="1"/>
            </p:cNvSpPr>
            <p:nvPr/>
          </p:nvSpPr>
          <p:spPr bwMode="auto">
            <a:xfrm>
              <a:off x="975" y="1307"/>
              <a:ext cx="16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r>
                <a:rPr lang="en-US" altLang="zh-CN" sz="2000">
                  <a:solidFill>
                    <a:srgbClr val="C00000"/>
                  </a:solidFill>
                  <a:latin typeface="Times New Roman" panose="02020603050405020304" pitchFamily="18" charset="0"/>
                  <a:ea typeface="楷体_GB2312" pitchFamily="49" charset="-122"/>
                </a:rPr>
                <a:t>i</a:t>
              </a:r>
              <a:endParaRPr lang="en-US" altLang="zh-CN" sz="2000">
                <a:solidFill>
                  <a:srgbClr val="C00000"/>
                </a:solidFill>
                <a:latin typeface="Times New Roman" panose="02020603050405020304" pitchFamily="18" charset="0"/>
                <a:ea typeface="楷体_GB2312" pitchFamily="49" charset="-122"/>
              </a:endParaRPr>
            </a:p>
          </p:txBody>
        </p:sp>
      </p:grpSp>
      <p:grpSp>
        <p:nvGrpSpPr>
          <p:cNvPr id="32" name="组合 348190"/>
          <p:cNvGrpSpPr/>
          <p:nvPr/>
        </p:nvGrpSpPr>
        <p:grpSpPr bwMode="auto">
          <a:xfrm>
            <a:off x="6404552" y="1499955"/>
            <a:ext cx="255588" cy="674687"/>
            <a:chOff x="975" y="1167"/>
            <a:chExt cx="161" cy="425"/>
          </a:xfrm>
        </p:grpSpPr>
        <p:sp>
          <p:nvSpPr>
            <p:cNvPr id="33" name="直接连接符 348191"/>
            <p:cNvSpPr>
              <a:spLocks noChangeShapeType="1"/>
            </p:cNvSpPr>
            <p:nvPr/>
          </p:nvSpPr>
          <p:spPr bwMode="auto">
            <a:xfrm flipV="1">
              <a:off x="1122" y="1167"/>
              <a:ext cx="0" cy="22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文本框 348192"/>
            <p:cNvSpPr txBox="1">
              <a:spLocks noChangeArrowheads="1"/>
            </p:cNvSpPr>
            <p:nvPr/>
          </p:nvSpPr>
          <p:spPr bwMode="auto">
            <a:xfrm>
              <a:off x="975" y="1307"/>
              <a:ext cx="16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r>
                <a:rPr lang="en-US" altLang="zh-CN" sz="2000">
                  <a:solidFill>
                    <a:srgbClr val="C00000"/>
                  </a:solidFill>
                  <a:latin typeface="Times New Roman" panose="02020603050405020304" pitchFamily="18" charset="0"/>
                  <a:ea typeface="楷体_GB2312" pitchFamily="49" charset="-122"/>
                </a:rPr>
                <a:t>i</a:t>
              </a:r>
              <a:endParaRPr lang="en-US" altLang="zh-CN" sz="2000">
                <a:solidFill>
                  <a:srgbClr val="C00000"/>
                </a:solidFill>
                <a:latin typeface="Times New Roman" panose="02020603050405020304" pitchFamily="18" charset="0"/>
                <a:ea typeface="楷体_GB2312" pitchFamily="49" charset="-122"/>
              </a:endParaRPr>
            </a:p>
          </p:txBody>
        </p:sp>
      </p:grpSp>
      <p:grpSp>
        <p:nvGrpSpPr>
          <p:cNvPr id="35" name="组合 348193"/>
          <p:cNvGrpSpPr/>
          <p:nvPr/>
        </p:nvGrpSpPr>
        <p:grpSpPr bwMode="auto">
          <a:xfrm>
            <a:off x="6995102" y="1499955"/>
            <a:ext cx="255588" cy="674687"/>
            <a:chOff x="975" y="1167"/>
            <a:chExt cx="161" cy="425"/>
          </a:xfrm>
        </p:grpSpPr>
        <p:sp>
          <p:nvSpPr>
            <p:cNvPr id="36" name="直接连接符 348194"/>
            <p:cNvSpPr>
              <a:spLocks noChangeShapeType="1"/>
            </p:cNvSpPr>
            <p:nvPr/>
          </p:nvSpPr>
          <p:spPr bwMode="auto">
            <a:xfrm flipV="1">
              <a:off x="1122" y="1167"/>
              <a:ext cx="0" cy="22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文本框 348195"/>
            <p:cNvSpPr txBox="1">
              <a:spLocks noChangeArrowheads="1"/>
            </p:cNvSpPr>
            <p:nvPr/>
          </p:nvSpPr>
          <p:spPr bwMode="auto">
            <a:xfrm>
              <a:off x="975" y="1307"/>
              <a:ext cx="16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r>
                <a:rPr lang="en-US" altLang="zh-CN" sz="2000">
                  <a:solidFill>
                    <a:srgbClr val="C00000"/>
                  </a:solidFill>
                  <a:latin typeface="Times New Roman" panose="02020603050405020304" pitchFamily="18" charset="0"/>
                  <a:ea typeface="楷体_GB2312" pitchFamily="49" charset="-122"/>
                </a:rPr>
                <a:t>i</a:t>
              </a:r>
              <a:endParaRPr lang="en-US" altLang="zh-CN" sz="2000">
                <a:solidFill>
                  <a:srgbClr val="C00000"/>
                </a:solidFill>
                <a:latin typeface="Times New Roman" panose="02020603050405020304" pitchFamily="18" charset="0"/>
                <a:ea typeface="楷体_GB2312" pitchFamily="49" charset="-122"/>
              </a:endParaRPr>
            </a:p>
          </p:txBody>
        </p:sp>
      </p:grpSp>
      <p:sp>
        <p:nvSpPr>
          <p:cNvPr id="38" name="文本框 37"/>
          <p:cNvSpPr txBox="1">
            <a:spLocks noChangeArrowheads="1"/>
          </p:cNvSpPr>
          <p:nvPr/>
        </p:nvSpPr>
        <p:spPr bwMode="auto">
          <a:xfrm>
            <a:off x="6876040" y="2231792"/>
            <a:ext cx="1490662"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r>
              <a:rPr lang="zh-CN" altLang="en-US" sz="2000">
                <a:solidFill>
                  <a:srgbClr val="C00000"/>
                </a:solidFill>
                <a:latin typeface="Times New Roman" panose="02020603050405020304" pitchFamily="18" charset="0"/>
                <a:ea typeface="黑体" panose="02010609060101010101" pitchFamily="49" charset="-122"/>
              </a:rPr>
              <a:t>比较次数</a:t>
            </a:r>
            <a:r>
              <a:rPr lang="en-US" altLang="zh-CN" sz="2000">
                <a:solidFill>
                  <a:srgbClr val="C00000"/>
                </a:solidFill>
                <a:latin typeface="Times New Roman" panose="02020603050405020304" pitchFamily="18" charset="0"/>
                <a:ea typeface="楷体_GB2312" pitchFamily="49" charset="-122"/>
              </a:rPr>
              <a:t>=5</a:t>
            </a:r>
            <a:endParaRPr lang="en-US" altLang="zh-CN" sz="2000">
              <a:solidFill>
                <a:srgbClr val="C00000"/>
              </a:solidFill>
              <a:latin typeface="Times New Roman" panose="02020603050405020304" pitchFamily="18" charset="0"/>
              <a:ea typeface="楷体_GB2312" pitchFamily="49" charset="-122"/>
            </a:endParaRPr>
          </a:p>
        </p:txBody>
      </p:sp>
      <p:sp>
        <p:nvSpPr>
          <p:cNvPr id="39" name="文本框 38"/>
          <p:cNvSpPr txBox="1">
            <a:spLocks noChangeArrowheads="1"/>
          </p:cNvSpPr>
          <p:nvPr/>
        </p:nvSpPr>
        <p:spPr bwMode="auto">
          <a:xfrm>
            <a:off x="7890452" y="1728555"/>
            <a:ext cx="11430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50000"/>
              </a:spcBef>
              <a:buFontTx/>
              <a:buNone/>
            </a:pPr>
            <a:r>
              <a:rPr lang="en-US" altLang="zh-CN" sz="1800">
                <a:solidFill>
                  <a:srgbClr val="C00000"/>
                </a:solidFill>
                <a:latin typeface="Times New Roman" panose="02020603050405020304" pitchFamily="18" charset="0"/>
                <a:ea typeface="楷体_GB2312" pitchFamily="49" charset="-122"/>
              </a:rPr>
              <a:t>ST.length</a:t>
            </a:r>
            <a:endParaRPr lang="en-US" altLang="zh-CN" sz="1800">
              <a:solidFill>
                <a:srgbClr val="C00000"/>
              </a:solidFill>
              <a:latin typeface="Times New Roman" panose="02020603050405020304" pitchFamily="18" charset="0"/>
              <a:ea typeface="楷体_GB2312" pitchFamily="49" charset="-122"/>
            </a:endParaRPr>
          </a:p>
        </p:txBody>
      </p:sp>
      <p:grpSp>
        <p:nvGrpSpPr>
          <p:cNvPr id="40" name="组合 348199"/>
          <p:cNvGrpSpPr/>
          <p:nvPr/>
        </p:nvGrpSpPr>
        <p:grpSpPr bwMode="auto">
          <a:xfrm>
            <a:off x="363754" y="3082272"/>
            <a:ext cx="7826376" cy="755650"/>
            <a:chOff x="131" y="2525"/>
            <a:chExt cx="4930" cy="476"/>
          </a:xfrm>
        </p:grpSpPr>
        <p:grpSp>
          <p:nvGrpSpPr>
            <p:cNvPr id="41" name="组合 348197"/>
            <p:cNvGrpSpPr/>
            <p:nvPr/>
          </p:nvGrpSpPr>
          <p:grpSpPr bwMode="auto">
            <a:xfrm>
              <a:off x="768" y="2525"/>
              <a:ext cx="4293" cy="476"/>
              <a:chOff x="768" y="2525"/>
              <a:chExt cx="4293" cy="476"/>
            </a:xfrm>
          </p:grpSpPr>
          <p:sp>
            <p:nvSpPr>
              <p:cNvPr id="43" name="文本框 348168"/>
              <p:cNvSpPr txBox="1">
                <a:spLocks noChangeArrowheads="1"/>
              </p:cNvSpPr>
              <p:nvPr/>
            </p:nvSpPr>
            <p:spPr bwMode="auto">
              <a:xfrm>
                <a:off x="816" y="2525"/>
                <a:ext cx="424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r>
                  <a:rPr lang="en-US" altLang="zh-CN" sz="1600">
                    <a:solidFill>
                      <a:srgbClr val="C00000"/>
                    </a:solidFill>
                    <a:latin typeface="Times New Roman" panose="02020603050405020304" pitchFamily="18" charset="0"/>
                    <a:ea typeface="楷体_GB2312" pitchFamily="49" charset="-122"/>
                  </a:rPr>
                  <a:t>0        1          2          3         4         5          6          7        8         9        10       11</a:t>
                </a:r>
                <a:endParaRPr lang="en-US" altLang="zh-CN" sz="1600">
                  <a:solidFill>
                    <a:srgbClr val="C00000"/>
                  </a:solidFill>
                  <a:latin typeface="Times New Roman" panose="02020603050405020304" pitchFamily="18" charset="0"/>
                  <a:ea typeface="楷体_GB2312" pitchFamily="49" charset="-122"/>
                </a:endParaRPr>
              </a:p>
            </p:txBody>
          </p:sp>
          <p:sp>
            <p:nvSpPr>
              <p:cNvPr id="44" name="矩形 348169"/>
              <p:cNvSpPr>
                <a:spLocks noChangeArrowheads="1"/>
              </p:cNvSpPr>
              <p:nvPr/>
            </p:nvSpPr>
            <p:spPr bwMode="auto">
              <a:xfrm>
                <a:off x="768" y="2746"/>
                <a:ext cx="4274" cy="255"/>
              </a:xfrm>
              <a:prstGeom prst="rect">
                <a:avLst/>
              </a:prstGeom>
              <a:solidFill>
                <a:srgbClr val="FFFFCC"/>
              </a:solidFill>
              <a:ln w="28575">
                <a:solidFill>
                  <a:schemeClr val="tx1"/>
                </a:solidFill>
                <a:miter lim="800000"/>
              </a:ln>
            </p:spPr>
            <p:txBody>
              <a:bodyPr wrap="none" anchor="ct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30000"/>
                  </a:lnSpc>
                  <a:buFontTx/>
                  <a:buNone/>
                </a:pPr>
                <a:r>
                  <a:rPr lang="en-US" altLang="zh-CN" sz="2000">
                    <a:solidFill>
                      <a:srgbClr val="C00000"/>
                    </a:solidFill>
                    <a:latin typeface="Times New Roman" panose="02020603050405020304" pitchFamily="18" charset="0"/>
                    <a:ea typeface="楷体_GB2312" pitchFamily="49" charset="-122"/>
                  </a:rPr>
                  <a:t>         5      13     19     21     37     56      64      75     80     88     92</a:t>
                </a:r>
                <a:endParaRPr lang="en-US" altLang="zh-CN" sz="2000">
                  <a:solidFill>
                    <a:srgbClr val="C00000"/>
                  </a:solidFill>
                  <a:latin typeface="Times New Roman" panose="02020603050405020304" pitchFamily="18" charset="0"/>
                  <a:ea typeface="楷体_GB2312" pitchFamily="49" charset="-122"/>
                </a:endParaRPr>
              </a:p>
            </p:txBody>
          </p:sp>
          <p:sp>
            <p:nvSpPr>
              <p:cNvPr id="45" name="直接连接符 348170"/>
              <p:cNvSpPr>
                <a:spLocks noChangeShapeType="1"/>
              </p:cNvSpPr>
              <p:nvPr/>
            </p:nvSpPr>
            <p:spPr bwMode="auto">
              <a:xfrm>
                <a:off x="1430"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 name="直接连接符 348171"/>
              <p:cNvSpPr>
                <a:spLocks noChangeShapeType="1"/>
              </p:cNvSpPr>
              <p:nvPr/>
            </p:nvSpPr>
            <p:spPr bwMode="auto">
              <a:xfrm>
                <a:off x="1794"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 name="直接连接符 348172"/>
              <p:cNvSpPr>
                <a:spLocks noChangeShapeType="1"/>
              </p:cNvSpPr>
              <p:nvPr/>
            </p:nvSpPr>
            <p:spPr bwMode="auto">
              <a:xfrm>
                <a:off x="2158"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 name="直接连接符 348173"/>
              <p:cNvSpPr>
                <a:spLocks noChangeShapeType="1"/>
              </p:cNvSpPr>
              <p:nvPr/>
            </p:nvSpPr>
            <p:spPr bwMode="auto">
              <a:xfrm>
                <a:off x="2522"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 name="直接连接符 348174"/>
              <p:cNvSpPr>
                <a:spLocks noChangeShapeType="1"/>
              </p:cNvSpPr>
              <p:nvPr/>
            </p:nvSpPr>
            <p:spPr bwMode="auto">
              <a:xfrm>
                <a:off x="2886"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 name="直接连接符 348175"/>
              <p:cNvSpPr>
                <a:spLocks noChangeShapeType="1"/>
              </p:cNvSpPr>
              <p:nvPr/>
            </p:nvSpPr>
            <p:spPr bwMode="auto">
              <a:xfrm>
                <a:off x="3250"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 name="直接连接符 348176"/>
              <p:cNvSpPr>
                <a:spLocks noChangeShapeType="1"/>
              </p:cNvSpPr>
              <p:nvPr/>
            </p:nvSpPr>
            <p:spPr bwMode="auto">
              <a:xfrm>
                <a:off x="3614"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 name="直接连接符 348177"/>
              <p:cNvSpPr>
                <a:spLocks noChangeShapeType="1"/>
              </p:cNvSpPr>
              <p:nvPr/>
            </p:nvSpPr>
            <p:spPr bwMode="auto">
              <a:xfrm>
                <a:off x="3978"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 name="直接连接符 348178"/>
              <p:cNvSpPr>
                <a:spLocks noChangeShapeType="1"/>
              </p:cNvSpPr>
              <p:nvPr/>
            </p:nvSpPr>
            <p:spPr bwMode="auto">
              <a:xfrm>
                <a:off x="4342"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 name="直接连接符 348179"/>
              <p:cNvSpPr>
                <a:spLocks noChangeShapeType="1"/>
              </p:cNvSpPr>
              <p:nvPr/>
            </p:nvSpPr>
            <p:spPr bwMode="auto">
              <a:xfrm>
                <a:off x="4706" y="2745"/>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 name="直接连接符 348181"/>
              <p:cNvSpPr>
                <a:spLocks noChangeShapeType="1"/>
              </p:cNvSpPr>
              <p:nvPr/>
            </p:nvSpPr>
            <p:spPr bwMode="auto">
              <a:xfrm>
                <a:off x="1104" y="2736"/>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42" name="文本框 348198"/>
            <p:cNvSpPr txBox="1">
              <a:spLocks noChangeArrowheads="1"/>
            </p:cNvSpPr>
            <p:nvPr/>
          </p:nvSpPr>
          <p:spPr bwMode="auto">
            <a:xfrm>
              <a:off x="131" y="2701"/>
              <a:ext cx="912"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50000"/>
                </a:spcBef>
                <a:buFontTx/>
                <a:buNone/>
              </a:pPr>
              <a:r>
                <a:rPr lang="en-US" altLang="zh-CN" sz="2000" dirty="0" err="1">
                  <a:solidFill>
                    <a:srgbClr val="C00000"/>
                  </a:solidFill>
                  <a:latin typeface="Times New Roman" panose="02020603050405020304" pitchFamily="18" charset="0"/>
                  <a:ea typeface="黑体" panose="02010609060101010101" pitchFamily="49" charset="-122"/>
                </a:rPr>
                <a:t>ST.elem</a:t>
              </a:r>
              <a:endParaRPr lang="en-US" altLang="zh-CN" sz="2000" dirty="0">
                <a:solidFill>
                  <a:srgbClr val="C00000"/>
                </a:solidFill>
                <a:latin typeface="Times New Roman" panose="02020603050405020304" pitchFamily="18" charset="0"/>
                <a:ea typeface="黑体" panose="02010609060101010101" pitchFamily="49" charset="-122"/>
              </a:endParaRPr>
            </a:p>
          </p:txBody>
        </p:sp>
      </p:grpSp>
      <p:grpSp>
        <p:nvGrpSpPr>
          <p:cNvPr id="56" name="组合 348163"/>
          <p:cNvGrpSpPr/>
          <p:nvPr/>
        </p:nvGrpSpPr>
        <p:grpSpPr bwMode="auto">
          <a:xfrm>
            <a:off x="7699591" y="3874437"/>
            <a:ext cx="255588" cy="674688"/>
            <a:chOff x="975" y="1167"/>
            <a:chExt cx="161" cy="425"/>
          </a:xfrm>
        </p:grpSpPr>
        <p:sp>
          <p:nvSpPr>
            <p:cNvPr id="57" name="直接连接符 348164"/>
            <p:cNvSpPr>
              <a:spLocks noChangeShapeType="1"/>
            </p:cNvSpPr>
            <p:nvPr/>
          </p:nvSpPr>
          <p:spPr bwMode="auto">
            <a:xfrm flipV="1">
              <a:off x="1122" y="1167"/>
              <a:ext cx="0" cy="22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文本框 348165"/>
            <p:cNvSpPr txBox="1">
              <a:spLocks noChangeArrowheads="1"/>
            </p:cNvSpPr>
            <p:nvPr/>
          </p:nvSpPr>
          <p:spPr bwMode="auto">
            <a:xfrm>
              <a:off x="975" y="1307"/>
              <a:ext cx="16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r>
                <a:rPr lang="en-US" altLang="zh-CN" sz="2000">
                  <a:solidFill>
                    <a:srgbClr val="C00000"/>
                  </a:solidFill>
                  <a:latin typeface="Times New Roman" panose="02020603050405020304" pitchFamily="18" charset="0"/>
                  <a:ea typeface="楷体_GB2312" pitchFamily="49" charset="-122"/>
                </a:rPr>
                <a:t>i</a:t>
              </a:r>
              <a:endParaRPr lang="en-US" altLang="zh-CN" sz="2000">
                <a:solidFill>
                  <a:srgbClr val="C00000"/>
                </a:solidFill>
                <a:latin typeface="Times New Roman" panose="02020603050405020304" pitchFamily="18" charset="0"/>
                <a:ea typeface="楷体_GB2312" pitchFamily="49" charset="-122"/>
              </a:endParaRPr>
            </a:p>
          </p:txBody>
        </p:sp>
      </p:grpSp>
      <p:sp>
        <p:nvSpPr>
          <p:cNvPr id="59" name="椭圆形标注 58"/>
          <p:cNvSpPr>
            <a:spLocks noChangeArrowheads="1"/>
          </p:cNvSpPr>
          <p:nvPr/>
        </p:nvSpPr>
        <p:spPr bwMode="auto">
          <a:xfrm>
            <a:off x="5231029" y="2426637"/>
            <a:ext cx="1622425" cy="598488"/>
          </a:xfrm>
          <a:prstGeom prst="wedgeEllipseCallout">
            <a:avLst>
              <a:gd name="adj1" fmla="val -43736"/>
              <a:gd name="adj2" fmla="val 62468"/>
            </a:avLst>
          </a:prstGeom>
          <a:solidFill>
            <a:srgbClr val="CCFFFF"/>
          </a:solidFill>
          <a:ln w="9525">
            <a:solidFill>
              <a:schemeClr val="tx1"/>
            </a:solidFill>
            <a:miter lim="800000"/>
          </a:ln>
        </p:spPr>
        <p:txBody>
          <a:bodyPr wrap="none" anchor="ct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30000"/>
              </a:lnSpc>
              <a:buFontTx/>
              <a:buNone/>
            </a:pPr>
            <a:r>
              <a:rPr lang="zh-CN" altLang="en-US" sz="2000">
                <a:solidFill>
                  <a:srgbClr val="C00000"/>
                </a:solidFill>
                <a:latin typeface="Times New Roman" panose="02020603050405020304" pitchFamily="18" charset="0"/>
                <a:ea typeface="楷体_GB2312" pitchFamily="49" charset="-122"/>
              </a:rPr>
              <a:t>找</a:t>
            </a:r>
            <a:r>
              <a:rPr lang="en-US" altLang="zh-CN" sz="2000">
                <a:solidFill>
                  <a:srgbClr val="C00000"/>
                </a:solidFill>
                <a:latin typeface="Times New Roman" panose="02020603050405020304" pitchFamily="18" charset="0"/>
                <a:ea typeface="楷体_GB2312" pitchFamily="49" charset="-122"/>
              </a:rPr>
              <a:t>10</a:t>
            </a:r>
            <a:endParaRPr lang="en-US" altLang="zh-CN" sz="2000">
              <a:solidFill>
                <a:srgbClr val="C00000"/>
              </a:solidFill>
              <a:latin typeface="Times New Roman" panose="02020603050405020304" pitchFamily="18" charset="0"/>
              <a:ea typeface="楷体_GB2312" pitchFamily="49" charset="-122"/>
            </a:endParaRPr>
          </a:p>
        </p:txBody>
      </p:sp>
      <p:sp>
        <p:nvSpPr>
          <p:cNvPr id="60" name="文本框 59"/>
          <p:cNvSpPr txBox="1">
            <a:spLocks noChangeArrowheads="1"/>
          </p:cNvSpPr>
          <p:nvPr/>
        </p:nvSpPr>
        <p:spPr bwMode="auto">
          <a:xfrm>
            <a:off x="1451191" y="3417237"/>
            <a:ext cx="4413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r>
              <a:rPr lang="en-US" altLang="zh-CN" sz="2000">
                <a:solidFill>
                  <a:srgbClr val="FF0000"/>
                </a:solidFill>
                <a:latin typeface="Times New Roman" panose="02020603050405020304" pitchFamily="18" charset="0"/>
                <a:ea typeface="楷体_GB2312" pitchFamily="49" charset="-122"/>
              </a:rPr>
              <a:t>10</a:t>
            </a:r>
            <a:endParaRPr lang="en-US" altLang="zh-CN" sz="2000">
              <a:solidFill>
                <a:srgbClr val="003399"/>
              </a:solidFill>
              <a:latin typeface="Times New Roman" panose="02020603050405020304" pitchFamily="18" charset="0"/>
              <a:ea typeface="楷体_GB2312" pitchFamily="49" charset="-122"/>
            </a:endParaRPr>
          </a:p>
        </p:txBody>
      </p:sp>
      <p:sp>
        <p:nvSpPr>
          <p:cNvPr id="61" name="文本框 60"/>
          <p:cNvSpPr txBox="1">
            <a:spLocks noChangeArrowheads="1"/>
          </p:cNvSpPr>
          <p:nvPr/>
        </p:nvSpPr>
        <p:spPr bwMode="auto">
          <a:xfrm>
            <a:off x="3869747" y="3980799"/>
            <a:ext cx="16192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r>
              <a:rPr lang="zh-CN" altLang="en-US" sz="2000" dirty="0">
                <a:solidFill>
                  <a:srgbClr val="C00000"/>
                </a:solidFill>
                <a:latin typeface="Times New Roman" panose="02020603050405020304" pitchFamily="18" charset="0"/>
                <a:ea typeface="黑体" panose="02010609060101010101" pitchFamily="49" charset="-122"/>
              </a:rPr>
              <a:t>比较次数</a:t>
            </a:r>
            <a:r>
              <a:rPr lang="en-US" altLang="zh-CN" sz="2000" dirty="0">
                <a:solidFill>
                  <a:srgbClr val="C00000"/>
                </a:solidFill>
                <a:latin typeface="Times New Roman" panose="02020603050405020304" pitchFamily="18" charset="0"/>
                <a:ea typeface="楷体_GB2312" pitchFamily="49" charset="-122"/>
              </a:rPr>
              <a:t>=12</a:t>
            </a:r>
            <a:endParaRPr lang="en-US" altLang="zh-CN" sz="2000" dirty="0">
              <a:solidFill>
                <a:srgbClr val="C00000"/>
              </a:solidFill>
              <a:latin typeface="Times New Roman" panose="02020603050405020304" pitchFamily="18" charset="0"/>
              <a:ea typeface="楷体_GB2312" pitchFamily="49" charset="-122"/>
            </a:endParaRPr>
          </a:p>
        </p:txBody>
      </p:sp>
      <p:sp>
        <p:nvSpPr>
          <p:cNvPr id="62" name="文本框 61"/>
          <p:cNvSpPr txBox="1">
            <a:spLocks noChangeArrowheads="1"/>
          </p:cNvSpPr>
          <p:nvPr/>
        </p:nvSpPr>
        <p:spPr bwMode="auto">
          <a:xfrm>
            <a:off x="8004391" y="4103037"/>
            <a:ext cx="11430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50000"/>
              </a:spcBef>
              <a:buFontTx/>
              <a:buNone/>
            </a:pPr>
            <a:r>
              <a:rPr lang="en-US" altLang="zh-CN" sz="1800">
                <a:solidFill>
                  <a:srgbClr val="C00000"/>
                </a:solidFill>
                <a:latin typeface="Times New Roman" panose="02020603050405020304" pitchFamily="18" charset="0"/>
                <a:ea typeface="楷体_GB2312" pitchFamily="49" charset="-122"/>
              </a:rPr>
              <a:t>ST.length</a:t>
            </a:r>
            <a:endParaRPr lang="en-US" altLang="zh-CN" sz="1800">
              <a:solidFill>
                <a:srgbClr val="C00000"/>
              </a:solidFill>
              <a:latin typeface="Times New Roman" panose="02020603050405020304" pitchFamily="18" charset="0"/>
              <a:ea typeface="楷体_GB2312" pitchFamily="49" charset="-122"/>
            </a:endParaRPr>
          </a:p>
        </p:txBody>
      </p:sp>
      <p:sp>
        <p:nvSpPr>
          <p:cNvPr id="63" name="矩形 62"/>
          <p:cNvSpPr/>
          <p:nvPr/>
        </p:nvSpPr>
        <p:spPr>
          <a:xfrm>
            <a:off x="398245" y="4841228"/>
            <a:ext cx="8177646" cy="1569660"/>
          </a:xfrm>
          <a:prstGeom prst="rect">
            <a:avLst/>
          </a:prstGeom>
        </p:spPr>
        <p:txBody>
          <a:bodyPr wrap="square">
            <a:spAutoFit/>
          </a:bodyPr>
          <a:lstStyle/>
          <a:p>
            <a:pPr>
              <a:lnSpc>
                <a:spcPct val="120000"/>
              </a:lnSpc>
            </a:pPr>
            <a:r>
              <a:rPr lang="en-US" altLang="zh-CN" sz="2000" b="1" dirty="0" err="1">
                <a:latin typeface="Times New Roman" panose="02020603050405020304" pitchFamily="18" charset="0"/>
                <a:ea typeface="黑体" panose="02010609060101010101" pitchFamily="49" charset="-122"/>
                <a:cs typeface="Times New Roman" panose="02020603050405020304" pitchFamily="18" charset="0"/>
              </a:rPr>
              <a:t>ST.elem</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[0].key=key;     		</a:t>
            </a:r>
            <a:r>
              <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ST.elem</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为监视哨</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0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20000"/>
              </a:lnSpc>
            </a:pPr>
            <a:r>
              <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rPr>
              <a:t>for(</a:t>
            </a:r>
            <a:r>
              <a:rPr lang="en-US" altLang="zh-CN" sz="2000" b="1" dirty="0" err="1" smtClean="0">
                <a:latin typeface="Times New Roman" panose="02020603050405020304" pitchFamily="18" charset="0"/>
                <a:ea typeface="黑体" panose="02010609060101010101" pitchFamily="49" charset="-122"/>
                <a:cs typeface="Times New Roman" panose="02020603050405020304" pitchFamily="18" charset="0"/>
              </a:rPr>
              <a:t>i</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err="1">
                <a:latin typeface="Times New Roman" panose="02020603050405020304" pitchFamily="18" charset="0"/>
                <a:ea typeface="黑体" panose="02010609060101010101" pitchFamily="49" charset="-122"/>
                <a:cs typeface="Times New Roman" panose="02020603050405020304" pitchFamily="18" charset="0"/>
              </a:rPr>
              <a:t>ST.length</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err="1" smtClean="0">
                <a:latin typeface="Times New Roman" panose="02020603050405020304" pitchFamily="18" charset="0"/>
                <a:ea typeface="黑体" panose="02010609060101010101" pitchFamily="49" charset="-122"/>
                <a:cs typeface="Times New Roman" panose="02020603050405020304" pitchFamily="18" charset="0"/>
              </a:rPr>
              <a:t>ST.elem</a:t>
            </a:r>
            <a:r>
              <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err="1" smtClean="0">
                <a:latin typeface="Times New Roman" panose="02020603050405020304" pitchFamily="18" charset="0"/>
                <a:ea typeface="黑体" panose="02010609060101010101" pitchFamily="49" charset="-122"/>
                <a:cs typeface="Times New Roman" panose="02020603050405020304" pitchFamily="18" charset="0"/>
              </a:rPr>
              <a:t>i</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rPr>
              <a:t>key </a:t>
            </a:r>
            <a:r>
              <a:rPr lang="zh-CN" altLang="en-US" sz="2000" b="1"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rPr>
              <a:t>= key ; </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err="1">
                <a:latin typeface="Times New Roman" panose="02020603050405020304" pitchFamily="18" charset="0"/>
                <a:ea typeface="黑体" panose="02010609060101010101" pitchFamily="49" charset="-122"/>
                <a:cs typeface="Times New Roman" panose="02020603050405020304" pitchFamily="18" charset="0"/>
              </a:rPr>
              <a:t>i</a:t>
            </a:r>
            <a:r>
              <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从后往前</a:t>
            </a:r>
            <a:r>
              <a:rPr lang="zh-CN" altLang="en-US" sz="20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找，一定能找到，从</a:t>
            </a:r>
            <a:r>
              <a:rPr lang="en-US" altLang="zh-CN" sz="20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for</a:t>
            </a:r>
            <a:r>
              <a:rPr lang="zh-CN" altLang="en-US" sz="20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循环退出</a:t>
            </a:r>
            <a:endPar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20000"/>
              </a:lnSpc>
            </a:pPr>
            <a:r>
              <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rPr>
              <a:t>return </a:t>
            </a:r>
            <a:r>
              <a:rPr lang="en-US" altLang="zh-CN" sz="2000" b="1" dirty="0" err="1">
                <a:latin typeface="Times New Roman" panose="02020603050405020304" pitchFamily="18" charset="0"/>
                <a:ea typeface="黑体" panose="02010609060101010101" pitchFamily="49" charset="-122"/>
                <a:cs typeface="Times New Roman" panose="02020603050405020304" pitchFamily="18" charset="0"/>
              </a:rPr>
              <a:t>i</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找不到时，</a:t>
            </a:r>
            <a:r>
              <a:rPr lang="en-US" altLang="zh-CN" sz="2000" b="1" dirty="0" err="1">
                <a:latin typeface="Times New Roman" panose="02020603050405020304" pitchFamily="18" charset="0"/>
                <a:ea typeface="黑体" panose="02010609060101010101" pitchFamily="49" charset="-122"/>
                <a:cs typeface="Times New Roman" panose="02020603050405020304" pitchFamily="18" charset="0"/>
              </a:rPr>
              <a:t>i</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为</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0</a:t>
            </a:r>
            <a:endParaRPr lang="en-US" altLang="zh-CN" sz="20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64" name="组合 348163"/>
          <p:cNvGrpSpPr/>
          <p:nvPr/>
        </p:nvGrpSpPr>
        <p:grpSpPr bwMode="auto">
          <a:xfrm>
            <a:off x="1370012" y="3904383"/>
            <a:ext cx="255588" cy="674688"/>
            <a:chOff x="975" y="1167"/>
            <a:chExt cx="161" cy="425"/>
          </a:xfrm>
        </p:grpSpPr>
        <p:sp>
          <p:nvSpPr>
            <p:cNvPr id="65" name="直接连接符 348164"/>
            <p:cNvSpPr>
              <a:spLocks noChangeShapeType="1"/>
            </p:cNvSpPr>
            <p:nvPr/>
          </p:nvSpPr>
          <p:spPr bwMode="auto">
            <a:xfrm flipV="1">
              <a:off x="1122" y="1167"/>
              <a:ext cx="0" cy="22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6" name="文本框 348165"/>
            <p:cNvSpPr txBox="1">
              <a:spLocks noChangeArrowheads="1"/>
            </p:cNvSpPr>
            <p:nvPr/>
          </p:nvSpPr>
          <p:spPr bwMode="auto">
            <a:xfrm>
              <a:off x="975" y="1307"/>
              <a:ext cx="16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r>
                <a:rPr lang="en-US" altLang="zh-CN" sz="2000">
                  <a:solidFill>
                    <a:srgbClr val="C00000"/>
                  </a:solidFill>
                  <a:latin typeface="Times New Roman" panose="02020603050405020304" pitchFamily="18" charset="0"/>
                  <a:ea typeface="楷体_GB2312" pitchFamily="49" charset="-122"/>
                </a:rPr>
                <a:t>i</a:t>
              </a:r>
              <a:endParaRPr lang="en-US" altLang="zh-CN" sz="2000">
                <a:solidFill>
                  <a:srgbClr val="C00000"/>
                </a:solidFill>
                <a:latin typeface="Times New Roman" panose="02020603050405020304" pitchFamily="18" charset="0"/>
                <a:ea typeface="楷体_GB2312" pitchFamily="49" charset="-122"/>
              </a:endParaRPr>
            </a:p>
          </p:txBody>
        </p:sp>
      </p:grpSp>
      <p:sp>
        <p:nvSpPr>
          <p:cNvPr id="2" name="文本框 1"/>
          <p:cNvSpPr txBox="1"/>
          <p:nvPr/>
        </p:nvSpPr>
        <p:spPr>
          <a:xfrm>
            <a:off x="4737317" y="5908964"/>
            <a:ext cx="3422650" cy="461665"/>
          </a:xfrm>
          <a:prstGeom prst="rect">
            <a:avLst/>
          </a:prstGeom>
          <a:noFill/>
        </p:spPr>
        <p:txBody>
          <a:bodyPr wrap="square" rtlCol="0">
            <a:spAutoFit/>
          </a:bodyPr>
          <a:lstStyle/>
          <a:p>
            <a:r>
              <a:rPr lang="zh-CN" altLang="en-US" sz="2400" b="1" dirty="0" smtClean="0">
                <a:solidFill>
                  <a:srgbClr val="0000FF"/>
                </a:solidFill>
              </a:rPr>
              <a:t>时间复杂度</a:t>
            </a:r>
            <a:r>
              <a:rPr lang="en-US" altLang="zh-CN" sz="2400" b="1" dirty="0" smtClean="0">
                <a:solidFill>
                  <a:srgbClr val="0000FF"/>
                </a:solidFill>
              </a:rPr>
              <a:t>O(n)</a:t>
            </a:r>
            <a:endParaRPr lang="zh-CN" altLang="en-US" sz="2400" b="1"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box(out)">
                                      <p:cBhvr>
                                        <p:cTn id="17" dur="500"/>
                                        <p:tgtEl>
                                          <p:spTgt spid="24">
                                            <p:txEl>
                                              <p:pRg st="0" end="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1" name="CAMERA.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ox(out)">
                                      <p:cBhvr>
                                        <p:cTn id="22" dur="500"/>
                                        <p:tgtEl>
                                          <p:spTgt spid="25"/>
                                        </p:tgtEl>
                                      </p:cBhvr>
                                    </p:animEffect>
                                  </p:childTnLst>
                                  <p:subTnLst>
                                    <p:audio>
                                      <p:cMediaNode>
                                        <p:cTn display="0" masterRel="sameClick">
                                          <p:stCondLst>
                                            <p:cond evt="begin" delay="0">
                                              <p:tn val="20"/>
                                            </p:cond>
                                          </p:stCondLst>
                                          <p:endCondLst>
                                            <p:cond evt="onStopAudio" delay="0">
                                              <p:tgtEl>
                                                <p:sldTgt/>
                                              </p:tgtEl>
                                            </p:cond>
                                          </p:endCondLst>
                                        </p:cTn>
                                        <p:tgtEl>
                                          <p:sndTgt r:embed="rId1" name="CAMERA.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up)">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audio>
                                      <p:cMediaNode>
                                        <p:cTn display="0" masterRel="sameClick">
                                          <p:stCondLst>
                                            <p:cond evt="begin" delay="0">
                                              <p:tn val="30"/>
                                            </p:cond>
                                          </p:stCondLst>
                                          <p:endCondLst>
                                            <p:cond evt="onStopAudio" delay="0">
                                              <p:tgtEl>
                                                <p:sldTgt/>
                                              </p:tgtEl>
                                            </p:cond>
                                          </p:endCondLst>
                                        </p:cTn>
                                        <p:tgtEl>
                                          <p:sndTgt r:embed="rId1" name="CAMERA.WAV"/>
                                        </p:tgtEl>
                                      </p:cMediaNode>
                                    </p:audio>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35"/>
                                        </p:tgtEl>
                                        <p:attrNameLst>
                                          <p:attrName>style.visibility</p:attrName>
                                        </p:attrNameLst>
                                      </p:cBhvr>
                                      <p:to>
                                        <p:strVal val="visible"/>
                                      </p:to>
                                    </p:set>
                                  </p:childTnLst>
                                  <p:subTnLst>
                                    <p:set>
                                      <p:cBhvr override="childStyle">
                                        <p:cTn dur="1" fill="hold" display="0" masterRel="nextClick" afterEffect="1"/>
                                        <p:tgtEl>
                                          <p:spTgt spid="35"/>
                                        </p:tgtEl>
                                        <p:attrNameLst>
                                          <p:attrName>style.visibility</p:attrName>
                                        </p:attrNameLst>
                                      </p:cBhvr>
                                      <p:to>
                                        <p:strVal val="hidden"/>
                                      </p:to>
                                    </p:set>
                                    <p:audio>
                                      <p:cMediaNode>
                                        <p:cTn display="0" masterRel="sameClick">
                                          <p:stCondLst>
                                            <p:cond evt="begin" delay="0">
                                              <p:tn val="34"/>
                                            </p:cond>
                                          </p:stCondLst>
                                          <p:endCondLst>
                                            <p:cond evt="onStopAudio" delay="0">
                                              <p:tgtEl>
                                                <p:sldTgt/>
                                              </p:tgtEl>
                                            </p:cond>
                                          </p:endCondLst>
                                        </p:cTn>
                                        <p:tgtEl>
                                          <p:sndTgt r:embed="rId1" name="CAMERA.WAV"/>
                                        </p:tgtEl>
                                      </p:cMediaNode>
                                    </p:audio>
                                  </p:sub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499"/>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audio>
                                      <p:cMediaNode>
                                        <p:cTn display="0" masterRel="sameClick">
                                          <p:stCondLst>
                                            <p:cond evt="begin" delay="0">
                                              <p:tn val="38"/>
                                            </p:cond>
                                          </p:stCondLst>
                                          <p:endCondLst>
                                            <p:cond evt="onStopAudio" delay="0">
                                              <p:tgtEl>
                                                <p:sldTgt/>
                                              </p:tgtEl>
                                            </p:cond>
                                          </p:endCondLst>
                                        </p:cTn>
                                        <p:tgtEl>
                                          <p:sndTgt r:embed="rId1" name="CAMERA.WAV"/>
                                        </p:tgtEl>
                                      </p:cMediaNode>
                                    </p:audio>
                                  </p:sub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499"/>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audio>
                                      <p:cMediaNode>
                                        <p:cTn display="0" masterRel="sameClick">
                                          <p:stCondLst>
                                            <p:cond evt="begin" delay="0">
                                              <p:tn val="42"/>
                                            </p:cond>
                                          </p:stCondLst>
                                          <p:endCondLst>
                                            <p:cond evt="onStopAudio" delay="0">
                                              <p:tgtEl>
                                                <p:sldTgt/>
                                              </p:tgtEl>
                                            </p:cond>
                                          </p:endCondLst>
                                        </p:cTn>
                                        <p:tgtEl>
                                          <p:sndTgt r:embed="rId1" name="CAMERA.WAV"/>
                                        </p:tgtEl>
                                      </p:cMediaNode>
                                    </p:audio>
                                  </p:sub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499"/>
                                          </p:stCondLst>
                                        </p:cTn>
                                        <p:tgtEl>
                                          <p:spTgt spid="26"/>
                                        </p:tgtEl>
                                        <p:attrNameLst>
                                          <p:attrName>style.visibility</p:attrName>
                                        </p:attrNameLst>
                                      </p:cBhvr>
                                      <p:to>
                                        <p:strVal val="visible"/>
                                      </p:to>
                                    </p:set>
                                  </p:childTnLst>
                                  <p:subTnLst>
                                    <p:audio>
                                      <p:cMediaNode>
                                        <p:cTn display="0" masterRel="sameClick">
                                          <p:stCondLst>
                                            <p:cond evt="begin" delay="0">
                                              <p:tn val="46"/>
                                            </p:cond>
                                          </p:stCondLst>
                                          <p:endCondLst>
                                            <p:cond evt="onStopAudio" delay="0">
                                              <p:tgtEl>
                                                <p:sldTgt/>
                                              </p:tgtEl>
                                            </p:cond>
                                          </p:endCondLst>
                                        </p:cTn>
                                        <p:tgtEl>
                                          <p:sndTgt r:embed="rId1" name="CAMERA.WAV"/>
                                        </p:tgtEl>
                                      </p:cMediaNode>
                                    </p:audio>
                                  </p:sub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38">
                                            <p:txEl>
                                              <p:pRg st="0" end="0"/>
                                            </p:txEl>
                                          </p:spTgt>
                                        </p:tgtEl>
                                        <p:attrNameLst>
                                          <p:attrName>style.visibility</p:attrName>
                                        </p:attrNameLst>
                                      </p:cBhvr>
                                      <p:to>
                                        <p:strVal val="visible"/>
                                      </p:to>
                                    </p:set>
                                    <p:animEffect transition="in" filter="box(out)">
                                      <p:cBhvr>
                                        <p:cTn id="52" dur="500"/>
                                        <p:tgtEl>
                                          <p:spTgt spid="38">
                                            <p:txEl>
                                              <p:pRg st="0" end="0"/>
                                            </p:txEl>
                                          </p:spTgt>
                                        </p:tgtEl>
                                      </p:cBhvr>
                                    </p:animEffect>
                                  </p:childTnLst>
                                  <p:subTnLst>
                                    <p:audio>
                                      <p:cMediaNode>
                                        <p:cTn display="0" masterRel="sameClick">
                                          <p:stCondLst>
                                            <p:cond evt="begin" delay="0">
                                              <p:tn val="50"/>
                                            </p:cond>
                                          </p:stCondLst>
                                          <p:endCondLst>
                                            <p:cond evt="onStopAudio" delay="0">
                                              <p:tgtEl>
                                                <p:sldTgt/>
                                              </p:tgtEl>
                                            </p:cond>
                                          </p:endCondLst>
                                        </p:cTn>
                                        <p:tgtEl>
                                          <p:sndTgt r:embed="rId1" name="CAMERA.WAV"/>
                                        </p:tgtEl>
                                      </p:cMediaNode>
                                    </p:audio>
                                  </p:sub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wipe(up)">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32" fill="hold" grpId="0" nodeType="clickEffect">
                                  <p:stCondLst>
                                    <p:cond delay="0"/>
                                  </p:stCondLst>
                                  <p:childTnLst>
                                    <p:set>
                                      <p:cBhvr>
                                        <p:cTn id="66" dur="1" fill="hold">
                                          <p:stCondLst>
                                            <p:cond delay="0"/>
                                          </p:stCondLst>
                                        </p:cTn>
                                        <p:tgtEl>
                                          <p:spTgt spid="60">
                                            <p:txEl>
                                              <p:pRg st="0" end="0"/>
                                            </p:txEl>
                                          </p:spTgt>
                                        </p:tgtEl>
                                        <p:attrNameLst>
                                          <p:attrName>style.visibility</p:attrName>
                                        </p:attrNameLst>
                                      </p:cBhvr>
                                      <p:to>
                                        <p:strVal val="visible"/>
                                      </p:to>
                                    </p:set>
                                    <p:animEffect transition="in" filter="box(out)">
                                      <p:cBhvr>
                                        <p:cTn id="67" dur="500"/>
                                        <p:tgtEl>
                                          <p:spTgt spid="60">
                                            <p:txEl>
                                              <p:pRg st="0" end="0"/>
                                            </p:txEl>
                                          </p:spTgt>
                                        </p:tgtEl>
                                      </p:cBhvr>
                                    </p:animEffect>
                                  </p:childTnLst>
                                  <p:subTnLst>
                                    <p:audio>
                                      <p:cMediaNode>
                                        <p:cTn display="0" masterRel="sameClick">
                                          <p:stCondLst>
                                            <p:cond evt="begin" delay="0">
                                              <p:tn val="65"/>
                                            </p:cond>
                                          </p:stCondLst>
                                          <p:endCondLst>
                                            <p:cond evt="onStopAudio" delay="0">
                                              <p:tgtEl>
                                                <p:sldTgt/>
                                              </p:tgtEl>
                                            </p:cond>
                                          </p:endCondLst>
                                        </p:cTn>
                                        <p:tgtEl>
                                          <p:sndTgt r:embed="rId1" name="CAMERA.WAV"/>
                                        </p:tgtEl>
                                      </p:cMediaNode>
                                    </p:audio>
                                  </p:sub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wipe(up)">
                                      <p:cBhvr>
                                        <p:cTn id="72" dur="500"/>
                                        <p:tgtEl>
                                          <p:spTgt spid="6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499"/>
                                          </p:stCondLst>
                                        </p:cTn>
                                        <p:tgtEl>
                                          <p:spTgt spid="56"/>
                                        </p:tgtEl>
                                        <p:attrNameLst>
                                          <p:attrName>style.visibility</p:attrName>
                                        </p:attrNameLst>
                                      </p:cBhvr>
                                      <p:to>
                                        <p:strVal val="visible"/>
                                      </p:to>
                                    </p:set>
                                  </p:childTnLst>
                                  <p:subTnLst>
                                    <p:set>
                                      <p:cBhvr override="childStyle">
                                        <p:cTn dur="1" fill="hold" display="0" masterRel="nextClick" afterEffect="1"/>
                                        <p:tgtEl>
                                          <p:spTgt spid="56"/>
                                        </p:tgtEl>
                                        <p:attrNameLst>
                                          <p:attrName>style.visibility</p:attrName>
                                        </p:attrNameLst>
                                      </p:cBhvr>
                                      <p:to>
                                        <p:strVal val="hidden"/>
                                      </p:to>
                                    </p:set>
                                    <p:audio>
                                      <p:cMediaNode>
                                        <p:cTn display="0" masterRel="sameClick">
                                          <p:stCondLst>
                                            <p:cond evt="begin" delay="0">
                                              <p:tn val="75"/>
                                            </p:cond>
                                          </p:stCondLst>
                                          <p:endCondLst>
                                            <p:cond evt="onStopAudio" delay="0">
                                              <p:tgtEl>
                                                <p:sldTgt/>
                                              </p:tgtEl>
                                            </p:cond>
                                          </p:endCondLst>
                                        </p:cTn>
                                        <p:tgtEl>
                                          <p:sndTgt r:embed="rId1" name="CAMERA.WAV"/>
                                        </p:tgtEl>
                                      </p:cMediaNode>
                                    </p:audio>
                                  </p:sub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499"/>
                                          </p:stCondLst>
                                        </p:cTn>
                                        <p:tgtEl>
                                          <p:spTgt spid="64"/>
                                        </p:tgtEl>
                                        <p:attrNameLst>
                                          <p:attrName>style.visibility</p:attrName>
                                        </p:attrNameLst>
                                      </p:cBhvr>
                                      <p:to>
                                        <p:strVal val="visible"/>
                                      </p:to>
                                    </p:set>
                                  </p:childTnLst>
                                  <p:subTnLst>
                                    <p:audio>
                                      <p:cMediaNode>
                                        <p:cTn display="0" masterRel="sameClick">
                                          <p:stCondLst>
                                            <p:cond evt="begin" delay="0">
                                              <p:tn val="79"/>
                                            </p:cond>
                                          </p:stCondLst>
                                          <p:endCondLst>
                                            <p:cond evt="onStopAudio" delay="0">
                                              <p:tgtEl>
                                                <p:sldTgt/>
                                              </p:tgtEl>
                                            </p:cond>
                                          </p:endCondLst>
                                        </p:cTn>
                                        <p:tgtEl>
                                          <p:sndTgt r:embed="rId1" name="CAMERA.WAV"/>
                                        </p:tgtEl>
                                      </p:cMediaNode>
                                    </p:audio>
                                  </p:subTnLst>
                                </p:cTn>
                              </p:par>
                            </p:childTnLst>
                          </p:cTn>
                        </p:par>
                      </p:childTnLst>
                    </p:cTn>
                  </p:par>
                  <p:par>
                    <p:cTn id="81" fill="hold">
                      <p:stCondLst>
                        <p:cond delay="indefinite"/>
                      </p:stCondLst>
                      <p:childTnLst>
                        <p:par>
                          <p:cTn id="82" fill="hold">
                            <p:stCondLst>
                              <p:cond delay="0"/>
                            </p:stCondLst>
                            <p:childTnLst>
                              <p:par>
                                <p:cTn id="83" presetID="4" presetClass="entr" presetSubtype="32" fill="hold" grpId="0" nodeType="clickEffect">
                                  <p:stCondLst>
                                    <p:cond delay="0"/>
                                  </p:stCondLst>
                                  <p:childTnLst>
                                    <p:set>
                                      <p:cBhvr>
                                        <p:cTn id="84" dur="1" fill="hold">
                                          <p:stCondLst>
                                            <p:cond delay="0"/>
                                          </p:stCondLst>
                                        </p:cTn>
                                        <p:tgtEl>
                                          <p:spTgt spid="61">
                                            <p:txEl>
                                              <p:pRg st="0" end="0"/>
                                            </p:txEl>
                                          </p:spTgt>
                                        </p:tgtEl>
                                        <p:attrNameLst>
                                          <p:attrName>style.visibility</p:attrName>
                                        </p:attrNameLst>
                                      </p:cBhvr>
                                      <p:to>
                                        <p:strVal val="visible"/>
                                      </p:to>
                                    </p:set>
                                    <p:animEffect transition="in" filter="box(out)">
                                      <p:cBhvr>
                                        <p:cTn id="85" dur="500"/>
                                        <p:tgtEl>
                                          <p:spTgt spid="61">
                                            <p:txEl>
                                              <p:pRg st="0" end="0"/>
                                            </p:txEl>
                                          </p:spTgt>
                                        </p:tgtEl>
                                      </p:cBhvr>
                                    </p:animEffect>
                                  </p:childTnLst>
                                  <p:subTnLst>
                                    <p:set>
                                      <p:cBhvr override="childStyle">
                                        <p:cTn dur="1" fill="hold" display="0" masterRel="nextClick" afterEffect="1"/>
                                        <p:tgtEl>
                                          <p:spTgt spid="61">
                                            <p:txEl>
                                              <p:pRg st="0" end="0"/>
                                            </p:txEl>
                                          </p:spTgt>
                                        </p:tgtEl>
                                        <p:attrNameLst>
                                          <p:attrName>style.visibility</p:attrName>
                                        </p:attrNameLst>
                                      </p:cBhvr>
                                      <p:to>
                                        <p:strVal val="hidden"/>
                                      </p:to>
                                    </p:set>
                                    <p:audio>
                                      <p:cMediaNode>
                                        <p:cTn display="0" masterRel="sameClick">
                                          <p:stCondLst>
                                            <p:cond evt="begin" delay="0">
                                              <p:tn val="83"/>
                                            </p:cond>
                                          </p:stCondLst>
                                          <p:endCondLst>
                                            <p:cond evt="onStopAudio" delay="0">
                                              <p:tgtEl>
                                                <p:sldTgt/>
                                              </p:tgtEl>
                                            </p:cond>
                                          </p:endCondLst>
                                        </p:cTn>
                                        <p:tgtEl>
                                          <p:sndTgt r:embed="rId1" name="CAMERA.WAV"/>
                                        </p:tgtEl>
                                      </p:cMediaNode>
                                    </p:audio>
                                  </p:sub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1000"/>
                                        <p:tgtEl>
                                          <p:spTgt spid="2"/>
                                        </p:tgtEl>
                                      </p:cBhvr>
                                    </p:animEffect>
                                    <p:anim calcmode="lin" valueType="num">
                                      <p:cBhvr>
                                        <p:cTn id="91" dur="1000" fill="hold"/>
                                        <p:tgtEl>
                                          <p:spTgt spid="2"/>
                                        </p:tgtEl>
                                        <p:attrNameLst>
                                          <p:attrName>ppt_x</p:attrName>
                                        </p:attrNameLst>
                                      </p:cBhvr>
                                      <p:tavLst>
                                        <p:tav tm="0">
                                          <p:val>
                                            <p:strVal val="#ppt_x"/>
                                          </p:val>
                                        </p:tav>
                                        <p:tav tm="100000">
                                          <p:val>
                                            <p:strVal val="#ppt_x"/>
                                          </p:val>
                                        </p:tav>
                                      </p:tavLst>
                                    </p:anim>
                                    <p:anim calcmode="lin" valueType="num">
                                      <p:cBhvr>
                                        <p:cTn id="9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build="p"/>
      <p:bldP spid="25" grpId="0" animBg="1"/>
      <p:bldP spid="38" grpId="0" build="p"/>
      <p:bldP spid="39" grpId="0"/>
      <p:bldP spid="59" grpId="0" animBg="1"/>
      <p:bldP spid="60" grpId="0" build="p"/>
      <p:bldP spid="61" grpId="0" build="p"/>
      <p:bldP spid="62" grpId="0"/>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53" name="组合 52"/>
          <p:cNvGrpSpPr/>
          <p:nvPr/>
        </p:nvGrpSpPr>
        <p:grpSpPr>
          <a:xfrm>
            <a:off x="488100" y="2370415"/>
            <a:ext cx="7861979" cy="3271838"/>
            <a:chOff x="319882" y="1752600"/>
            <a:chExt cx="8592343" cy="4362450"/>
          </a:xfrm>
        </p:grpSpPr>
        <p:sp>
          <p:nvSpPr>
            <p:cNvPr id="54" name="Freeform 4"/>
            <p:cNvSpPr/>
            <p:nvPr/>
          </p:nvSpPr>
          <p:spPr bwMode="gray">
            <a:xfrm flipV="1">
              <a:off x="1208088" y="3938588"/>
              <a:ext cx="1608137" cy="1876425"/>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gradFill rotWithShape="1">
              <a:gsLst>
                <a:gs pos="0">
                  <a:srgbClr val="DDDDDD"/>
                </a:gs>
                <a:gs pos="100000">
                  <a:srgbClr val="DDDDDD">
                    <a:gamma/>
                    <a:shade val="0"/>
                    <a:invGamma/>
                    <a:alpha val="30000"/>
                  </a:srgbClr>
                </a:gs>
              </a:gsLst>
              <a:lin ang="0" scaled="1"/>
            </a:gradFill>
            <a:ln w="9525" cap="flat" cmpd="sng">
              <a:noFill/>
              <a:prstDash val="solid"/>
              <a:round/>
              <a:headEnd type="none" w="med" len="med"/>
              <a:tailEnd type="none" w="med" len="med"/>
            </a:ln>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55" name="Freeform 5"/>
            <p:cNvSpPr/>
            <p:nvPr/>
          </p:nvSpPr>
          <p:spPr bwMode="gray">
            <a:xfrm rot="16200000">
              <a:off x="1631950" y="3006725"/>
              <a:ext cx="477838" cy="1912938"/>
            </a:xfrm>
            <a:custGeom>
              <a:avLst/>
              <a:gdLst/>
              <a:ahLst/>
              <a:cxnLst>
                <a:cxn ang="0">
                  <a:pos x="37" y="1"/>
                </a:cxn>
                <a:cxn ang="0">
                  <a:pos x="45" y="472"/>
                </a:cxn>
                <a:cxn ang="0">
                  <a:pos x="0" y="474"/>
                </a:cxn>
                <a:cxn ang="0">
                  <a:pos x="72" y="604"/>
                </a:cxn>
                <a:cxn ang="0">
                  <a:pos x="142" y="474"/>
                </a:cxn>
                <a:cxn ang="0">
                  <a:pos x="100" y="474"/>
                </a:cxn>
                <a:cxn ang="0">
                  <a:pos x="99" y="0"/>
                </a:cxn>
                <a:cxn ang="0">
                  <a:pos x="37" y="1"/>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rgbClr val="FEFFFF"/>
                </a:gs>
                <a:gs pos="100000">
                  <a:srgbClr val="FEFFFF">
                    <a:gamma/>
                    <a:shade val="0"/>
                    <a:invGamma/>
                    <a:alpha val="30000"/>
                  </a:srgbClr>
                </a:gs>
              </a:gsLst>
              <a:lin ang="5400000" scaled="1"/>
            </a:gradFill>
            <a:ln w="9525" cap="flat" cmpd="sng">
              <a:noFill/>
              <a:prstDash val="solid"/>
              <a:round/>
              <a:headEnd type="none" w="med" len="med"/>
              <a:tailEnd type="none" w="med" len="med"/>
            </a:ln>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56" name="Freeform 6"/>
            <p:cNvSpPr/>
            <p:nvPr/>
          </p:nvSpPr>
          <p:spPr bwMode="gray">
            <a:xfrm>
              <a:off x="1196975" y="2209800"/>
              <a:ext cx="1609725" cy="1876425"/>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gradFill rotWithShape="1">
              <a:gsLst>
                <a:gs pos="0">
                  <a:srgbClr val="FEFFFF"/>
                </a:gs>
                <a:gs pos="100000">
                  <a:srgbClr val="FEFFFF">
                    <a:gamma/>
                    <a:shade val="6275"/>
                    <a:invGamma/>
                    <a:alpha val="20000"/>
                  </a:srgbClr>
                </a:gs>
              </a:gsLst>
              <a:lin ang="0" scaled="1"/>
            </a:gradFill>
            <a:ln w="9525" cap="flat" cmpd="sng">
              <a:noFill/>
              <a:prstDash val="solid"/>
              <a:round/>
              <a:headEnd type="none" w="med" len="med"/>
              <a:tailEnd type="none" w="med" len="med"/>
            </a:ln>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57" name="AutoShape 7"/>
            <p:cNvSpPr>
              <a:spLocks noChangeArrowheads="1"/>
            </p:cNvSpPr>
            <p:nvPr/>
          </p:nvSpPr>
          <p:spPr bwMode="ltGray">
            <a:xfrm>
              <a:off x="3454400" y="3263900"/>
              <a:ext cx="5457825" cy="1304925"/>
            </a:xfrm>
            <a:prstGeom prst="roundRect">
              <a:avLst>
                <a:gd name="adj" fmla="val 11505"/>
              </a:avLst>
            </a:prstGeom>
            <a:solidFill>
              <a:srgbClr val="0000FF">
                <a:alpha val="30000"/>
              </a:srgbClr>
            </a:solidFill>
            <a:ln w="6350" algn="ctr">
              <a:noFill/>
              <a:prstDash val="sysDot"/>
              <a:round/>
            </a:ln>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58" name="AutoShape 8"/>
            <p:cNvSpPr>
              <a:spLocks noChangeArrowheads="1"/>
            </p:cNvSpPr>
            <p:nvPr/>
          </p:nvSpPr>
          <p:spPr bwMode="gray">
            <a:xfrm>
              <a:off x="4424363" y="3709988"/>
              <a:ext cx="376237" cy="344487"/>
            </a:xfrm>
            <a:prstGeom prst="rightArrow">
              <a:avLst>
                <a:gd name="adj1" fmla="val 50000"/>
                <a:gd name="adj2" fmla="val 45507"/>
              </a:avLst>
            </a:prstGeom>
            <a:solidFill>
              <a:sysClr val="windowText" lastClr="000000"/>
            </a:solidFill>
            <a:ln w="9525">
              <a:noFill/>
              <a:miter lim="800000"/>
            </a:ln>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59" name="AutoShape 9"/>
            <p:cNvSpPr>
              <a:spLocks noChangeArrowheads="1"/>
            </p:cNvSpPr>
            <p:nvPr/>
          </p:nvSpPr>
          <p:spPr bwMode="ltGray">
            <a:xfrm>
              <a:off x="3481388" y="4800600"/>
              <a:ext cx="5422900" cy="1314450"/>
            </a:xfrm>
            <a:prstGeom prst="roundRect">
              <a:avLst>
                <a:gd name="adj" fmla="val 11505"/>
              </a:avLst>
            </a:prstGeom>
            <a:solidFill>
              <a:srgbClr val="C0504D">
                <a:alpha val="30000"/>
              </a:srgbClr>
            </a:solidFill>
            <a:ln w="6350" algn="ctr">
              <a:noFill/>
              <a:prstDash val="sysDot"/>
              <a:round/>
            </a:ln>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60" name="AutoShape 10"/>
            <p:cNvSpPr>
              <a:spLocks noChangeArrowheads="1"/>
            </p:cNvSpPr>
            <p:nvPr/>
          </p:nvSpPr>
          <p:spPr bwMode="gray">
            <a:xfrm>
              <a:off x="4397375" y="5251450"/>
              <a:ext cx="376238" cy="347663"/>
            </a:xfrm>
            <a:prstGeom prst="rightArrow">
              <a:avLst>
                <a:gd name="adj1" fmla="val 50000"/>
                <a:gd name="adj2" fmla="val 45091"/>
              </a:avLst>
            </a:prstGeom>
            <a:solidFill>
              <a:sysClr val="windowText" lastClr="000000"/>
            </a:solidFill>
            <a:ln w="9525">
              <a:noFill/>
              <a:miter lim="800000"/>
            </a:ln>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61" name="AutoShape 11"/>
            <p:cNvSpPr>
              <a:spLocks noChangeArrowheads="1"/>
            </p:cNvSpPr>
            <p:nvPr/>
          </p:nvSpPr>
          <p:spPr bwMode="ltGray">
            <a:xfrm>
              <a:off x="3454400" y="1768475"/>
              <a:ext cx="5457825" cy="1304925"/>
            </a:xfrm>
            <a:prstGeom prst="roundRect">
              <a:avLst>
                <a:gd name="adj" fmla="val 11505"/>
              </a:avLst>
            </a:prstGeom>
            <a:solidFill>
              <a:srgbClr val="800080">
                <a:alpha val="30000"/>
              </a:srgbClr>
            </a:solidFill>
            <a:ln w="6350" algn="ctr">
              <a:noFill/>
              <a:prstDash val="sysDot"/>
              <a:round/>
            </a:ln>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62" name="AutoShape 12"/>
            <p:cNvSpPr>
              <a:spLocks noChangeArrowheads="1"/>
            </p:cNvSpPr>
            <p:nvPr/>
          </p:nvSpPr>
          <p:spPr bwMode="gray">
            <a:xfrm>
              <a:off x="4405313" y="2214563"/>
              <a:ext cx="376237" cy="344487"/>
            </a:xfrm>
            <a:prstGeom prst="rightArrow">
              <a:avLst>
                <a:gd name="adj1" fmla="val 50000"/>
                <a:gd name="adj2" fmla="val 45507"/>
              </a:avLst>
            </a:prstGeom>
            <a:solidFill>
              <a:sysClr val="windowText" lastClr="000000"/>
            </a:solidFill>
            <a:ln w="9525">
              <a:noFill/>
              <a:miter lim="800000"/>
            </a:ln>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63" name="AutoShape 13"/>
            <p:cNvSpPr>
              <a:spLocks noChangeArrowheads="1"/>
            </p:cNvSpPr>
            <p:nvPr/>
          </p:nvSpPr>
          <p:spPr bwMode="ltGray">
            <a:xfrm>
              <a:off x="2871788" y="1752600"/>
              <a:ext cx="1628775" cy="1298575"/>
            </a:xfrm>
            <a:prstGeom prst="roundRect">
              <a:avLst>
                <a:gd name="adj" fmla="val 11921"/>
              </a:avLst>
            </a:prstGeom>
            <a:gradFill rotWithShape="1">
              <a:gsLst>
                <a:gs pos="0">
                  <a:srgbClr val="800080"/>
                </a:gs>
                <a:gs pos="100000">
                  <a:srgbClr val="800080">
                    <a:gamma/>
                    <a:shade val="69804"/>
                    <a:invGamma/>
                  </a:srgbClr>
                </a:gs>
              </a:gsLst>
              <a:lin ang="5400000" scaled="1"/>
            </a:gradFill>
            <a:ln w="25400">
              <a:solidFill>
                <a:srgbClr val="FEFFFF"/>
              </a:solidFill>
              <a:round/>
            </a:ln>
            <a:effectLst>
              <a:outerShdw dist="53882" dir="2700000" algn="ctr" rotWithShape="0">
                <a:srgbClr val="000000">
                  <a:alpha val="50000"/>
                </a:srgbClr>
              </a:outerShdw>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64" name="Freeform 14"/>
            <p:cNvSpPr/>
            <p:nvPr/>
          </p:nvSpPr>
          <p:spPr bwMode="gray">
            <a:xfrm>
              <a:off x="2935288" y="1817688"/>
              <a:ext cx="811212" cy="64928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800080">
                    <a:gamma/>
                    <a:tint val="48627"/>
                    <a:invGamma/>
                  </a:srgbClr>
                </a:gs>
                <a:gs pos="50000">
                  <a:srgbClr val="800080">
                    <a:alpha val="0"/>
                  </a:srgbClr>
                </a:gs>
                <a:gs pos="100000">
                  <a:srgbClr val="800080">
                    <a:gamma/>
                    <a:tint val="48627"/>
                    <a:invGamma/>
                  </a:srgbClr>
                </a:gs>
              </a:gsLst>
              <a:lin ang="2700000" scaled="1"/>
            </a:gradFill>
            <a:ln w="0">
              <a:noFill/>
              <a:prstDash val="solid"/>
              <a:round/>
            </a:ln>
          </p:spPr>
          <p:txBody>
            <a:bodyP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65" name="AutoShape 15"/>
            <p:cNvSpPr>
              <a:spLocks noChangeArrowheads="1"/>
            </p:cNvSpPr>
            <p:nvPr/>
          </p:nvSpPr>
          <p:spPr bwMode="ltGray">
            <a:xfrm>
              <a:off x="2884488" y="3254375"/>
              <a:ext cx="1628775" cy="1298575"/>
            </a:xfrm>
            <a:prstGeom prst="roundRect">
              <a:avLst>
                <a:gd name="adj" fmla="val 11921"/>
              </a:avLst>
            </a:prstGeom>
            <a:gradFill rotWithShape="1">
              <a:gsLst>
                <a:gs pos="0">
                  <a:srgbClr val="0000FF"/>
                </a:gs>
                <a:gs pos="100000">
                  <a:srgbClr val="0000FF">
                    <a:gamma/>
                    <a:shade val="69804"/>
                    <a:invGamma/>
                  </a:srgbClr>
                </a:gs>
              </a:gsLst>
              <a:lin ang="5400000" scaled="1"/>
            </a:gradFill>
            <a:ln w="25400">
              <a:solidFill>
                <a:srgbClr val="FEFFFF"/>
              </a:solidFill>
              <a:round/>
            </a:ln>
            <a:effectLst>
              <a:outerShdw dist="53882" dir="2700000" algn="ctr" rotWithShape="0">
                <a:srgbClr val="000000">
                  <a:alpha val="50000"/>
                </a:srgbClr>
              </a:outerShdw>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66" name="Freeform 16"/>
            <p:cNvSpPr/>
            <p:nvPr/>
          </p:nvSpPr>
          <p:spPr bwMode="gray">
            <a:xfrm>
              <a:off x="2938463" y="3319463"/>
              <a:ext cx="811212" cy="64928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00FF">
                    <a:gamma/>
                    <a:tint val="48627"/>
                    <a:invGamma/>
                  </a:srgbClr>
                </a:gs>
                <a:gs pos="50000">
                  <a:srgbClr val="0000FF">
                    <a:alpha val="0"/>
                  </a:srgbClr>
                </a:gs>
                <a:gs pos="100000">
                  <a:srgbClr val="0000FF">
                    <a:gamma/>
                    <a:tint val="48627"/>
                    <a:invGamma/>
                  </a:srgbClr>
                </a:gs>
              </a:gsLst>
              <a:lin ang="2700000" scaled="1"/>
            </a:gradFill>
            <a:ln w="0">
              <a:noFill/>
              <a:prstDash val="solid"/>
              <a:round/>
            </a:ln>
          </p:spPr>
          <p:txBody>
            <a:bodyP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67" name="AutoShape 17"/>
            <p:cNvSpPr>
              <a:spLocks noChangeArrowheads="1"/>
            </p:cNvSpPr>
            <p:nvPr/>
          </p:nvSpPr>
          <p:spPr bwMode="ltGray">
            <a:xfrm>
              <a:off x="2865438" y="4776788"/>
              <a:ext cx="1628775" cy="1298575"/>
            </a:xfrm>
            <a:prstGeom prst="roundRect">
              <a:avLst>
                <a:gd name="adj" fmla="val 11921"/>
              </a:avLst>
            </a:prstGeom>
            <a:gradFill rotWithShape="1">
              <a:gsLst>
                <a:gs pos="0">
                  <a:srgbClr val="C0504D"/>
                </a:gs>
                <a:gs pos="100000">
                  <a:srgbClr val="C0504D">
                    <a:gamma/>
                    <a:shade val="69804"/>
                    <a:invGamma/>
                  </a:srgbClr>
                </a:gs>
              </a:gsLst>
              <a:lin ang="5400000" scaled="1"/>
            </a:gradFill>
            <a:ln w="25400">
              <a:solidFill>
                <a:srgbClr val="FEFFFF"/>
              </a:solidFill>
              <a:round/>
            </a:ln>
            <a:effectLst>
              <a:outerShdw dist="53882" dir="2700000" algn="ctr" rotWithShape="0">
                <a:srgbClr val="000000">
                  <a:alpha val="50000"/>
                </a:srgbClr>
              </a:outerShdw>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68" name="Freeform 18"/>
            <p:cNvSpPr/>
            <p:nvPr/>
          </p:nvSpPr>
          <p:spPr bwMode="gray">
            <a:xfrm>
              <a:off x="2919413" y="4832350"/>
              <a:ext cx="811212" cy="64928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C0504D">
                    <a:gamma/>
                    <a:tint val="48627"/>
                    <a:invGamma/>
                  </a:srgbClr>
                </a:gs>
                <a:gs pos="50000">
                  <a:srgbClr val="C0504D">
                    <a:alpha val="0"/>
                  </a:srgbClr>
                </a:gs>
                <a:gs pos="100000">
                  <a:srgbClr val="C0504D">
                    <a:gamma/>
                    <a:tint val="48627"/>
                    <a:invGamma/>
                  </a:srgbClr>
                </a:gs>
              </a:gsLst>
              <a:lin ang="2700000" scaled="1"/>
            </a:gradFill>
            <a:ln w="0">
              <a:noFill/>
              <a:prstDash val="solid"/>
              <a:round/>
            </a:ln>
          </p:spPr>
          <p:txBody>
            <a:bodyP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pic>
          <p:nvPicPr>
            <p:cNvPr id="69" name="Picture 19" descr="YG_circle001"/>
            <p:cNvPicPr>
              <a:picLocks noChangeAspect="1" noChangeArrowheads="1"/>
            </p:cNvPicPr>
            <p:nvPr/>
          </p:nvPicPr>
          <p:blipFill>
            <a:blip r:embed="rId1"/>
            <a:srcRect/>
            <a:stretch>
              <a:fillRect/>
            </a:stretch>
          </p:blipFill>
          <p:spPr bwMode="auto">
            <a:xfrm>
              <a:off x="319882" y="3036858"/>
              <a:ext cx="1882775" cy="1879600"/>
            </a:xfrm>
            <a:prstGeom prst="rect">
              <a:avLst/>
            </a:prstGeom>
            <a:noFill/>
          </p:spPr>
        </p:pic>
        <p:sp>
          <p:nvSpPr>
            <p:cNvPr id="70" name="Text Box 20"/>
            <p:cNvSpPr txBox="1">
              <a:spLocks noChangeArrowheads="1"/>
            </p:cNvSpPr>
            <p:nvPr/>
          </p:nvSpPr>
          <p:spPr bwMode="black">
            <a:xfrm>
              <a:off x="4830763" y="1981200"/>
              <a:ext cx="3932237" cy="984885"/>
            </a:xfrm>
            <a:prstGeom prst="rect">
              <a:avLst/>
            </a:prstGeom>
            <a:noFill/>
            <a:ln w="9525" algn="ctr">
              <a:noFill/>
              <a:miter lim="800000"/>
            </a:ln>
            <a:effectLst/>
          </p:spPr>
          <p:txBody>
            <a:bodyPr>
              <a:spAutoFit/>
            </a:bodyPr>
            <a:lstStyle/>
            <a:p>
              <a:pPr defTabSz="685800" eaLnBrk="0" fontAlgn="base" hangingPunct="0">
                <a:spcBef>
                  <a:spcPct val="0"/>
                </a:spcBef>
                <a:spcAft>
                  <a:spcPct val="0"/>
                </a:spcAft>
                <a:defRPr/>
              </a:pPr>
              <a:r>
                <a:rPr lang="zh-CN" altLang="en-US" sz="2100" b="1" kern="0" dirty="0">
                  <a:solidFill>
                    <a:srgbClr val="000000"/>
                  </a:solidFill>
                  <a:latin typeface="Arial" panose="020B0604020202020204" pitchFamily="34" charset="0"/>
                  <a:ea typeface="宋体" panose="02010600030101010101" pitchFamily="2" charset="-122"/>
                </a:rPr>
                <a:t>从前向后（或者从后向前），逐个比较。</a:t>
              </a:r>
              <a:endParaRPr lang="en-US" altLang="zh-CN" sz="2100" kern="0" dirty="0">
                <a:solidFill>
                  <a:srgbClr val="000000"/>
                </a:solidFill>
                <a:latin typeface="Arial" panose="020B0604020202020204" pitchFamily="34" charset="0"/>
                <a:ea typeface="宋体" panose="02010600030101010101" pitchFamily="2" charset="-122"/>
              </a:endParaRPr>
            </a:p>
          </p:txBody>
        </p:sp>
        <p:sp>
          <p:nvSpPr>
            <p:cNvPr id="71" name="Text Box 21"/>
            <p:cNvSpPr txBox="1">
              <a:spLocks noChangeArrowheads="1"/>
            </p:cNvSpPr>
            <p:nvPr/>
          </p:nvSpPr>
          <p:spPr bwMode="black">
            <a:xfrm>
              <a:off x="4830763" y="3625762"/>
              <a:ext cx="4073525" cy="553997"/>
            </a:xfrm>
            <a:prstGeom prst="rect">
              <a:avLst/>
            </a:prstGeom>
            <a:noFill/>
            <a:ln w="9525" algn="ctr">
              <a:noFill/>
              <a:miter lim="800000"/>
            </a:ln>
            <a:effectLst/>
          </p:spPr>
          <p:txBody>
            <a:bodyPr wrap="square">
              <a:spAutoFit/>
            </a:bodyPr>
            <a:lstStyle/>
            <a:p>
              <a:pPr defTabSz="685800" eaLnBrk="0" fontAlgn="base" hangingPunct="0">
                <a:spcBef>
                  <a:spcPct val="0"/>
                </a:spcBef>
                <a:spcAft>
                  <a:spcPct val="0"/>
                </a:spcAft>
                <a:defRPr/>
              </a:pPr>
              <a:r>
                <a:rPr lang="zh-CN" altLang="en-US" sz="2100" b="1" kern="0" dirty="0">
                  <a:solidFill>
                    <a:srgbClr val="000000"/>
                  </a:solidFill>
                  <a:latin typeface="Arial" panose="020B0604020202020204" pitchFamily="34" charset="0"/>
                  <a:ea typeface="宋体" panose="02010600030101010101" pitchFamily="2" charset="-122"/>
                </a:rPr>
                <a:t>简单，易于实现，效率低下。</a:t>
              </a:r>
              <a:endParaRPr lang="en-US" altLang="zh-CN" sz="2100" kern="0" dirty="0">
                <a:solidFill>
                  <a:srgbClr val="000000"/>
                </a:solidFill>
                <a:latin typeface="Arial" panose="020B0604020202020204" pitchFamily="34" charset="0"/>
                <a:ea typeface="宋体" panose="02010600030101010101" pitchFamily="2" charset="-122"/>
              </a:endParaRPr>
            </a:p>
          </p:txBody>
        </p:sp>
        <p:sp>
          <p:nvSpPr>
            <p:cNvPr id="72" name="Text Box 22"/>
            <p:cNvSpPr txBox="1">
              <a:spLocks noChangeArrowheads="1"/>
            </p:cNvSpPr>
            <p:nvPr/>
          </p:nvSpPr>
          <p:spPr bwMode="black">
            <a:xfrm>
              <a:off x="4781551" y="5176314"/>
              <a:ext cx="3932237" cy="553997"/>
            </a:xfrm>
            <a:prstGeom prst="rect">
              <a:avLst/>
            </a:prstGeom>
            <a:noFill/>
            <a:ln w="9525" algn="ctr">
              <a:noFill/>
              <a:miter lim="800000"/>
            </a:ln>
            <a:effectLst/>
          </p:spPr>
          <p:txBody>
            <a:bodyPr>
              <a:spAutoFit/>
            </a:bodyPr>
            <a:lstStyle/>
            <a:p>
              <a:pPr defTabSz="685800" eaLnBrk="0" fontAlgn="base" hangingPunct="0">
                <a:spcBef>
                  <a:spcPct val="0"/>
                </a:spcBef>
                <a:spcAft>
                  <a:spcPct val="0"/>
                </a:spcAft>
                <a:defRPr/>
              </a:pPr>
              <a:r>
                <a:rPr lang="zh-CN" altLang="en-US" sz="2100" b="1" kern="0" dirty="0">
                  <a:solidFill>
                    <a:srgbClr val="000000"/>
                  </a:solidFill>
                  <a:latin typeface="Arial" panose="020B0604020202020204" pitchFamily="34" charset="0"/>
                  <a:ea typeface="宋体" panose="02010600030101010101" pitchFamily="2" charset="-122"/>
                </a:rPr>
                <a:t>顺序存储、链式存储</a:t>
              </a:r>
              <a:endParaRPr lang="en-US" altLang="zh-CN" sz="2100" kern="0" dirty="0">
                <a:solidFill>
                  <a:srgbClr val="000000"/>
                </a:solidFill>
                <a:latin typeface="Arial" panose="020B0604020202020204" pitchFamily="34" charset="0"/>
                <a:ea typeface="宋体" panose="02010600030101010101" pitchFamily="2" charset="-122"/>
              </a:endParaRPr>
            </a:p>
          </p:txBody>
        </p:sp>
        <p:sp>
          <p:nvSpPr>
            <p:cNvPr id="73" name="Text Box 23"/>
            <p:cNvSpPr txBox="1">
              <a:spLocks noChangeArrowheads="1"/>
            </p:cNvSpPr>
            <p:nvPr/>
          </p:nvSpPr>
          <p:spPr bwMode="gray">
            <a:xfrm>
              <a:off x="450849" y="3486140"/>
              <a:ext cx="1573212" cy="984885"/>
            </a:xfrm>
            <a:prstGeom prst="rect">
              <a:avLst/>
            </a:prstGeom>
            <a:noFill/>
            <a:ln w="9525" algn="ctr">
              <a:noFill/>
              <a:miter lim="800000"/>
            </a:ln>
            <a:effectLst/>
          </p:spPr>
          <p:txBody>
            <a:bodyPr>
              <a:spAutoFit/>
            </a:bodyPr>
            <a:lstStyle/>
            <a:p>
              <a:pPr algn="ctr" defTabSz="685800" eaLnBrk="0" fontAlgn="base" hangingPunct="0">
                <a:spcBef>
                  <a:spcPct val="0"/>
                </a:spcBef>
                <a:spcAft>
                  <a:spcPct val="0"/>
                </a:spcAft>
                <a:defRPr/>
              </a:pPr>
              <a:r>
                <a:rPr lang="zh-CN" altLang="en-US" sz="2100" b="1" kern="0" dirty="0">
                  <a:solidFill>
                    <a:srgbClr val="080808"/>
                  </a:solidFill>
                  <a:latin typeface="Arial" panose="020B0604020202020204" pitchFamily="34" charset="0"/>
                  <a:ea typeface="宋体" panose="02010600030101010101" pitchFamily="2" charset="-122"/>
                </a:rPr>
                <a:t>顺序</a:t>
              </a:r>
              <a:endParaRPr lang="en-US" altLang="zh-CN" sz="2100" b="1" kern="0" dirty="0">
                <a:solidFill>
                  <a:srgbClr val="080808"/>
                </a:solidFill>
                <a:latin typeface="Arial" panose="020B0604020202020204" pitchFamily="34" charset="0"/>
                <a:ea typeface="宋体" panose="02010600030101010101" pitchFamily="2" charset="-122"/>
              </a:endParaRPr>
            </a:p>
            <a:p>
              <a:pPr algn="ctr" defTabSz="685800" eaLnBrk="0" fontAlgn="base" hangingPunct="0">
                <a:spcBef>
                  <a:spcPct val="0"/>
                </a:spcBef>
                <a:spcAft>
                  <a:spcPct val="0"/>
                </a:spcAft>
                <a:defRPr/>
              </a:pPr>
              <a:r>
                <a:rPr lang="zh-CN" altLang="en-US" sz="2100" b="1" kern="0" dirty="0">
                  <a:solidFill>
                    <a:srgbClr val="080808"/>
                  </a:solidFill>
                  <a:latin typeface="Arial" panose="020B0604020202020204" pitchFamily="34" charset="0"/>
                  <a:ea typeface="宋体" panose="02010600030101010101" pitchFamily="2" charset="-122"/>
                </a:rPr>
                <a:t>查找</a:t>
              </a:r>
              <a:endParaRPr lang="en-US" altLang="zh-CN" sz="2100" b="1" kern="0" dirty="0">
                <a:solidFill>
                  <a:srgbClr val="080808"/>
                </a:solidFill>
                <a:latin typeface="Arial" panose="020B0604020202020204" pitchFamily="34" charset="0"/>
                <a:ea typeface="宋体" panose="02010600030101010101" pitchFamily="2" charset="-122"/>
              </a:endParaRPr>
            </a:p>
          </p:txBody>
        </p:sp>
        <p:sp>
          <p:nvSpPr>
            <p:cNvPr id="74" name="Text Box 24"/>
            <p:cNvSpPr txBox="1">
              <a:spLocks noChangeArrowheads="1"/>
            </p:cNvSpPr>
            <p:nvPr/>
          </p:nvSpPr>
          <p:spPr bwMode="black">
            <a:xfrm>
              <a:off x="2852738" y="2209800"/>
              <a:ext cx="1673225" cy="553997"/>
            </a:xfrm>
            <a:prstGeom prst="rect">
              <a:avLst/>
            </a:prstGeom>
            <a:noFill/>
            <a:ln w="9525" algn="ctr">
              <a:noFill/>
              <a:miter lim="800000"/>
            </a:ln>
            <a:effectLst/>
          </p:spPr>
          <p:txBody>
            <a:bodyPr>
              <a:spAutoFit/>
            </a:bodyPr>
            <a:lstStyle/>
            <a:p>
              <a:pPr algn="ctr" defTabSz="685800" fontAlgn="base">
                <a:spcBef>
                  <a:spcPct val="50000"/>
                </a:spcBef>
                <a:spcAft>
                  <a:spcPct val="0"/>
                </a:spcAft>
                <a:defRPr/>
              </a:pPr>
              <a:r>
                <a:rPr lang="en-US" altLang="zh-CN" sz="2100" b="1" kern="0" dirty="0">
                  <a:solidFill>
                    <a:prstClr val="black"/>
                  </a:solidFill>
                  <a:latin typeface="Arial" panose="020B0604020202020204" pitchFamily="34" charset="0"/>
                  <a:ea typeface="宋体" panose="02010600030101010101" pitchFamily="2" charset="-122"/>
                </a:rPr>
                <a:t> </a:t>
              </a:r>
              <a:r>
                <a:rPr lang="zh-CN" altLang="en-US" sz="2100" b="1" kern="0" dirty="0">
                  <a:solidFill>
                    <a:srgbClr val="FFFF00"/>
                  </a:solidFill>
                  <a:latin typeface="Arial" panose="020B0604020202020204" pitchFamily="34" charset="0"/>
                  <a:ea typeface="宋体" panose="02010600030101010101" pitchFamily="2" charset="-122"/>
                </a:rPr>
                <a:t>思想</a:t>
              </a:r>
              <a:endParaRPr lang="en-US" altLang="zh-CN" sz="2100" b="1" kern="0" dirty="0">
                <a:solidFill>
                  <a:srgbClr val="FFFF00"/>
                </a:solidFill>
                <a:latin typeface="Arial" panose="020B0604020202020204" pitchFamily="34" charset="0"/>
                <a:ea typeface="宋体" panose="02010600030101010101" pitchFamily="2" charset="-122"/>
              </a:endParaRPr>
            </a:p>
          </p:txBody>
        </p:sp>
        <p:sp>
          <p:nvSpPr>
            <p:cNvPr id="75" name="Text Box 25"/>
            <p:cNvSpPr txBox="1">
              <a:spLocks noChangeArrowheads="1"/>
            </p:cNvSpPr>
            <p:nvPr/>
          </p:nvSpPr>
          <p:spPr bwMode="black">
            <a:xfrm>
              <a:off x="2852738" y="3715048"/>
              <a:ext cx="1673225" cy="553997"/>
            </a:xfrm>
            <a:prstGeom prst="rect">
              <a:avLst/>
            </a:prstGeom>
            <a:noFill/>
            <a:ln w="9525" algn="ctr">
              <a:noFill/>
              <a:miter lim="800000"/>
            </a:ln>
            <a:effectLst/>
          </p:spPr>
          <p:txBody>
            <a:bodyPr>
              <a:spAutoFit/>
            </a:bodyPr>
            <a:lstStyle/>
            <a:p>
              <a:pPr algn="ctr" defTabSz="685800" fontAlgn="base">
                <a:spcBef>
                  <a:spcPct val="50000"/>
                </a:spcBef>
                <a:spcAft>
                  <a:spcPct val="0"/>
                </a:spcAft>
                <a:defRPr/>
              </a:pPr>
              <a:r>
                <a:rPr lang="en-US" altLang="zh-CN" sz="2100" b="1" kern="0" dirty="0">
                  <a:solidFill>
                    <a:prstClr val="black"/>
                  </a:solidFill>
                  <a:latin typeface="Arial" panose="020B0604020202020204" pitchFamily="34" charset="0"/>
                  <a:ea typeface="宋体" panose="02010600030101010101" pitchFamily="2" charset="-122"/>
                </a:rPr>
                <a:t> </a:t>
              </a:r>
              <a:r>
                <a:rPr lang="zh-CN" altLang="en-US" sz="2100" b="1" kern="0" dirty="0">
                  <a:solidFill>
                    <a:srgbClr val="FFFF00"/>
                  </a:solidFill>
                  <a:latin typeface="Arial" panose="020B0604020202020204" pitchFamily="34" charset="0"/>
                  <a:ea typeface="宋体" panose="02010600030101010101" pitchFamily="2" charset="-122"/>
                </a:rPr>
                <a:t>特点</a:t>
              </a:r>
              <a:endParaRPr lang="en-US" altLang="zh-CN" sz="2100" b="1" kern="0" dirty="0">
                <a:solidFill>
                  <a:srgbClr val="FFFF00"/>
                </a:solidFill>
                <a:latin typeface="Arial" panose="020B0604020202020204" pitchFamily="34" charset="0"/>
                <a:ea typeface="宋体" panose="02010600030101010101" pitchFamily="2" charset="-122"/>
              </a:endParaRPr>
            </a:p>
          </p:txBody>
        </p:sp>
        <p:sp>
          <p:nvSpPr>
            <p:cNvPr id="76" name="Text Box 26"/>
            <p:cNvSpPr txBox="1">
              <a:spLocks noChangeArrowheads="1"/>
            </p:cNvSpPr>
            <p:nvPr/>
          </p:nvSpPr>
          <p:spPr bwMode="black">
            <a:xfrm>
              <a:off x="2807611" y="5243811"/>
              <a:ext cx="1673225" cy="553997"/>
            </a:xfrm>
            <a:prstGeom prst="rect">
              <a:avLst/>
            </a:prstGeom>
            <a:noFill/>
            <a:ln w="9525" algn="ctr">
              <a:noFill/>
              <a:miter lim="800000"/>
            </a:ln>
            <a:effectLst/>
          </p:spPr>
          <p:txBody>
            <a:bodyPr>
              <a:spAutoFit/>
            </a:bodyPr>
            <a:lstStyle/>
            <a:p>
              <a:pPr algn="ctr" defTabSz="685800" fontAlgn="base">
                <a:spcBef>
                  <a:spcPct val="50000"/>
                </a:spcBef>
                <a:spcAft>
                  <a:spcPct val="0"/>
                </a:spcAft>
                <a:defRPr/>
              </a:pPr>
              <a:r>
                <a:rPr lang="en-US" altLang="zh-CN" sz="2100" b="1" kern="0" dirty="0">
                  <a:solidFill>
                    <a:prstClr val="black"/>
                  </a:solidFill>
                  <a:latin typeface="Arial" panose="020B0604020202020204" pitchFamily="34" charset="0"/>
                  <a:ea typeface="宋体" panose="02010600030101010101" pitchFamily="2" charset="-122"/>
                </a:rPr>
                <a:t> </a:t>
              </a:r>
              <a:r>
                <a:rPr lang="zh-CN" altLang="en-US" sz="2100" b="1" kern="0" dirty="0">
                  <a:solidFill>
                    <a:srgbClr val="FFFF00"/>
                  </a:solidFill>
                  <a:latin typeface="Arial" panose="020B0604020202020204" pitchFamily="34" charset="0"/>
                  <a:ea typeface="宋体" panose="02010600030101010101" pitchFamily="2" charset="-122"/>
                </a:rPr>
                <a:t>存储要求</a:t>
              </a:r>
              <a:endParaRPr lang="en-US" altLang="zh-CN" sz="2100" b="1" kern="0" dirty="0">
                <a:solidFill>
                  <a:srgbClr val="FFFF00"/>
                </a:solidFill>
                <a:latin typeface="Arial" panose="020B0604020202020204" pitchFamily="34" charset="0"/>
                <a:ea typeface="宋体" panose="02010600030101010101" pitchFamily="2" charset="-122"/>
              </a:endParaRPr>
            </a:p>
          </p:txBody>
        </p:sp>
      </p:grpSp>
      <p:sp>
        <p:nvSpPr>
          <p:cNvPr id="27" name="AutoShape 23"/>
          <p:cNvSpPr>
            <a:spLocks noChangeArrowheads="1"/>
          </p:cNvSpPr>
          <p:nvPr/>
        </p:nvSpPr>
        <p:spPr bwMode="auto">
          <a:xfrm>
            <a:off x="105603" y="1643763"/>
            <a:ext cx="1618166" cy="515957"/>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spAutoFit/>
          </a:bodyPr>
          <a:lstStyle/>
          <a:p>
            <a:pPr algn="ctr">
              <a:buClr>
                <a:schemeClr val="hlink"/>
              </a:buClr>
              <a:buSzPct val="75000"/>
              <a:defRPr/>
            </a:pPr>
            <a:r>
              <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顺序查找</a:t>
            </a:r>
            <a:endPar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2" name="矩形 1"/>
          <p:cNvSpPr/>
          <p:nvPr/>
        </p:nvSpPr>
        <p:spPr>
          <a:xfrm>
            <a:off x="1359773" y="277714"/>
            <a:ext cx="286648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3.10 </a:t>
            </a:r>
            <a:r>
              <a:rPr lang="zh-CN" altLang="en-US" sz="3200" b="1" kern="0" dirty="0">
                <a:latin typeface="黑体" panose="02010609060101010101" pitchFamily="49" charset="-122"/>
                <a:ea typeface="黑体" panose="02010609060101010101" pitchFamily="49" charset="-122"/>
              </a:rPr>
              <a:t>顺序比较</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p:cNvSpPr>
            <a:spLocks noChangeArrowheads="1"/>
          </p:cNvSpPr>
          <p:nvPr/>
        </p:nvSpPr>
        <p:spPr bwMode="gray">
          <a:xfrm>
            <a:off x="265800" y="1378078"/>
            <a:ext cx="1811222" cy="570368"/>
          </a:xfrm>
          <a:prstGeom prst="roundRect">
            <a:avLst>
              <a:gd name="adj" fmla="val 50000"/>
            </a:avLst>
          </a:prstGeom>
          <a:gradFill rotWithShape="1">
            <a:gsLst>
              <a:gs pos="0">
                <a:schemeClr val="accent1">
                  <a:gamma/>
                  <a:shade val="45490"/>
                  <a:invGamma/>
                </a:schemeClr>
              </a:gs>
              <a:gs pos="50000">
                <a:schemeClr val="accent1"/>
              </a:gs>
              <a:gs pos="100000">
                <a:schemeClr val="accent1">
                  <a:gamma/>
                  <a:shade val="45490"/>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eaLnBrk="0" hangingPunct="0"/>
            <a:r>
              <a:rPr lang="zh-CN" altLang="en-US" sz="2100" b="1" dirty="0">
                <a:solidFill>
                  <a:schemeClr val="bg1"/>
                </a:solidFill>
                <a:effectLst>
                  <a:outerShdw blurRad="38100" dist="38100" dir="2700000" algn="tl">
                    <a:srgbClr val="000000"/>
                  </a:outerShdw>
                </a:effectLst>
                <a:latin typeface="Verdana" panose="020B0604030504040204" pitchFamily="34" charset="0"/>
                <a:ea typeface="仿宋_GB2312" pitchFamily="49" charset="-122"/>
              </a:rPr>
              <a:t>折半查找</a:t>
            </a:r>
            <a:endParaRPr lang="en-US" altLang="zh-CN" sz="2100" dirty="0">
              <a:solidFill>
                <a:schemeClr val="bg1"/>
              </a:solidFill>
              <a:effectLst>
                <a:outerShdw blurRad="38100" dist="38100" dir="2700000" algn="tl">
                  <a:srgbClr val="000000"/>
                </a:outerShdw>
              </a:effectLst>
              <a:latin typeface="Verdana" panose="020B0604030504040204" pitchFamily="34" charset="0"/>
              <a:ea typeface="宋体" panose="02010600030101010101" pitchFamily="2" charset="-122"/>
            </a:endParaRPr>
          </a:p>
        </p:txBody>
      </p:sp>
      <p:sp>
        <p:nvSpPr>
          <p:cNvPr id="6" name="Rectangle 2"/>
          <p:cNvSpPr txBox="1">
            <a:spLocks noChangeArrowheads="1"/>
          </p:cNvSpPr>
          <p:nvPr/>
        </p:nvSpPr>
        <p:spPr>
          <a:xfrm>
            <a:off x="364617" y="2218134"/>
            <a:ext cx="8569412" cy="257115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spcBef>
                <a:spcPts val="0"/>
              </a:spcBef>
              <a:buFont typeface="Wingdings" panose="05000000000000000000" pitchFamily="2" charset="2"/>
              <a:buChar char="n"/>
              <a:defRPr/>
            </a:pPr>
            <a:r>
              <a:rPr lang="zh-CN" altLang="en-US" sz="2100" b="1" dirty="0" smtClean="0"/>
              <a:t> 折半</a:t>
            </a:r>
            <a:r>
              <a:rPr lang="zh-CN" altLang="en-US" sz="2100" b="1" dirty="0"/>
              <a:t>查找又称为</a:t>
            </a:r>
            <a:r>
              <a:rPr lang="zh-CN" altLang="en-US" sz="2100" b="1" dirty="0">
                <a:solidFill>
                  <a:srgbClr val="FF0000"/>
                </a:solidFill>
              </a:rPr>
              <a:t>二分查找</a:t>
            </a:r>
            <a:r>
              <a:rPr lang="zh-CN" altLang="en-US" sz="2100" b="1" dirty="0"/>
              <a:t>，要求查找表中的所有记录</a:t>
            </a:r>
            <a:r>
              <a:rPr lang="zh-CN" altLang="en-US" sz="2100" b="1" dirty="0">
                <a:solidFill>
                  <a:srgbClr val="FF0000"/>
                </a:solidFill>
              </a:rPr>
              <a:t>按关键字有序</a:t>
            </a:r>
            <a:r>
              <a:rPr lang="en-US" altLang="zh-CN" sz="2100" b="1" dirty="0">
                <a:solidFill>
                  <a:srgbClr val="FF0000"/>
                </a:solidFill>
              </a:rPr>
              <a:t>(</a:t>
            </a:r>
            <a:r>
              <a:rPr lang="zh-CN" altLang="en-US" sz="2100" b="1" dirty="0">
                <a:solidFill>
                  <a:srgbClr val="FF0000"/>
                </a:solidFill>
              </a:rPr>
              <a:t>升序或降序</a:t>
            </a:r>
            <a:r>
              <a:rPr lang="en-US" altLang="zh-CN" sz="2100" b="1" dirty="0">
                <a:solidFill>
                  <a:srgbClr val="FF0000"/>
                </a:solidFill>
              </a:rPr>
              <a:t>) </a:t>
            </a:r>
            <a:r>
              <a:rPr lang="zh-CN" altLang="en-US" sz="2100" b="1" dirty="0" smtClean="0">
                <a:solidFill>
                  <a:srgbClr val="FF0000"/>
                </a:solidFill>
              </a:rPr>
              <a:t>，且顺序存储</a:t>
            </a:r>
            <a:r>
              <a:rPr lang="zh-CN" altLang="en-US" sz="2100" b="1" dirty="0" smtClean="0"/>
              <a:t>。</a:t>
            </a:r>
            <a:endParaRPr lang="en-US" altLang="zh-CN" sz="2100" b="1" dirty="0" smtClean="0"/>
          </a:p>
          <a:p>
            <a:pPr>
              <a:lnSpc>
                <a:spcPct val="160000"/>
              </a:lnSpc>
              <a:spcBef>
                <a:spcPts val="0"/>
              </a:spcBef>
              <a:buFont typeface="Wingdings" panose="05000000000000000000" pitchFamily="2" charset="2"/>
              <a:buChar char="n"/>
              <a:defRPr/>
            </a:pPr>
            <a:r>
              <a:rPr lang="zh-CN" altLang="en-US" sz="2100" b="1" dirty="0" smtClean="0"/>
              <a:t> 查找</a:t>
            </a:r>
            <a:r>
              <a:rPr lang="zh-CN" altLang="en-US" sz="2100" b="1" dirty="0"/>
              <a:t>时，先和查找表</a:t>
            </a:r>
            <a:r>
              <a:rPr lang="zh-CN" altLang="en-US" sz="2100" b="1" dirty="0">
                <a:solidFill>
                  <a:srgbClr val="FF0000"/>
                </a:solidFill>
              </a:rPr>
              <a:t>最中间位置的元素</a:t>
            </a:r>
            <a:r>
              <a:rPr lang="zh-CN" altLang="en-US" sz="2100" b="1" dirty="0"/>
              <a:t>进行比较，确定待查找记录在表中的范围，然后逐步缩小范围</a:t>
            </a:r>
            <a:r>
              <a:rPr lang="en-US" altLang="zh-CN" sz="2100" b="1" dirty="0"/>
              <a:t>(</a:t>
            </a:r>
            <a:r>
              <a:rPr lang="zh-CN" altLang="en-US" sz="2100" b="1" dirty="0">
                <a:solidFill>
                  <a:schemeClr val="tx2"/>
                </a:solidFill>
              </a:rPr>
              <a:t>每次将待查记录所在区间缩小一半</a:t>
            </a:r>
            <a:r>
              <a:rPr lang="en-US" altLang="zh-CN" sz="2100" b="1" dirty="0"/>
              <a:t>)</a:t>
            </a:r>
            <a:r>
              <a:rPr lang="zh-CN" altLang="en-US" sz="2100" b="1" dirty="0"/>
              <a:t>，直到找到或找不到记录为止。</a:t>
            </a:r>
            <a:endParaRPr lang="zh-CN" altLang="en-US" sz="2100" b="1" dirty="0"/>
          </a:p>
        </p:txBody>
      </p:sp>
      <p:grpSp>
        <p:nvGrpSpPr>
          <p:cNvPr id="11" name="组合 10"/>
          <p:cNvGrpSpPr/>
          <p:nvPr/>
        </p:nvGrpSpPr>
        <p:grpSpPr>
          <a:xfrm>
            <a:off x="3038944" y="5058981"/>
            <a:ext cx="2459423" cy="676189"/>
            <a:chOff x="2741634" y="5128055"/>
            <a:chExt cx="1658937" cy="762000"/>
          </a:xfrm>
        </p:grpSpPr>
        <p:sp>
          <p:nvSpPr>
            <p:cNvPr id="8" name="AutoShape 35"/>
            <p:cNvSpPr>
              <a:spLocks noChangeArrowheads="1"/>
            </p:cNvSpPr>
            <p:nvPr/>
          </p:nvSpPr>
          <p:spPr bwMode="gray">
            <a:xfrm>
              <a:off x="2741634" y="5128055"/>
              <a:ext cx="1658937" cy="762000"/>
            </a:xfrm>
            <a:prstGeom prst="roundRect">
              <a:avLst>
                <a:gd name="adj" fmla="val 16667"/>
              </a:avLst>
            </a:prstGeom>
            <a:solidFill>
              <a:schemeClr val="accent2"/>
            </a:solidFill>
            <a:ln w="38100" algn="ctr">
              <a:solidFill>
                <a:srgbClr val="FFFFFF">
                  <a:alpha val="70000"/>
                </a:srgbClr>
              </a:solidFill>
              <a:round/>
            </a:ln>
            <a:effectLst/>
          </p:spPr>
          <p:txBody>
            <a:bodyPr wrap="none" anchor="ctr"/>
            <a:lstStyle/>
            <a:p>
              <a:endParaRPr lang="zh-CN" altLang="en-US" sz="2100" b="1"/>
            </a:p>
          </p:txBody>
        </p:sp>
        <p:sp>
          <p:nvSpPr>
            <p:cNvPr id="9" name="Text Box 36"/>
            <p:cNvSpPr txBox="1">
              <a:spLocks noChangeArrowheads="1"/>
            </p:cNvSpPr>
            <p:nvPr/>
          </p:nvSpPr>
          <p:spPr bwMode="white">
            <a:xfrm>
              <a:off x="2870221" y="5315380"/>
              <a:ext cx="1393825" cy="468226"/>
            </a:xfrm>
            <a:prstGeom prst="rect">
              <a:avLst/>
            </a:prstGeom>
            <a:noFill/>
            <a:ln w="9525" algn="ctr">
              <a:noFill/>
              <a:miter lim="800000"/>
            </a:ln>
            <a:effectLst/>
          </p:spPr>
          <p:txBody>
            <a:bodyPr>
              <a:spAutoFit/>
            </a:bodyPr>
            <a:lstStyle/>
            <a:p>
              <a:pPr algn="ctr">
                <a:spcBef>
                  <a:spcPct val="50000"/>
                </a:spcBef>
              </a:pPr>
              <a:r>
                <a:rPr lang="zh-CN" altLang="en-US" sz="2100" b="1" dirty="0">
                  <a:solidFill>
                    <a:srgbClr val="FFFFFF"/>
                  </a:solidFill>
                  <a:latin typeface="Arial" panose="020B0604020202020204" pitchFamily="34" charset="0"/>
                  <a:ea typeface="宋体" panose="02010600030101010101" pitchFamily="2" charset="-122"/>
                </a:rPr>
                <a:t>有序表</a:t>
              </a:r>
              <a:endParaRPr lang="en-US" altLang="zh-CN" sz="2100" b="1" dirty="0">
                <a:solidFill>
                  <a:srgbClr val="FFFFFF"/>
                </a:solidFill>
                <a:latin typeface="Arial" panose="020B0604020202020204" pitchFamily="34" charset="0"/>
                <a:ea typeface="宋体" panose="02010600030101010101" pitchFamily="2" charset="-122"/>
              </a:endParaRPr>
            </a:p>
          </p:txBody>
        </p:sp>
      </p:grpSp>
      <p:sp>
        <p:nvSpPr>
          <p:cNvPr id="12" name="矩形 11"/>
          <p:cNvSpPr/>
          <p:nvPr/>
        </p:nvSpPr>
        <p:spPr>
          <a:xfrm>
            <a:off x="1369173" y="328531"/>
            <a:ext cx="2659702"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3.10</a:t>
            </a:r>
            <a:r>
              <a:rPr lang="zh-CN" altLang="en-US" sz="3200" b="1" kern="0" dirty="0">
                <a:latin typeface="黑体" panose="02010609060101010101" pitchFamily="49" charset="-122"/>
                <a:ea typeface="黑体" panose="02010609060101010101" pitchFamily="49" charset="-122"/>
              </a:rPr>
              <a:t>折半查找</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373778" y="2955997"/>
          <a:ext cx="6096000" cy="473003"/>
        </p:xfrm>
        <a:graphic>
          <a:graphicData uri="http://schemas.openxmlformats.org/drawingml/2006/table">
            <a:tbl>
              <a:tblPr firstRow="1" bandRow="1">
                <a:tableStyleId>{5940675A-B579-460E-94D1-54222C63F5DA}</a:tableStyleId>
              </a:tblPr>
              <a:tblGrid>
                <a:gridCol w="609600"/>
                <a:gridCol w="609600"/>
                <a:gridCol w="609600"/>
                <a:gridCol w="609600"/>
                <a:gridCol w="609600"/>
                <a:gridCol w="609600"/>
                <a:gridCol w="609600"/>
                <a:gridCol w="609600"/>
                <a:gridCol w="609600"/>
                <a:gridCol w="609600"/>
              </a:tblGrid>
              <a:tr h="473003">
                <a:tc>
                  <a:txBody>
                    <a:bodyPr/>
                    <a:lstStyle/>
                    <a:p>
                      <a:pPr algn="ctr"/>
                      <a:r>
                        <a:rPr lang="en-US" altLang="zh-CN" sz="1800" dirty="0"/>
                        <a:t>6</a:t>
                      </a:r>
                      <a:endParaRPr lang="zh-CN" altLang="en-US" sz="1800" dirty="0"/>
                    </a:p>
                  </a:txBody>
                  <a:tcPr marL="68580" marR="68580" marT="34290" marB="34290" anchor="ctr"/>
                </a:tc>
                <a:tc>
                  <a:txBody>
                    <a:bodyPr/>
                    <a:lstStyle/>
                    <a:p>
                      <a:pPr algn="ctr"/>
                      <a:r>
                        <a:rPr lang="en-US" altLang="zh-CN" sz="1800" dirty="0"/>
                        <a:t>12</a:t>
                      </a:r>
                      <a:endParaRPr lang="zh-CN" altLang="en-US" sz="1800" dirty="0"/>
                    </a:p>
                  </a:txBody>
                  <a:tcPr marL="68580" marR="68580" marT="34290" marB="34290" anchor="ctr"/>
                </a:tc>
                <a:tc>
                  <a:txBody>
                    <a:bodyPr/>
                    <a:lstStyle/>
                    <a:p>
                      <a:pPr algn="ctr"/>
                      <a:r>
                        <a:rPr lang="en-US" altLang="zh-CN" sz="1800" dirty="0"/>
                        <a:t>16</a:t>
                      </a:r>
                      <a:endParaRPr lang="zh-CN" altLang="en-US" sz="1800" dirty="0"/>
                    </a:p>
                  </a:txBody>
                  <a:tcPr marL="68580" marR="68580" marT="34290" marB="34290" anchor="ctr"/>
                </a:tc>
                <a:tc>
                  <a:txBody>
                    <a:bodyPr/>
                    <a:lstStyle/>
                    <a:p>
                      <a:pPr algn="ctr"/>
                      <a:r>
                        <a:rPr lang="en-US" altLang="zh-CN" sz="1800" dirty="0"/>
                        <a:t>23</a:t>
                      </a:r>
                      <a:endParaRPr lang="zh-CN" altLang="en-US" sz="1800" dirty="0"/>
                    </a:p>
                  </a:txBody>
                  <a:tcPr marL="68580" marR="68580" marT="34290" marB="34290" anchor="ctr"/>
                </a:tc>
                <a:tc>
                  <a:txBody>
                    <a:bodyPr/>
                    <a:lstStyle/>
                    <a:p>
                      <a:pPr algn="ctr"/>
                      <a:r>
                        <a:rPr lang="en-US" altLang="zh-CN" sz="1800" dirty="0"/>
                        <a:t>38</a:t>
                      </a:r>
                      <a:endParaRPr lang="zh-CN" altLang="en-US" sz="1800" dirty="0"/>
                    </a:p>
                  </a:txBody>
                  <a:tcPr marL="68580" marR="68580" marT="34290" marB="34290" anchor="ctr"/>
                </a:tc>
                <a:tc>
                  <a:txBody>
                    <a:bodyPr/>
                    <a:lstStyle/>
                    <a:p>
                      <a:pPr algn="ctr"/>
                      <a:r>
                        <a:rPr lang="en-US" altLang="zh-CN" sz="1800" dirty="0"/>
                        <a:t>39</a:t>
                      </a:r>
                      <a:endParaRPr lang="zh-CN" altLang="en-US" sz="1800" dirty="0"/>
                    </a:p>
                  </a:txBody>
                  <a:tcPr marL="68580" marR="68580" marT="34290" marB="34290" anchor="ctr"/>
                </a:tc>
                <a:tc>
                  <a:txBody>
                    <a:bodyPr/>
                    <a:lstStyle/>
                    <a:p>
                      <a:pPr algn="ctr"/>
                      <a:r>
                        <a:rPr lang="en-US" altLang="zh-CN" sz="1800" dirty="0"/>
                        <a:t>45</a:t>
                      </a:r>
                      <a:endParaRPr lang="zh-CN" altLang="en-US" sz="1800" dirty="0"/>
                    </a:p>
                  </a:txBody>
                  <a:tcPr marL="68580" marR="68580" marT="34290" marB="34290" anchor="ctr"/>
                </a:tc>
                <a:tc>
                  <a:txBody>
                    <a:bodyPr/>
                    <a:lstStyle/>
                    <a:p>
                      <a:pPr algn="ctr"/>
                      <a:r>
                        <a:rPr lang="en-US" altLang="zh-CN" sz="1800" dirty="0"/>
                        <a:t>65</a:t>
                      </a:r>
                      <a:endParaRPr lang="zh-CN" altLang="en-US" sz="1800" dirty="0"/>
                    </a:p>
                  </a:txBody>
                  <a:tcPr marL="68580" marR="68580" marT="34290" marB="34290" anchor="ctr"/>
                </a:tc>
                <a:tc>
                  <a:txBody>
                    <a:bodyPr/>
                    <a:lstStyle/>
                    <a:p>
                      <a:pPr algn="ctr"/>
                      <a:r>
                        <a:rPr lang="en-US" altLang="zh-CN" sz="1800" dirty="0"/>
                        <a:t>72</a:t>
                      </a:r>
                      <a:endParaRPr lang="zh-CN" altLang="en-US" sz="1800" dirty="0"/>
                    </a:p>
                  </a:txBody>
                  <a:tcPr marL="68580" marR="68580" marT="34290" marB="34290" anchor="ctr"/>
                </a:tc>
                <a:tc>
                  <a:txBody>
                    <a:bodyPr/>
                    <a:lstStyle/>
                    <a:p>
                      <a:pPr algn="ctr"/>
                      <a:r>
                        <a:rPr lang="en-US" altLang="zh-CN" sz="1800" dirty="0"/>
                        <a:t>87</a:t>
                      </a:r>
                      <a:endParaRPr lang="zh-CN" altLang="en-US" sz="1800" dirty="0"/>
                    </a:p>
                  </a:txBody>
                  <a:tcPr marL="68580" marR="68580" marT="34290" marB="34290" anchor="ctr"/>
                </a:tc>
              </a:tr>
            </a:tbl>
          </a:graphicData>
        </a:graphic>
      </p:graphicFrame>
      <p:graphicFrame>
        <p:nvGraphicFramePr>
          <p:cNvPr id="5" name="表格 4"/>
          <p:cNvGraphicFramePr>
            <a:graphicFrameLocks noGrp="1"/>
          </p:cNvGraphicFramePr>
          <p:nvPr/>
        </p:nvGraphicFramePr>
        <p:xfrm>
          <a:off x="1373778" y="2490967"/>
          <a:ext cx="6096000" cy="473003"/>
        </p:xfrm>
        <a:graphic>
          <a:graphicData uri="http://schemas.openxmlformats.org/drawingml/2006/table">
            <a:tbl>
              <a:tblPr firstRow="1" bandRow="1">
                <a:tableStyleId>{2D5ABB26-0587-4C30-8999-92F81FD0307C}</a:tableStyleId>
              </a:tblPr>
              <a:tblGrid>
                <a:gridCol w="609600"/>
                <a:gridCol w="609600"/>
                <a:gridCol w="609600"/>
                <a:gridCol w="609600"/>
                <a:gridCol w="609600"/>
                <a:gridCol w="609600"/>
                <a:gridCol w="609600"/>
                <a:gridCol w="609600"/>
                <a:gridCol w="609600"/>
                <a:gridCol w="609600"/>
              </a:tblGrid>
              <a:tr h="473003">
                <a:tc>
                  <a:txBody>
                    <a:bodyPr/>
                    <a:lstStyle/>
                    <a:p>
                      <a:pPr algn="ctr"/>
                      <a:r>
                        <a:rPr lang="en-US" altLang="zh-CN" sz="1800" dirty="0"/>
                        <a:t>0</a:t>
                      </a:r>
                      <a:endParaRPr lang="zh-CN" altLang="en-US" sz="1800" dirty="0"/>
                    </a:p>
                  </a:txBody>
                  <a:tcPr marL="68580" marR="68580" marT="34290" marB="34290" anchor="ctr"/>
                </a:tc>
                <a:tc>
                  <a:txBody>
                    <a:bodyPr/>
                    <a:lstStyle/>
                    <a:p>
                      <a:pPr algn="ctr"/>
                      <a:r>
                        <a:rPr lang="en-US" altLang="zh-CN" sz="1800" dirty="0"/>
                        <a:t>1</a:t>
                      </a:r>
                      <a:endParaRPr lang="zh-CN" altLang="en-US" sz="1800" dirty="0"/>
                    </a:p>
                  </a:txBody>
                  <a:tcPr marL="68580" marR="68580" marT="34290" marB="34290" anchor="ctr"/>
                </a:tc>
                <a:tc>
                  <a:txBody>
                    <a:bodyPr/>
                    <a:lstStyle/>
                    <a:p>
                      <a:pPr algn="ctr"/>
                      <a:r>
                        <a:rPr lang="en-US" altLang="zh-CN" sz="1800" dirty="0"/>
                        <a:t>2</a:t>
                      </a:r>
                      <a:endParaRPr lang="zh-CN" altLang="en-US" sz="1800" dirty="0"/>
                    </a:p>
                  </a:txBody>
                  <a:tcPr marL="68580" marR="68580" marT="34290" marB="34290" anchor="ctr"/>
                </a:tc>
                <a:tc>
                  <a:txBody>
                    <a:bodyPr/>
                    <a:lstStyle/>
                    <a:p>
                      <a:pPr algn="ctr"/>
                      <a:r>
                        <a:rPr lang="en-US" altLang="zh-CN" sz="1800" dirty="0"/>
                        <a:t>3</a:t>
                      </a:r>
                      <a:endParaRPr lang="zh-CN" altLang="en-US" sz="1800" dirty="0"/>
                    </a:p>
                  </a:txBody>
                  <a:tcPr marL="68580" marR="68580" marT="34290" marB="34290" anchor="ctr"/>
                </a:tc>
                <a:tc>
                  <a:txBody>
                    <a:bodyPr/>
                    <a:lstStyle/>
                    <a:p>
                      <a:pPr algn="ctr"/>
                      <a:r>
                        <a:rPr lang="en-US" altLang="zh-CN" sz="1800" dirty="0"/>
                        <a:t>4</a:t>
                      </a:r>
                      <a:endParaRPr lang="zh-CN" altLang="en-US" sz="1800" dirty="0"/>
                    </a:p>
                  </a:txBody>
                  <a:tcPr marL="68580" marR="68580" marT="34290" marB="34290" anchor="ctr"/>
                </a:tc>
                <a:tc>
                  <a:txBody>
                    <a:bodyPr/>
                    <a:lstStyle/>
                    <a:p>
                      <a:pPr algn="ctr"/>
                      <a:r>
                        <a:rPr lang="en-US" altLang="zh-CN" sz="1800" dirty="0"/>
                        <a:t>5</a:t>
                      </a:r>
                      <a:endParaRPr lang="zh-CN" altLang="en-US" sz="1800" dirty="0"/>
                    </a:p>
                  </a:txBody>
                  <a:tcPr marL="68580" marR="68580" marT="34290" marB="34290" anchor="ctr"/>
                </a:tc>
                <a:tc>
                  <a:txBody>
                    <a:bodyPr/>
                    <a:lstStyle/>
                    <a:p>
                      <a:pPr algn="ctr"/>
                      <a:r>
                        <a:rPr lang="en-US" altLang="zh-CN" sz="1800" dirty="0"/>
                        <a:t>6</a:t>
                      </a:r>
                      <a:endParaRPr lang="zh-CN" altLang="en-US" sz="1800" dirty="0"/>
                    </a:p>
                  </a:txBody>
                  <a:tcPr marL="68580" marR="68580" marT="34290" marB="34290" anchor="ctr"/>
                </a:tc>
                <a:tc>
                  <a:txBody>
                    <a:bodyPr/>
                    <a:lstStyle/>
                    <a:p>
                      <a:pPr algn="ctr"/>
                      <a:r>
                        <a:rPr lang="en-US" altLang="zh-CN" sz="1800" dirty="0"/>
                        <a:t>7</a:t>
                      </a:r>
                      <a:endParaRPr lang="zh-CN" altLang="en-US" sz="1800" dirty="0"/>
                    </a:p>
                  </a:txBody>
                  <a:tcPr marL="68580" marR="68580" marT="34290" marB="34290" anchor="ctr"/>
                </a:tc>
                <a:tc>
                  <a:txBody>
                    <a:bodyPr/>
                    <a:lstStyle/>
                    <a:p>
                      <a:pPr algn="ctr"/>
                      <a:r>
                        <a:rPr lang="en-US" altLang="zh-CN" sz="1800" dirty="0"/>
                        <a:t>8</a:t>
                      </a:r>
                      <a:endParaRPr lang="zh-CN" altLang="en-US" sz="1800" dirty="0"/>
                    </a:p>
                  </a:txBody>
                  <a:tcPr marL="68580" marR="68580" marT="34290" marB="34290" anchor="ctr"/>
                </a:tc>
                <a:tc>
                  <a:txBody>
                    <a:bodyPr/>
                    <a:lstStyle/>
                    <a:p>
                      <a:pPr algn="ctr"/>
                      <a:r>
                        <a:rPr lang="en-US" altLang="zh-CN" sz="1800" dirty="0"/>
                        <a:t>9</a:t>
                      </a:r>
                      <a:endParaRPr lang="zh-CN" altLang="en-US" sz="1800" dirty="0"/>
                    </a:p>
                  </a:txBody>
                  <a:tcPr marL="68580" marR="68580" marT="34290" marB="34290" anchor="ctr"/>
                </a:tc>
              </a:tr>
            </a:tbl>
          </a:graphicData>
        </a:graphic>
      </p:graphicFrame>
      <p:cxnSp>
        <p:nvCxnSpPr>
          <p:cNvPr id="6" name="直接箭头连接符 5"/>
          <p:cNvCxnSpPr/>
          <p:nvPr/>
        </p:nvCxnSpPr>
        <p:spPr>
          <a:xfrm flipV="1">
            <a:off x="1644022" y="3429000"/>
            <a:ext cx="0" cy="685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7194218" y="3443474"/>
            <a:ext cx="0" cy="685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58824" y="1683047"/>
            <a:ext cx="3708066" cy="415498"/>
          </a:xfrm>
          <a:prstGeom prst="rect">
            <a:avLst/>
          </a:prstGeom>
        </p:spPr>
        <p:txBody>
          <a:bodyPr wrap="none">
            <a:spAutoFit/>
          </a:bodyPr>
          <a:lstStyle/>
          <a:p>
            <a:r>
              <a:rPr lang="zh-CN" altLang="en-US" sz="2100" b="1" dirty="0">
                <a:solidFill>
                  <a:srgbClr val="FF0000"/>
                </a:solidFill>
                <a:latin typeface="宋体" panose="02010600030101010101" pitchFamily="2" charset="-122"/>
                <a:ea typeface="宋体" panose="02010600030101010101" pitchFamily="2" charset="-122"/>
                <a:sym typeface="Symbol" panose="05050102010706020507" pitchFamily="18" charset="2"/>
              </a:rPr>
              <a:t>查找关键字值为</a:t>
            </a:r>
            <a:r>
              <a:rPr lang="en-US" altLang="zh-CN" sz="2100" b="1" dirty="0">
                <a:solidFill>
                  <a:srgbClr val="0000FF"/>
                </a:solidFill>
                <a:latin typeface="宋体" panose="02010600030101010101" pitchFamily="2" charset="-122"/>
                <a:ea typeface="宋体" panose="02010600030101010101" pitchFamily="2" charset="-122"/>
                <a:sym typeface="Symbol" panose="05050102010706020507" pitchFamily="18" charset="2"/>
              </a:rPr>
              <a:t>65</a:t>
            </a:r>
            <a:r>
              <a:rPr lang="zh-CN" altLang="en-US" sz="2100" b="1" dirty="0">
                <a:solidFill>
                  <a:srgbClr val="FF0000"/>
                </a:solidFill>
                <a:latin typeface="宋体" panose="02010600030101010101" pitchFamily="2" charset="-122"/>
                <a:ea typeface="宋体" panose="02010600030101010101" pitchFamily="2" charset="-122"/>
                <a:sym typeface="Symbol" panose="05050102010706020507" pitchFamily="18" charset="2"/>
              </a:rPr>
              <a:t>的数据元素</a:t>
            </a:r>
            <a:endParaRPr lang="zh-CN" altLang="en-US" sz="2100" dirty="0">
              <a:solidFill>
                <a:srgbClr val="FF0000"/>
              </a:solidFill>
              <a:latin typeface="宋体" panose="02010600030101010101" pitchFamily="2" charset="-122"/>
              <a:ea typeface="宋体" panose="02010600030101010101" pitchFamily="2" charset="-122"/>
            </a:endParaRPr>
          </a:p>
        </p:txBody>
      </p:sp>
      <p:sp>
        <p:nvSpPr>
          <p:cNvPr id="12" name="Text Box 8"/>
          <p:cNvSpPr txBox="1">
            <a:spLocks noChangeArrowheads="1"/>
          </p:cNvSpPr>
          <p:nvPr/>
        </p:nvSpPr>
        <p:spPr bwMode="auto">
          <a:xfrm>
            <a:off x="1333879" y="4063802"/>
            <a:ext cx="78558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100" b="1" dirty="0">
                <a:solidFill>
                  <a:srgbClr val="CC0000"/>
                </a:solidFill>
                <a:latin typeface="Times New Roman" panose="02020603050405020304" pitchFamily="18" charset="0"/>
              </a:rPr>
              <a:t>left</a:t>
            </a:r>
            <a:endParaRPr kumimoji="1" lang="en-US" altLang="zh-CN" sz="2100" b="1" dirty="0">
              <a:solidFill>
                <a:srgbClr val="CC0000"/>
              </a:solidFill>
              <a:latin typeface="Times New Roman" panose="02020603050405020304" pitchFamily="18" charset="0"/>
            </a:endParaRPr>
          </a:p>
        </p:txBody>
      </p:sp>
      <p:sp>
        <p:nvSpPr>
          <p:cNvPr id="13" name="Text Box 9"/>
          <p:cNvSpPr txBox="1">
            <a:spLocks noChangeArrowheads="1"/>
          </p:cNvSpPr>
          <p:nvPr/>
        </p:nvSpPr>
        <p:spPr bwMode="auto">
          <a:xfrm>
            <a:off x="6890157" y="4147783"/>
            <a:ext cx="115924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100" b="1" dirty="0">
                <a:solidFill>
                  <a:srgbClr val="CC0000"/>
                </a:solidFill>
                <a:latin typeface="Times New Roman" panose="02020603050405020304" pitchFamily="18" charset="0"/>
              </a:rPr>
              <a:t>right</a:t>
            </a:r>
            <a:endParaRPr kumimoji="1" lang="en-US" altLang="zh-CN" sz="2100" b="1" dirty="0">
              <a:solidFill>
                <a:srgbClr val="CC0000"/>
              </a:solidFill>
              <a:latin typeface="Times New Roman" panose="02020603050405020304" pitchFamily="18" charset="0"/>
            </a:endParaRPr>
          </a:p>
        </p:txBody>
      </p:sp>
      <p:sp>
        <p:nvSpPr>
          <p:cNvPr id="14" name="Text Box 10"/>
          <p:cNvSpPr txBox="1">
            <a:spLocks noChangeArrowheads="1"/>
          </p:cNvSpPr>
          <p:nvPr/>
        </p:nvSpPr>
        <p:spPr bwMode="auto">
          <a:xfrm>
            <a:off x="3815115" y="4070089"/>
            <a:ext cx="109012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100" b="1" dirty="0">
                <a:solidFill>
                  <a:srgbClr val="0000FF"/>
                </a:solidFill>
                <a:latin typeface="Times New Roman" panose="02020603050405020304" pitchFamily="18" charset="0"/>
              </a:rPr>
              <a:t>mid</a:t>
            </a:r>
            <a:endParaRPr kumimoji="1" lang="en-US" altLang="zh-CN" sz="2100" b="1" dirty="0">
              <a:solidFill>
                <a:srgbClr val="0000FF"/>
              </a:solidFill>
              <a:latin typeface="Times New Roman" panose="02020603050405020304" pitchFamily="18" charset="0"/>
            </a:endParaRPr>
          </a:p>
        </p:txBody>
      </p:sp>
      <p:cxnSp>
        <p:nvCxnSpPr>
          <p:cNvPr id="15" name="直接箭头连接符 14"/>
          <p:cNvCxnSpPr/>
          <p:nvPr/>
        </p:nvCxnSpPr>
        <p:spPr>
          <a:xfrm flipV="1">
            <a:off x="4147989" y="3429000"/>
            <a:ext cx="0" cy="68580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969931" y="4747856"/>
            <a:ext cx="5204138" cy="1022253"/>
          </a:xfrm>
          <a:prstGeom prst="rect">
            <a:avLst/>
          </a:prstGeom>
          <a:solidFill>
            <a:srgbClr val="F5F5F5"/>
          </a:solidFill>
          <a:ln w="9525">
            <a:noFill/>
            <a:round/>
          </a:ln>
          <a:effectLst>
            <a:outerShdw dist="80322" dir="4293903" algn="ctr" rotWithShape="0">
              <a:srgbClr val="808080">
                <a:alpha val="50000"/>
              </a:srgbClr>
            </a:outerShdw>
          </a:effectLst>
        </p:spPr>
        <p:txBody>
          <a:bodyPr wrap="none" anchor="ctr"/>
          <a:lstStyle/>
          <a:p>
            <a:pPr algn="ctr" fontAlgn="base">
              <a:spcBef>
                <a:spcPct val="0"/>
              </a:spcBef>
              <a:spcAft>
                <a:spcPct val="0"/>
              </a:spcAft>
            </a:pPr>
            <a:r>
              <a:rPr lang="en-US" altLang="zh-CN" sz="2100" b="1" dirty="0">
                <a:solidFill>
                  <a:srgbClr val="0000FF"/>
                </a:solidFill>
                <a:latin typeface="Arial" panose="020B0604020202020204" pitchFamily="34" charset="0"/>
                <a:ea typeface="宋体" panose="02010600030101010101" pitchFamily="2" charset="-122"/>
                <a:sym typeface="Symbol" panose="05050102010706020507" pitchFamily="18" charset="2"/>
              </a:rPr>
              <a:t>65&gt;38</a:t>
            </a:r>
            <a:endParaRPr lang="en-US" altLang="zh-CN" sz="2100" b="1" dirty="0">
              <a:solidFill>
                <a:srgbClr val="0000FF"/>
              </a:solidFill>
              <a:latin typeface="Arial" panose="020B0604020202020204" pitchFamily="34" charset="0"/>
              <a:ea typeface="宋体" panose="02010600030101010101" pitchFamily="2" charset="-122"/>
              <a:sym typeface="Symbol" panose="05050102010706020507" pitchFamily="18" charset="2"/>
            </a:endParaRPr>
          </a:p>
          <a:p>
            <a:pPr algn="ctr" fontAlgn="base">
              <a:spcBef>
                <a:spcPct val="0"/>
              </a:spcBef>
              <a:spcAft>
                <a:spcPct val="0"/>
              </a:spcAft>
            </a:pPr>
            <a:r>
              <a:rPr lang="zh-CN" altLang="en-US" sz="2100" b="1" dirty="0">
                <a:solidFill>
                  <a:srgbClr val="0000FF"/>
                </a:solidFill>
                <a:latin typeface="Arial" panose="020B0604020202020204" pitchFamily="34" charset="0"/>
                <a:ea typeface="宋体" panose="02010600030101010101" pitchFamily="2" charset="-122"/>
                <a:sym typeface="Symbol" panose="05050102010706020507" pitchFamily="18" charset="2"/>
              </a:rPr>
              <a:t>缩小查找范围为右半部分</a:t>
            </a:r>
            <a:r>
              <a:rPr lang="en-US" altLang="zh-CN" sz="2100" b="1" dirty="0">
                <a:solidFill>
                  <a:srgbClr val="0000FF"/>
                </a:solidFill>
                <a:latin typeface="Arial" panose="020B0604020202020204" pitchFamily="34" charset="0"/>
                <a:ea typeface="宋体" panose="02010600030101010101" pitchFamily="2" charset="-122"/>
                <a:sym typeface="Symbol" panose="05050102010706020507" pitchFamily="18" charset="2"/>
              </a:rPr>
              <a:t>mid+1</a:t>
            </a:r>
            <a:r>
              <a:rPr lang="zh-CN" altLang="en-US" sz="2100" b="1" dirty="0">
                <a:solidFill>
                  <a:srgbClr val="0000FF"/>
                </a:solidFill>
                <a:latin typeface="Arial" panose="020B0604020202020204" pitchFamily="34" charset="0"/>
                <a:ea typeface="宋体" panose="02010600030101010101" pitchFamily="2" charset="-122"/>
                <a:sym typeface="Symbol" panose="05050102010706020507" pitchFamily="18" charset="2"/>
              </a:rPr>
              <a:t>至</a:t>
            </a:r>
            <a:r>
              <a:rPr lang="en-US" altLang="zh-CN" sz="2100" b="1" dirty="0">
                <a:solidFill>
                  <a:srgbClr val="0000FF"/>
                </a:solidFill>
                <a:latin typeface="Arial" panose="020B0604020202020204" pitchFamily="34" charset="0"/>
                <a:ea typeface="宋体" panose="02010600030101010101" pitchFamily="2" charset="-122"/>
                <a:sym typeface="Symbol" panose="05050102010706020507" pitchFamily="18" charset="2"/>
              </a:rPr>
              <a:t>right</a:t>
            </a:r>
            <a:endParaRPr lang="zh-CN" altLang="en-US" sz="2100" b="1" dirty="0">
              <a:solidFill>
                <a:srgbClr val="0000FF"/>
              </a:solidFill>
              <a:latin typeface="Arial" panose="020B0604020202020204" pitchFamily="34" charset="0"/>
              <a:ea typeface="宋体" panose="02010600030101010101" pitchFamily="2" charset="-122"/>
            </a:endParaRPr>
          </a:p>
        </p:txBody>
      </p:sp>
      <p:sp>
        <p:nvSpPr>
          <p:cNvPr id="16" name="矩形 15"/>
          <p:cNvSpPr/>
          <p:nvPr/>
        </p:nvSpPr>
        <p:spPr>
          <a:xfrm>
            <a:off x="1281500" y="255969"/>
            <a:ext cx="286648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3.10 </a:t>
            </a:r>
            <a:r>
              <a:rPr lang="zh-CN" altLang="en-US" sz="3200" b="1" kern="0" dirty="0">
                <a:latin typeface="黑体" panose="02010609060101010101" pitchFamily="49" charset="-122"/>
                <a:ea typeface="黑体" panose="02010609060101010101" pitchFamily="49" charset="-122"/>
              </a:rPr>
              <a:t>折半查找</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3"/>
          <p:cNvSpPr txBox="1">
            <a:spLocks noChangeArrowheads="1"/>
          </p:cNvSpPr>
          <p:nvPr/>
        </p:nvSpPr>
        <p:spPr bwMode="auto">
          <a:xfrm>
            <a:off x="1558925" y="323850"/>
            <a:ext cx="55451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eaLnBrk="1" hangingPunct="1">
              <a:spcBef>
                <a:spcPct val="50000"/>
              </a:spcBef>
              <a:buFontTx/>
              <a:buNone/>
            </a:pPr>
            <a:r>
              <a:rPr lang="zh-CN" altLang="en-US" sz="3200" b="1" kern="0" dirty="0">
                <a:latin typeface="黑体" panose="02010609060101010101" pitchFamily="49" charset="-122"/>
                <a:ea typeface="黑体" panose="02010609060101010101" pitchFamily="49" charset="-122"/>
              </a:rPr>
              <a:t>数据结构的研究内容</a:t>
            </a:r>
            <a:endParaRPr lang="zh-CN" altLang="en-US" sz="3200" b="1" kern="0" dirty="0">
              <a:latin typeface="黑体" panose="02010609060101010101" pitchFamily="49" charset="-122"/>
              <a:ea typeface="黑体" panose="02010609060101010101" pitchFamily="49" charset="-122"/>
            </a:endParaRPr>
          </a:p>
        </p:txBody>
      </p:sp>
      <p:sp>
        <p:nvSpPr>
          <p:cNvPr id="48131" name="文本框 2"/>
          <p:cNvSpPr txBox="1">
            <a:spLocks noChangeArrowheads="1"/>
          </p:cNvSpPr>
          <p:nvPr/>
        </p:nvSpPr>
        <p:spPr bwMode="auto">
          <a:xfrm>
            <a:off x="648512" y="3470275"/>
            <a:ext cx="41036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spcBef>
                <a:spcPct val="0"/>
              </a:spcBef>
              <a:buFontTx/>
              <a:buNone/>
            </a:pPr>
            <a:r>
              <a:rPr lang="zh-CN" altLang="en-US" sz="2400" b="1">
                <a:latin typeface="Times New Roman" panose="02020603050405020304" pitchFamily="18" charset="0"/>
              </a:rPr>
              <a:t>例</a:t>
            </a:r>
            <a:r>
              <a:rPr lang="en-US" altLang="zh-CN" sz="2400" b="1">
                <a:latin typeface="Times New Roman" panose="02020603050405020304" pitchFamily="18" charset="0"/>
              </a:rPr>
              <a:t>1</a:t>
            </a:r>
            <a:r>
              <a:rPr lang="zh-CN" altLang="en-US" sz="2400" b="1">
                <a:latin typeface="Times New Roman" panose="02020603050405020304" pitchFamily="18" charset="0"/>
              </a:rPr>
              <a:t>：学生学籍管理系统</a:t>
            </a:r>
            <a:endParaRPr lang="zh-CN" altLang="en-US" sz="2400" b="1">
              <a:latin typeface="Times New Roman" panose="02020603050405020304" pitchFamily="18" charset="0"/>
            </a:endParaRPr>
          </a:p>
        </p:txBody>
      </p:sp>
      <p:graphicFrame>
        <p:nvGraphicFramePr>
          <p:cNvPr id="5" name="表格 4"/>
          <p:cNvGraphicFramePr>
            <a:graphicFrameLocks noGrp="1"/>
          </p:cNvGraphicFramePr>
          <p:nvPr/>
        </p:nvGraphicFramePr>
        <p:xfrm>
          <a:off x="1476375" y="4076700"/>
          <a:ext cx="6096000" cy="1854200"/>
        </p:xfrm>
        <a:graphic>
          <a:graphicData uri="http://schemas.openxmlformats.org/drawingml/2006/table">
            <a:tbl>
              <a:tblPr firstRow="1" bandRow="1">
                <a:tableStyleId>{5940675A-B579-460E-94D1-54222C63F5DA}</a:tableStyleId>
              </a:tblPr>
              <a:tblGrid>
                <a:gridCol w="1219200"/>
                <a:gridCol w="1219200"/>
                <a:gridCol w="1170747"/>
                <a:gridCol w="1267653"/>
                <a:gridCol w="1219200"/>
              </a:tblGrid>
              <a:tr h="370840">
                <a:tc>
                  <a:txBody>
                    <a:bodyPr/>
                    <a:lstStyle/>
                    <a:p>
                      <a:r>
                        <a:rPr lang="zh-CN" altLang="en-US" b="1" dirty="0"/>
                        <a:t>学号</a:t>
                      </a:r>
                      <a:endParaRPr lang="zh-CN" altLang="en-US" b="1" dirty="0"/>
                    </a:p>
                  </a:txBody>
                  <a:tcPr>
                    <a:solidFill>
                      <a:srgbClr val="92D050"/>
                    </a:solidFill>
                  </a:tcPr>
                </a:tc>
                <a:tc>
                  <a:txBody>
                    <a:bodyPr/>
                    <a:lstStyle/>
                    <a:p>
                      <a:r>
                        <a:rPr lang="zh-CN" altLang="en-US" b="1" dirty="0"/>
                        <a:t>姓名</a:t>
                      </a:r>
                      <a:endParaRPr lang="zh-CN" altLang="en-US" b="1" dirty="0"/>
                    </a:p>
                  </a:txBody>
                  <a:tcPr>
                    <a:solidFill>
                      <a:srgbClr val="92D050"/>
                    </a:solidFill>
                  </a:tcPr>
                </a:tc>
                <a:tc>
                  <a:txBody>
                    <a:bodyPr/>
                    <a:lstStyle/>
                    <a:p>
                      <a:r>
                        <a:rPr lang="zh-CN" altLang="en-US" b="1" dirty="0"/>
                        <a:t>性别</a:t>
                      </a:r>
                      <a:endParaRPr lang="zh-CN" altLang="en-US" b="1" dirty="0"/>
                    </a:p>
                  </a:txBody>
                  <a:tcPr>
                    <a:solidFill>
                      <a:srgbClr val="92D050"/>
                    </a:solidFill>
                  </a:tcPr>
                </a:tc>
                <a:tc>
                  <a:txBody>
                    <a:bodyPr/>
                    <a:lstStyle/>
                    <a:p>
                      <a:r>
                        <a:rPr lang="zh-CN" altLang="en-US" b="1" dirty="0"/>
                        <a:t>籍贯</a:t>
                      </a:r>
                      <a:endParaRPr lang="zh-CN" altLang="en-US" b="1" dirty="0"/>
                    </a:p>
                  </a:txBody>
                  <a:tcPr>
                    <a:solidFill>
                      <a:srgbClr val="92D050"/>
                    </a:solidFill>
                  </a:tcPr>
                </a:tc>
                <a:tc>
                  <a:txBody>
                    <a:bodyPr/>
                    <a:lstStyle/>
                    <a:p>
                      <a:r>
                        <a:rPr lang="zh-CN" altLang="en-US" b="1" dirty="0"/>
                        <a:t>专业</a:t>
                      </a:r>
                      <a:endParaRPr lang="zh-CN" altLang="en-US" b="1" dirty="0"/>
                    </a:p>
                  </a:txBody>
                  <a:tcPr>
                    <a:solidFill>
                      <a:srgbClr val="92D050"/>
                    </a:solidFill>
                  </a:tcPr>
                </a:tc>
              </a:tr>
              <a:tr h="370840">
                <a:tc>
                  <a:txBody>
                    <a:bodyPr/>
                    <a:lstStyle/>
                    <a:p>
                      <a:r>
                        <a:rPr lang="en-US" altLang="zh-CN" b="1" dirty="0"/>
                        <a:t>60214201</a:t>
                      </a:r>
                      <a:endParaRPr lang="zh-CN" altLang="en-US" b="1" dirty="0"/>
                    </a:p>
                  </a:txBody>
                  <a:tcPr>
                    <a:solidFill>
                      <a:srgbClr val="FFFFCC"/>
                    </a:solidFill>
                  </a:tcPr>
                </a:tc>
                <a:tc>
                  <a:txBody>
                    <a:bodyPr/>
                    <a:lstStyle/>
                    <a:p>
                      <a:r>
                        <a:rPr lang="zh-CN" altLang="en-US" b="1" dirty="0"/>
                        <a:t>刘林</a:t>
                      </a:r>
                      <a:endParaRPr lang="zh-CN" altLang="en-US" b="1" dirty="0"/>
                    </a:p>
                  </a:txBody>
                  <a:tcPr>
                    <a:solidFill>
                      <a:srgbClr val="FFFFCC"/>
                    </a:solidFill>
                  </a:tcPr>
                </a:tc>
                <a:tc>
                  <a:txBody>
                    <a:bodyPr/>
                    <a:lstStyle/>
                    <a:p>
                      <a:r>
                        <a:rPr lang="zh-CN" altLang="en-US" b="1" dirty="0"/>
                        <a:t>男</a:t>
                      </a:r>
                      <a:endParaRPr lang="zh-CN" altLang="en-US" b="1" dirty="0"/>
                    </a:p>
                  </a:txBody>
                  <a:tcPr>
                    <a:solidFill>
                      <a:srgbClr val="FFFFCC"/>
                    </a:solidFill>
                  </a:tcPr>
                </a:tc>
                <a:tc>
                  <a:txBody>
                    <a:bodyPr/>
                    <a:lstStyle/>
                    <a:p>
                      <a:r>
                        <a:rPr lang="zh-CN" altLang="en-US" b="1" dirty="0"/>
                        <a:t>安徽</a:t>
                      </a:r>
                      <a:endParaRPr lang="zh-CN" altLang="en-US" b="1" dirty="0"/>
                    </a:p>
                  </a:txBody>
                  <a:tcPr>
                    <a:solidFill>
                      <a:srgbClr val="FFFFCC"/>
                    </a:solidFill>
                  </a:tcPr>
                </a:tc>
                <a:tc>
                  <a:txBody>
                    <a:bodyPr/>
                    <a:lstStyle/>
                    <a:p>
                      <a:r>
                        <a:rPr lang="zh-CN" altLang="en-US" b="1" dirty="0" smtClean="0"/>
                        <a:t>软件工程</a:t>
                      </a:r>
                      <a:endParaRPr lang="zh-CN" altLang="en-US" b="1" dirty="0"/>
                    </a:p>
                  </a:txBody>
                  <a:tcPr>
                    <a:solidFill>
                      <a:srgbClr val="FFFFCC"/>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60214202</a:t>
                      </a:r>
                      <a:endParaRPr lang="zh-CN" altLang="en-US" b="1" dirty="0"/>
                    </a:p>
                  </a:txBody>
                  <a:tcPr>
                    <a:solidFill>
                      <a:srgbClr val="FFFFCC"/>
                    </a:solidFill>
                  </a:tcPr>
                </a:tc>
                <a:tc>
                  <a:txBody>
                    <a:bodyPr/>
                    <a:lstStyle/>
                    <a:p>
                      <a:r>
                        <a:rPr lang="zh-CN" altLang="en-US" b="1" dirty="0"/>
                        <a:t>王诗蒙</a:t>
                      </a:r>
                      <a:endParaRPr lang="zh-CN" altLang="en-US" b="1" dirty="0"/>
                    </a:p>
                  </a:txBody>
                  <a:tcPr>
                    <a:solidFill>
                      <a:srgbClr val="FFFFCC"/>
                    </a:solidFill>
                  </a:tcPr>
                </a:tc>
                <a:tc>
                  <a:txBody>
                    <a:bodyPr/>
                    <a:lstStyle/>
                    <a:p>
                      <a:r>
                        <a:rPr lang="zh-CN" altLang="en-US" b="1" dirty="0"/>
                        <a:t>女</a:t>
                      </a:r>
                      <a:endParaRPr lang="zh-CN" altLang="en-US" b="1" dirty="0"/>
                    </a:p>
                  </a:txBody>
                  <a:tcPr>
                    <a:solidFill>
                      <a:srgbClr val="FFFFCC"/>
                    </a:solidFill>
                  </a:tcPr>
                </a:tc>
                <a:tc>
                  <a:txBody>
                    <a:bodyPr/>
                    <a:lstStyle/>
                    <a:p>
                      <a:r>
                        <a:rPr lang="zh-CN" altLang="en-US" b="1" dirty="0"/>
                        <a:t>福建</a:t>
                      </a:r>
                      <a:endParaRPr lang="zh-CN" altLang="en-US" b="1" dirty="0"/>
                    </a:p>
                  </a:txBody>
                  <a:tcPr>
                    <a:solidFill>
                      <a:srgbClr val="FFFFCC"/>
                    </a:solidFill>
                  </a:tcPr>
                </a:tc>
                <a:tc>
                  <a:txBody>
                    <a:bodyPr/>
                    <a:lstStyle/>
                    <a:p>
                      <a:r>
                        <a:rPr lang="zh-CN" altLang="en-US" b="1" dirty="0" smtClean="0"/>
                        <a:t>软件工程</a:t>
                      </a:r>
                      <a:endParaRPr lang="zh-CN" altLang="en-US" b="1" dirty="0"/>
                    </a:p>
                  </a:txBody>
                  <a:tcPr>
                    <a:solidFill>
                      <a:srgbClr val="FFFFCC"/>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smtClean="0"/>
                        <a:t>60214203</a:t>
                      </a:r>
                      <a:endParaRPr lang="zh-CN" altLang="en-US" b="1" dirty="0"/>
                    </a:p>
                  </a:txBody>
                  <a:tcPr>
                    <a:solidFill>
                      <a:srgbClr val="FFFFCC"/>
                    </a:solidFill>
                  </a:tcPr>
                </a:tc>
                <a:tc>
                  <a:txBody>
                    <a:bodyPr/>
                    <a:lstStyle/>
                    <a:p>
                      <a:r>
                        <a:rPr lang="zh-CN" altLang="en-US" b="1" dirty="0"/>
                        <a:t>张三</a:t>
                      </a:r>
                      <a:endParaRPr lang="zh-CN" altLang="en-US" b="1" dirty="0"/>
                    </a:p>
                  </a:txBody>
                  <a:tcPr>
                    <a:solidFill>
                      <a:srgbClr val="FFFFCC"/>
                    </a:solidFill>
                  </a:tcPr>
                </a:tc>
                <a:tc>
                  <a:txBody>
                    <a:bodyPr/>
                    <a:lstStyle/>
                    <a:p>
                      <a:r>
                        <a:rPr lang="zh-CN" altLang="en-US" b="1" dirty="0"/>
                        <a:t>男</a:t>
                      </a:r>
                      <a:endParaRPr lang="zh-CN" altLang="en-US" b="1" dirty="0"/>
                    </a:p>
                  </a:txBody>
                  <a:tcPr>
                    <a:solidFill>
                      <a:srgbClr val="FFFFCC"/>
                    </a:solidFill>
                  </a:tcPr>
                </a:tc>
                <a:tc>
                  <a:txBody>
                    <a:bodyPr/>
                    <a:lstStyle/>
                    <a:p>
                      <a:r>
                        <a:rPr lang="zh-CN" altLang="en-US" b="1" dirty="0"/>
                        <a:t>吉林</a:t>
                      </a:r>
                      <a:endParaRPr lang="zh-CN" altLang="en-US" b="1" dirty="0"/>
                    </a:p>
                  </a:txBody>
                  <a:tcPr>
                    <a:solidFill>
                      <a:srgbClr val="FFFFCC"/>
                    </a:solidFill>
                  </a:tcPr>
                </a:tc>
                <a:tc>
                  <a:txBody>
                    <a:bodyPr/>
                    <a:lstStyle/>
                    <a:p>
                      <a:r>
                        <a:rPr lang="zh-CN" altLang="en-US" b="1" dirty="0" smtClean="0"/>
                        <a:t>软件工程</a:t>
                      </a:r>
                      <a:endParaRPr lang="zh-CN" altLang="en-US" b="1" dirty="0"/>
                    </a:p>
                  </a:txBody>
                  <a:tcPr>
                    <a:solidFill>
                      <a:srgbClr val="FFFFCC"/>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smtClean="0"/>
                        <a:t>60214204</a:t>
                      </a:r>
                      <a:endParaRPr lang="zh-CN" altLang="en-US" b="1" dirty="0"/>
                    </a:p>
                  </a:txBody>
                  <a:tcPr>
                    <a:solidFill>
                      <a:srgbClr val="FFFFCC"/>
                    </a:solidFill>
                  </a:tcPr>
                </a:tc>
                <a:tc>
                  <a:txBody>
                    <a:bodyPr/>
                    <a:lstStyle/>
                    <a:p>
                      <a:r>
                        <a:rPr lang="zh-CN" altLang="en-US" b="1" dirty="0"/>
                        <a:t>冯子晗</a:t>
                      </a:r>
                      <a:endParaRPr lang="zh-CN" altLang="en-US" b="1" dirty="0"/>
                    </a:p>
                  </a:txBody>
                  <a:tcPr>
                    <a:solidFill>
                      <a:srgbClr val="FFFFCC"/>
                    </a:solidFill>
                  </a:tcPr>
                </a:tc>
                <a:tc>
                  <a:txBody>
                    <a:bodyPr/>
                    <a:lstStyle/>
                    <a:p>
                      <a:r>
                        <a:rPr lang="zh-CN" altLang="en-US" b="1" dirty="0"/>
                        <a:t>女</a:t>
                      </a:r>
                      <a:endParaRPr lang="zh-CN" altLang="en-US" b="1" dirty="0"/>
                    </a:p>
                  </a:txBody>
                  <a:tcPr>
                    <a:solidFill>
                      <a:srgbClr val="FFFFCC"/>
                    </a:solidFill>
                  </a:tcPr>
                </a:tc>
                <a:tc>
                  <a:txBody>
                    <a:bodyPr/>
                    <a:lstStyle/>
                    <a:p>
                      <a:r>
                        <a:rPr lang="zh-CN" altLang="en-US" b="1" dirty="0"/>
                        <a:t>山东</a:t>
                      </a:r>
                      <a:endParaRPr lang="zh-CN" altLang="en-US" b="1" dirty="0"/>
                    </a:p>
                  </a:txBody>
                  <a:tcPr>
                    <a:solidFill>
                      <a:srgbClr val="FFFFCC"/>
                    </a:solidFill>
                  </a:tcPr>
                </a:tc>
                <a:tc>
                  <a:txBody>
                    <a:bodyPr/>
                    <a:lstStyle/>
                    <a:p>
                      <a:r>
                        <a:rPr lang="zh-CN" altLang="en-US" b="1" dirty="0" smtClean="0"/>
                        <a:t>软件工程</a:t>
                      </a:r>
                      <a:endParaRPr lang="zh-CN" altLang="en-US" b="1" dirty="0"/>
                    </a:p>
                  </a:txBody>
                  <a:tcPr>
                    <a:solidFill>
                      <a:srgbClr val="FFFFCC"/>
                    </a:solidFill>
                  </a:tcPr>
                </a:tc>
              </a:tr>
            </a:tbl>
          </a:graphicData>
        </a:graphic>
      </p:graphicFrame>
      <p:sp>
        <p:nvSpPr>
          <p:cNvPr id="48170" name="文本框 1"/>
          <p:cNvSpPr txBox="1">
            <a:spLocks noChangeArrowheads="1"/>
          </p:cNvSpPr>
          <p:nvPr/>
        </p:nvSpPr>
        <p:spPr bwMode="auto">
          <a:xfrm>
            <a:off x="648512" y="1485899"/>
            <a:ext cx="7908114"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just">
              <a:spcBef>
                <a:spcPct val="0"/>
              </a:spcBef>
              <a:buFontTx/>
              <a:buNone/>
            </a:pPr>
            <a:r>
              <a:rPr lang="zh-CN" altLang="en-US" sz="2400" b="1" dirty="0">
                <a:latin typeface="Times New Roman" panose="02020603050405020304" pitchFamily="18" charset="0"/>
              </a:rPr>
              <a:t>随着计算机应用领域的扩展，计算机被越来越多地用于</a:t>
            </a:r>
            <a:r>
              <a:rPr lang="zh-CN" altLang="en-US" sz="2400" b="1" dirty="0">
                <a:solidFill>
                  <a:srgbClr val="FF0000"/>
                </a:solidFill>
                <a:latin typeface="Times New Roman" panose="02020603050405020304" pitchFamily="18" charset="0"/>
              </a:rPr>
              <a:t>非数值计算</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p:txBody>
      </p:sp>
      <p:sp>
        <p:nvSpPr>
          <p:cNvPr id="48171" name="矩形 6"/>
          <p:cNvSpPr>
            <a:spLocks noChangeArrowheads="1"/>
          </p:cNvSpPr>
          <p:nvPr/>
        </p:nvSpPr>
        <p:spPr bwMode="auto">
          <a:xfrm>
            <a:off x="648512" y="2492375"/>
            <a:ext cx="79557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spcBef>
                <a:spcPct val="0"/>
              </a:spcBef>
              <a:buFontTx/>
              <a:buNone/>
            </a:pPr>
            <a:r>
              <a:rPr lang="zh-CN" altLang="en-US" sz="2400" b="1" dirty="0">
                <a:latin typeface="Times New Roman" panose="02020603050405020304" pitchFamily="18" charset="0"/>
              </a:rPr>
              <a:t>一个班级学生表，需要存储哪些重要信息？以哪种形式进行存储才能高效实现学生表的</a:t>
            </a:r>
            <a:r>
              <a:rPr lang="zh-CN" altLang="en-US" sz="2400" b="1" dirty="0">
                <a:solidFill>
                  <a:srgbClr val="FF0000"/>
                </a:solidFill>
                <a:latin typeface="Times New Roman" panose="02020603050405020304" pitchFamily="18" charset="0"/>
              </a:rPr>
              <a:t>增、删、改、查</a:t>
            </a:r>
            <a:r>
              <a:rPr lang="zh-CN" altLang="en-US" sz="2400" b="1" dirty="0">
                <a:latin typeface="Times New Roman" panose="02020603050405020304" pitchFamily="18" charset="0"/>
              </a:rPr>
              <a:t>呢?</a:t>
            </a:r>
            <a:endParaRPr lang="zh-CN" altLang="en-US" sz="2400" b="1"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8171"/>
                                        </p:tgtEl>
                                        <p:attrNameLst>
                                          <p:attrName>style.visibility</p:attrName>
                                        </p:attrNameLst>
                                      </p:cBhvr>
                                      <p:to>
                                        <p:strVal val="visible"/>
                                      </p:to>
                                    </p:set>
                                    <p:animEffect transition="in" filter="fade">
                                      <p:cBhvr>
                                        <p:cTn id="7" dur="1000"/>
                                        <p:tgtEl>
                                          <p:spTgt spid="48171"/>
                                        </p:tgtEl>
                                      </p:cBhvr>
                                    </p:animEffect>
                                    <p:anim calcmode="lin" valueType="num">
                                      <p:cBhvr>
                                        <p:cTn id="8" dur="1000" fill="hold"/>
                                        <p:tgtEl>
                                          <p:spTgt spid="48171"/>
                                        </p:tgtEl>
                                        <p:attrNameLst>
                                          <p:attrName>ppt_x</p:attrName>
                                        </p:attrNameLst>
                                      </p:cBhvr>
                                      <p:tavLst>
                                        <p:tav tm="0">
                                          <p:val>
                                            <p:strVal val="#ppt_x"/>
                                          </p:val>
                                        </p:tav>
                                        <p:tav tm="100000">
                                          <p:val>
                                            <p:strVal val="#ppt_x"/>
                                          </p:val>
                                        </p:tav>
                                      </p:tavLst>
                                    </p:anim>
                                    <p:anim calcmode="lin" valueType="num">
                                      <p:cBhvr>
                                        <p:cTn id="9" dur="1000" fill="hold"/>
                                        <p:tgtEl>
                                          <p:spTgt spid="4817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8131"/>
                                        </p:tgtEl>
                                        <p:attrNameLst>
                                          <p:attrName>style.visibility</p:attrName>
                                        </p:attrNameLst>
                                      </p:cBhvr>
                                      <p:to>
                                        <p:strVal val="visible"/>
                                      </p:to>
                                    </p:set>
                                    <p:animEffect transition="in" filter="fade">
                                      <p:cBhvr>
                                        <p:cTn id="12" dur="1000"/>
                                        <p:tgtEl>
                                          <p:spTgt spid="48131"/>
                                        </p:tgtEl>
                                      </p:cBhvr>
                                    </p:animEffect>
                                    <p:anim calcmode="lin" valueType="num">
                                      <p:cBhvr>
                                        <p:cTn id="13" dur="1000" fill="hold"/>
                                        <p:tgtEl>
                                          <p:spTgt spid="48131"/>
                                        </p:tgtEl>
                                        <p:attrNameLst>
                                          <p:attrName>ppt_x</p:attrName>
                                        </p:attrNameLst>
                                      </p:cBhvr>
                                      <p:tavLst>
                                        <p:tav tm="0">
                                          <p:val>
                                            <p:strVal val="#ppt_x"/>
                                          </p:val>
                                        </p:tav>
                                        <p:tav tm="100000">
                                          <p:val>
                                            <p:strVal val="#ppt_x"/>
                                          </p:val>
                                        </p:tav>
                                      </p:tavLst>
                                    </p:anim>
                                    <p:anim calcmode="lin" valueType="num">
                                      <p:cBhvr>
                                        <p:cTn id="14" dur="1000" fill="hold"/>
                                        <p:tgtEl>
                                          <p:spTgt spid="4813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p:bldP spid="4817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364511" y="2479000"/>
          <a:ext cx="6096000" cy="473003"/>
        </p:xfrm>
        <a:graphic>
          <a:graphicData uri="http://schemas.openxmlformats.org/drawingml/2006/table">
            <a:tbl>
              <a:tblPr firstRow="1" bandRow="1">
                <a:tableStyleId>{5940675A-B579-460E-94D1-54222C63F5DA}</a:tableStyleId>
              </a:tblPr>
              <a:tblGrid>
                <a:gridCol w="609600"/>
                <a:gridCol w="609600"/>
                <a:gridCol w="609600"/>
                <a:gridCol w="609600"/>
                <a:gridCol w="609600"/>
                <a:gridCol w="609600"/>
                <a:gridCol w="609600"/>
                <a:gridCol w="609600"/>
                <a:gridCol w="609600"/>
                <a:gridCol w="609600"/>
              </a:tblGrid>
              <a:tr h="473003">
                <a:tc>
                  <a:txBody>
                    <a:bodyPr/>
                    <a:lstStyle/>
                    <a:p>
                      <a:pPr algn="ctr"/>
                      <a:r>
                        <a:rPr lang="en-US" altLang="zh-CN" sz="1800" dirty="0"/>
                        <a:t>6</a:t>
                      </a:r>
                      <a:endParaRPr lang="zh-CN" altLang="en-US" sz="1800" dirty="0"/>
                    </a:p>
                  </a:txBody>
                  <a:tcPr marL="68580" marR="68580" marT="34290" marB="34290" anchor="ctr"/>
                </a:tc>
                <a:tc>
                  <a:txBody>
                    <a:bodyPr/>
                    <a:lstStyle/>
                    <a:p>
                      <a:pPr algn="ctr"/>
                      <a:r>
                        <a:rPr lang="en-US" altLang="zh-CN" sz="1800" dirty="0"/>
                        <a:t>12</a:t>
                      </a:r>
                      <a:endParaRPr lang="zh-CN" altLang="en-US" sz="1800" dirty="0"/>
                    </a:p>
                  </a:txBody>
                  <a:tcPr marL="68580" marR="68580" marT="34290" marB="34290" anchor="ctr"/>
                </a:tc>
                <a:tc>
                  <a:txBody>
                    <a:bodyPr/>
                    <a:lstStyle/>
                    <a:p>
                      <a:pPr algn="ctr"/>
                      <a:r>
                        <a:rPr lang="en-US" altLang="zh-CN" sz="1800" dirty="0"/>
                        <a:t>16</a:t>
                      </a:r>
                      <a:endParaRPr lang="zh-CN" altLang="en-US" sz="1800" dirty="0"/>
                    </a:p>
                  </a:txBody>
                  <a:tcPr marL="68580" marR="68580" marT="34290" marB="34290" anchor="ctr"/>
                </a:tc>
                <a:tc>
                  <a:txBody>
                    <a:bodyPr/>
                    <a:lstStyle/>
                    <a:p>
                      <a:pPr algn="ctr"/>
                      <a:r>
                        <a:rPr lang="en-US" altLang="zh-CN" sz="1800" dirty="0"/>
                        <a:t>23</a:t>
                      </a:r>
                      <a:endParaRPr lang="zh-CN" altLang="en-US" sz="1800" dirty="0"/>
                    </a:p>
                  </a:txBody>
                  <a:tcPr marL="68580" marR="68580" marT="34290" marB="34290" anchor="ctr"/>
                </a:tc>
                <a:tc>
                  <a:txBody>
                    <a:bodyPr/>
                    <a:lstStyle/>
                    <a:p>
                      <a:pPr algn="ctr"/>
                      <a:r>
                        <a:rPr lang="en-US" altLang="zh-CN" sz="1800" dirty="0"/>
                        <a:t>38</a:t>
                      </a:r>
                      <a:endParaRPr lang="zh-CN" altLang="en-US" sz="1800" dirty="0"/>
                    </a:p>
                  </a:txBody>
                  <a:tcPr marL="68580" marR="68580" marT="34290" marB="34290" anchor="ctr"/>
                </a:tc>
                <a:tc>
                  <a:txBody>
                    <a:bodyPr/>
                    <a:lstStyle/>
                    <a:p>
                      <a:pPr algn="ctr"/>
                      <a:r>
                        <a:rPr lang="en-US" altLang="zh-CN" sz="1800" dirty="0"/>
                        <a:t>39</a:t>
                      </a:r>
                      <a:endParaRPr lang="zh-CN" altLang="en-US" sz="1800" dirty="0"/>
                    </a:p>
                  </a:txBody>
                  <a:tcPr marL="68580" marR="68580" marT="34290" marB="34290" anchor="ctr"/>
                </a:tc>
                <a:tc>
                  <a:txBody>
                    <a:bodyPr/>
                    <a:lstStyle/>
                    <a:p>
                      <a:pPr algn="ctr"/>
                      <a:r>
                        <a:rPr lang="en-US" altLang="zh-CN" sz="1800" dirty="0"/>
                        <a:t>45</a:t>
                      </a:r>
                      <a:endParaRPr lang="zh-CN" altLang="en-US" sz="1800" dirty="0"/>
                    </a:p>
                  </a:txBody>
                  <a:tcPr marL="68580" marR="68580" marT="34290" marB="34290" anchor="ctr"/>
                </a:tc>
                <a:tc>
                  <a:txBody>
                    <a:bodyPr/>
                    <a:lstStyle/>
                    <a:p>
                      <a:pPr algn="ctr"/>
                      <a:r>
                        <a:rPr lang="en-US" altLang="zh-CN" sz="1800" dirty="0"/>
                        <a:t>65</a:t>
                      </a:r>
                      <a:endParaRPr lang="zh-CN" altLang="en-US" sz="1800" dirty="0"/>
                    </a:p>
                  </a:txBody>
                  <a:tcPr marL="68580" marR="68580" marT="34290" marB="34290" anchor="ctr"/>
                </a:tc>
                <a:tc>
                  <a:txBody>
                    <a:bodyPr/>
                    <a:lstStyle/>
                    <a:p>
                      <a:pPr algn="ctr"/>
                      <a:r>
                        <a:rPr lang="en-US" altLang="zh-CN" sz="1800" dirty="0"/>
                        <a:t>72</a:t>
                      </a:r>
                      <a:endParaRPr lang="zh-CN" altLang="en-US" sz="1800" dirty="0"/>
                    </a:p>
                  </a:txBody>
                  <a:tcPr marL="68580" marR="68580" marT="34290" marB="34290" anchor="ctr"/>
                </a:tc>
                <a:tc>
                  <a:txBody>
                    <a:bodyPr/>
                    <a:lstStyle/>
                    <a:p>
                      <a:pPr algn="ctr"/>
                      <a:r>
                        <a:rPr lang="en-US" altLang="zh-CN" sz="1800" dirty="0"/>
                        <a:t>87</a:t>
                      </a:r>
                      <a:endParaRPr lang="zh-CN" altLang="en-US" sz="1800" dirty="0"/>
                    </a:p>
                  </a:txBody>
                  <a:tcPr marL="68580" marR="68580" marT="34290" marB="34290" anchor="ctr"/>
                </a:tc>
              </a:tr>
            </a:tbl>
          </a:graphicData>
        </a:graphic>
      </p:graphicFrame>
      <p:graphicFrame>
        <p:nvGraphicFramePr>
          <p:cNvPr id="5" name="表格 4"/>
          <p:cNvGraphicFramePr>
            <a:graphicFrameLocks noGrp="1"/>
          </p:cNvGraphicFramePr>
          <p:nvPr/>
        </p:nvGraphicFramePr>
        <p:xfrm>
          <a:off x="1364511" y="2013969"/>
          <a:ext cx="6096000" cy="473003"/>
        </p:xfrm>
        <a:graphic>
          <a:graphicData uri="http://schemas.openxmlformats.org/drawingml/2006/table">
            <a:tbl>
              <a:tblPr firstRow="1" bandRow="1">
                <a:tableStyleId>{2D5ABB26-0587-4C30-8999-92F81FD0307C}</a:tableStyleId>
              </a:tblPr>
              <a:tblGrid>
                <a:gridCol w="609600"/>
                <a:gridCol w="609600"/>
                <a:gridCol w="609600"/>
                <a:gridCol w="609600"/>
                <a:gridCol w="609600"/>
                <a:gridCol w="609600"/>
                <a:gridCol w="609600"/>
                <a:gridCol w="609600"/>
                <a:gridCol w="609600"/>
                <a:gridCol w="609600"/>
              </a:tblGrid>
              <a:tr h="473003">
                <a:tc>
                  <a:txBody>
                    <a:bodyPr/>
                    <a:lstStyle/>
                    <a:p>
                      <a:pPr algn="ctr"/>
                      <a:r>
                        <a:rPr lang="en-US" altLang="zh-CN" sz="1800" dirty="0"/>
                        <a:t>0</a:t>
                      </a:r>
                      <a:endParaRPr lang="zh-CN" altLang="en-US" sz="1800" dirty="0"/>
                    </a:p>
                  </a:txBody>
                  <a:tcPr marL="68580" marR="68580" marT="34290" marB="34290" anchor="ctr"/>
                </a:tc>
                <a:tc>
                  <a:txBody>
                    <a:bodyPr/>
                    <a:lstStyle/>
                    <a:p>
                      <a:pPr algn="ctr"/>
                      <a:r>
                        <a:rPr lang="en-US" altLang="zh-CN" sz="1800" dirty="0"/>
                        <a:t>1</a:t>
                      </a:r>
                      <a:endParaRPr lang="zh-CN" altLang="en-US" sz="1800" dirty="0"/>
                    </a:p>
                  </a:txBody>
                  <a:tcPr marL="68580" marR="68580" marT="34290" marB="34290" anchor="ctr"/>
                </a:tc>
                <a:tc>
                  <a:txBody>
                    <a:bodyPr/>
                    <a:lstStyle/>
                    <a:p>
                      <a:pPr algn="ctr"/>
                      <a:r>
                        <a:rPr lang="en-US" altLang="zh-CN" sz="1800" dirty="0"/>
                        <a:t>2</a:t>
                      </a:r>
                      <a:endParaRPr lang="zh-CN" altLang="en-US" sz="1800" dirty="0"/>
                    </a:p>
                  </a:txBody>
                  <a:tcPr marL="68580" marR="68580" marT="34290" marB="34290" anchor="ctr"/>
                </a:tc>
                <a:tc>
                  <a:txBody>
                    <a:bodyPr/>
                    <a:lstStyle/>
                    <a:p>
                      <a:pPr algn="ctr"/>
                      <a:r>
                        <a:rPr lang="en-US" altLang="zh-CN" sz="1800" dirty="0"/>
                        <a:t>3</a:t>
                      </a:r>
                      <a:endParaRPr lang="zh-CN" altLang="en-US" sz="1800" dirty="0"/>
                    </a:p>
                  </a:txBody>
                  <a:tcPr marL="68580" marR="68580" marT="34290" marB="34290" anchor="ctr"/>
                </a:tc>
                <a:tc>
                  <a:txBody>
                    <a:bodyPr/>
                    <a:lstStyle/>
                    <a:p>
                      <a:pPr algn="ctr"/>
                      <a:r>
                        <a:rPr lang="en-US" altLang="zh-CN" sz="1800" dirty="0"/>
                        <a:t>4</a:t>
                      </a:r>
                      <a:endParaRPr lang="zh-CN" altLang="en-US" sz="1800" dirty="0"/>
                    </a:p>
                  </a:txBody>
                  <a:tcPr marL="68580" marR="68580" marT="34290" marB="34290" anchor="ctr"/>
                </a:tc>
                <a:tc>
                  <a:txBody>
                    <a:bodyPr/>
                    <a:lstStyle/>
                    <a:p>
                      <a:pPr algn="ctr"/>
                      <a:r>
                        <a:rPr lang="en-US" altLang="zh-CN" sz="1800" dirty="0"/>
                        <a:t>5</a:t>
                      </a:r>
                      <a:endParaRPr lang="zh-CN" altLang="en-US" sz="1800" dirty="0"/>
                    </a:p>
                  </a:txBody>
                  <a:tcPr marL="68580" marR="68580" marT="34290" marB="34290" anchor="ctr"/>
                </a:tc>
                <a:tc>
                  <a:txBody>
                    <a:bodyPr/>
                    <a:lstStyle/>
                    <a:p>
                      <a:pPr algn="ctr"/>
                      <a:r>
                        <a:rPr lang="en-US" altLang="zh-CN" sz="1800" dirty="0"/>
                        <a:t>6</a:t>
                      </a:r>
                      <a:endParaRPr lang="zh-CN" altLang="en-US" sz="1800" dirty="0"/>
                    </a:p>
                  </a:txBody>
                  <a:tcPr marL="68580" marR="68580" marT="34290" marB="34290" anchor="ctr"/>
                </a:tc>
                <a:tc>
                  <a:txBody>
                    <a:bodyPr/>
                    <a:lstStyle/>
                    <a:p>
                      <a:pPr algn="ctr"/>
                      <a:r>
                        <a:rPr lang="en-US" altLang="zh-CN" sz="1800" dirty="0"/>
                        <a:t>7</a:t>
                      </a:r>
                      <a:endParaRPr lang="zh-CN" altLang="en-US" sz="1800" dirty="0"/>
                    </a:p>
                  </a:txBody>
                  <a:tcPr marL="68580" marR="68580" marT="34290" marB="34290" anchor="ctr"/>
                </a:tc>
                <a:tc>
                  <a:txBody>
                    <a:bodyPr/>
                    <a:lstStyle/>
                    <a:p>
                      <a:pPr algn="ctr"/>
                      <a:r>
                        <a:rPr lang="en-US" altLang="zh-CN" sz="1800" dirty="0"/>
                        <a:t>8</a:t>
                      </a:r>
                      <a:endParaRPr lang="zh-CN" altLang="en-US" sz="1800" dirty="0"/>
                    </a:p>
                  </a:txBody>
                  <a:tcPr marL="68580" marR="68580" marT="34290" marB="34290" anchor="ctr"/>
                </a:tc>
                <a:tc>
                  <a:txBody>
                    <a:bodyPr/>
                    <a:lstStyle/>
                    <a:p>
                      <a:pPr algn="ctr"/>
                      <a:r>
                        <a:rPr lang="en-US" altLang="zh-CN" sz="1800" dirty="0"/>
                        <a:t>9</a:t>
                      </a:r>
                      <a:endParaRPr lang="zh-CN" altLang="en-US" sz="1800" dirty="0"/>
                    </a:p>
                  </a:txBody>
                  <a:tcPr marL="68580" marR="68580" marT="34290" marB="34290" anchor="ctr"/>
                </a:tc>
              </a:tr>
            </a:tbl>
          </a:graphicData>
        </a:graphic>
      </p:graphicFrame>
      <p:cxnSp>
        <p:nvCxnSpPr>
          <p:cNvPr id="8" name="直接箭头连接符 7"/>
          <p:cNvCxnSpPr/>
          <p:nvPr/>
        </p:nvCxnSpPr>
        <p:spPr>
          <a:xfrm flipV="1">
            <a:off x="7184951" y="2966477"/>
            <a:ext cx="0" cy="685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8571" y="1667720"/>
            <a:ext cx="3708066" cy="415498"/>
          </a:xfrm>
          <a:prstGeom prst="rect">
            <a:avLst/>
          </a:prstGeom>
        </p:spPr>
        <p:txBody>
          <a:bodyPr wrap="none">
            <a:spAutoFit/>
          </a:bodyPr>
          <a:lstStyle/>
          <a:p>
            <a:r>
              <a:rPr lang="zh-CN" altLang="en-US" sz="2100" b="1" dirty="0">
                <a:solidFill>
                  <a:srgbClr val="FF0000"/>
                </a:solidFill>
                <a:latin typeface="宋体" panose="02010600030101010101" pitchFamily="2" charset="-122"/>
                <a:ea typeface="宋体" panose="02010600030101010101" pitchFamily="2" charset="-122"/>
                <a:sym typeface="Symbol" panose="05050102010706020507" pitchFamily="18" charset="2"/>
              </a:rPr>
              <a:t>查找关键字值为</a:t>
            </a:r>
            <a:r>
              <a:rPr lang="en-US" altLang="zh-CN" sz="2100" b="1" dirty="0">
                <a:solidFill>
                  <a:srgbClr val="0000FF"/>
                </a:solidFill>
                <a:latin typeface="宋体" panose="02010600030101010101" pitchFamily="2" charset="-122"/>
                <a:ea typeface="宋体" panose="02010600030101010101" pitchFamily="2" charset="-122"/>
                <a:sym typeface="Symbol" panose="05050102010706020507" pitchFamily="18" charset="2"/>
              </a:rPr>
              <a:t>65</a:t>
            </a:r>
            <a:r>
              <a:rPr lang="zh-CN" altLang="en-US" sz="2100" b="1" dirty="0">
                <a:solidFill>
                  <a:srgbClr val="FF0000"/>
                </a:solidFill>
                <a:latin typeface="宋体" panose="02010600030101010101" pitchFamily="2" charset="-122"/>
                <a:ea typeface="宋体" panose="02010600030101010101" pitchFamily="2" charset="-122"/>
                <a:sym typeface="Symbol" panose="05050102010706020507" pitchFamily="18" charset="2"/>
              </a:rPr>
              <a:t>的数据元素</a:t>
            </a:r>
            <a:endParaRPr lang="zh-CN" altLang="en-US" sz="2100" dirty="0">
              <a:solidFill>
                <a:srgbClr val="FF0000"/>
              </a:solidFill>
              <a:latin typeface="宋体" panose="02010600030101010101" pitchFamily="2" charset="-122"/>
              <a:ea typeface="宋体" panose="02010600030101010101" pitchFamily="2" charset="-122"/>
            </a:endParaRPr>
          </a:p>
        </p:txBody>
      </p:sp>
      <p:sp>
        <p:nvSpPr>
          <p:cNvPr id="13" name="Text Box 9"/>
          <p:cNvSpPr txBox="1">
            <a:spLocks noChangeArrowheads="1"/>
          </p:cNvSpPr>
          <p:nvPr/>
        </p:nvSpPr>
        <p:spPr bwMode="auto">
          <a:xfrm>
            <a:off x="6876256" y="3592393"/>
            <a:ext cx="116851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100" b="1" dirty="0">
                <a:solidFill>
                  <a:srgbClr val="CC0000"/>
                </a:solidFill>
                <a:latin typeface="Times New Roman" panose="02020603050405020304" pitchFamily="18" charset="0"/>
              </a:rPr>
              <a:t>right</a:t>
            </a:r>
            <a:endParaRPr kumimoji="1" lang="en-US" altLang="zh-CN" sz="2100" b="1" dirty="0">
              <a:solidFill>
                <a:srgbClr val="CC0000"/>
              </a:solidFill>
              <a:latin typeface="Times New Roman" panose="02020603050405020304" pitchFamily="18" charset="0"/>
            </a:endParaRPr>
          </a:p>
        </p:txBody>
      </p:sp>
      <p:sp>
        <p:nvSpPr>
          <p:cNvPr id="14" name="Text Box 10"/>
          <p:cNvSpPr txBox="1">
            <a:spLocks noChangeArrowheads="1"/>
          </p:cNvSpPr>
          <p:nvPr/>
        </p:nvSpPr>
        <p:spPr bwMode="auto">
          <a:xfrm>
            <a:off x="3730627" y="3522085"/>
            <a:ext cx="97891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100" b="1" dirty="0">
                <a:solidFill>
                  <a:srgbClr val="0000FF"/>
                </a:solidFill>
                <a:latin typeface="Times New Roman" panose="02020603050405020304" pitchFamily="18" charset="0"/>
              </a:rPr>
              <a:t>mid</a:t>
            </a:r>
            <a:endParaRPr kumimoji="1" lang="en-US" altLang="zh-CN" sz="2100" b="1" dirty="0">
              <a:solidFill>
                <a:srgbClr val="0000FF"/>
              </a:solidFill>
              <a:latin typeface="Times New Roman" panose="02020603050405020304" pitchFamily="18" charset="0"/>
            </a:endParaRPr>
          </a:p>
        </p:txBody>
      </p:sp>
      <p:cxnSp>
        <p:nvCxnSpPr>
          <p:cNvPr id="15" name="直接箭头连接符 14"/>
          <p:cNvCxnSpPr/>
          <p:nvPr/>
        </p:nvCxnSpPr>
        <p:spPr>
          <a:xfrm flipV="1">
            <a:off x="4138722" y="2952002"/>
            <a:ext cx="0" cy="68580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nvGraphicFramePr>
        <p:xfrm>
          <a:off x="1524000" y="4615933"/>
          <a:ext cx="6096000" cy="473003"/>
        </p:xfrm>
        <a:graphic>
          <a:graphicData uri="http://schemas.openxmlformats.org/drawingml/2006/table">
            <a:tbl>
              <a:tblPr firstRow="1" bandRow="1">
                <a:tableStyleId>{5940675A-B579-460E-94D1-54222C63F5DA}</a:tableStyleId>
              </a:tblPr>
              <a:tblGrid>
                <a:gridCol w="3048000"/>
                <a:gridCol w="609600"/>
                <a:gridCol w="609600"/>
                <a:gridCol w="609600"/>
                <a:gridCol w="609600"/>
                <a:gridCol w="609600"/>
              </a:tblGrid>
              <a:tr h="473003">
                <a:tc>
                  <a:txBody>
                    <a:bodyPr/>
                    <a:lstStyle/>
                    <a:p>
                      <a:pPr algn="ctr"/>
                      <a:endParaRPr lang="zh-CN" altLang="en-US" sz="1800" dirty="0"/>
                    </a:p>
                  </a:txBody>
                  <a:tcPr marL="68580" marR="68580" marT="34290" marB="3429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t>39</a:t>
                      </a:r>
                      <a:endParaRPr lang="zh-CN" altLang="en-US" sz="18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45</a:t>
                      </a:r>
                      <a:endParaRPr lang="zh-CN" altLang="en-US" sz="18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65</a:t>
                      </a:r>
                      <a:endParaRPr lang="zh-CN" altLang="en-US" sz="18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72</a:t>
                      </a:r>
                      <a:endParaRPr lang="zh-CN" altLang="en-US" sz="18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t>87</a:t>
                      </a:r>
                      <a:endParaRPr lang="zh-CN" altLang="en-US" sz="18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7" name="表格 16"/>
          <p:cNvGraphicFramePr>
            <a:graphicFrameLocks noGrp="1"/>
          </p:cNvGraphicFramePr>
          <p:nvPr/>
        </p:nvGraphicFramePr>
        <p:xfrm>
          <a:off x="1546538" y="4150902"/>
          <a:ext cx="6096000" cy="473003"/>
        </p:xfrm>
        <a:graphic>
          <a:graphicData uri="http://schemas.openxmlformats.org/drawingml/2006/table">
            <a:tbl>
              <a:tblPr firstRow="1" bandRow="1">
                <a:tableStyleId>{2D5ABB26-0587-4C30-8999-92F81FD0307C}</a:tableStyleId>
              </a:tblPr>
              <a:tblGrid>
                <a:gridCol w="609600"/>
                <a:gridCol w="609600"/>
                <a:gridCol w="609600"/>
                <a:gridCol w="609600"/>
                <a:gridCol w="609600"/>
                <a:gridCol w="609600"/>
                <a:gridCol w="609600"/>
                <a:gridCol w="609600"/>
                <a:gridCol w="609600"/>
                <a:gridCol w="609600"/>
              </a:tblGrid>
              <a:tr h="473003">
                <a:tc>
                  <a:txBody>
                    <a:bodyPr/>
                    <a:lstStyle/>
                    <a:p>
                      <a:pPr algn="ctr"/>
                      <a:endParaRPr lang="zh-CN" altLang="en-US" sz="1800" dirty="0"/>
                    </a:p>
                  </a:txBody>
                  <a:tcPr marL="68580" marR="68580" marT="34290" marB="34290" anchor="ctr"/>
                </a:tc>
                <a:tc>
                  <a:txBody>
                    <a:bodyPr/>
                    <a:lstStyle/>
                    <a:p>
                      <a:pPr algn="ctr"/>
                      <a:endParaRPr lang="zh-CN" altLang="en-US" sz="1800" dirty="0"/>
                    </a:p>
                  </a:txBody>
                  <a:tcPr marL="68580" marR="68580" marT="34290" marB="34290" anchor="ctr"/>
                </a:tc>
                <a:tc>
                  <a:txBody>
                    <a:bodyPr/>
                    <a:lstStyle/>
                    <a:p>
                      <a:pPr algn="ctr"/>
                      <a:endParaRPr lang="zh-CN" altLang="en-US" sz="1800" dirty="0"/>
                    </a:p>
                  </a:txBody>
                  <a:tcPr marL="68580" marR="68580" marT="34290" marB="34290" anchor="ctr"/>
                </a:tc>
                <a:tc>
                  <a:txBody>
                    <a:bodyPr/>
                    <a:lstStyle/>
                    <a:p>
                      <a:pPr algn="ctr"/>
                      <a:endParaRPr lang="zh-CN" altLang="en-US" sz="1800" dirty="0"/>
                    </a:p>
                  </a:txBody>
                  <a:tcPr marL="68580" marR="68580" marT="34290" marB="34290" anchor="ctr"/>
                </a:tc>
                <a:tc>
                  <a:txBody>
                    <a:bodyPr/>
                    <a:lstStyle/>
                    <a:p>
                      <a:pPr algn="ctr"/>
                      <a:endParaRPr lang="zh-CN" altLang="en-US" sz="1800" dirty="0"/>
                    </a:p>
                  </a:txBody>
                  <a:tcPr marL="68580" marR="68580" marT="34290" marB="34290" anchor="ctr"/>
                </a:tc>
                <a:tc>
                  <a:txBody>
                    <a:bodyPr/>
                    <a:lstStyle/>
                    <a:p>
                      <a:pPr algn="ctr"/>
                      <a:r>
                        <a:rPr lang="en-US" altLang="zh-CN" sz="1800" dirty="0"/>
                        <a:t>5</a:t>
                      </a:r>
                      <a:endParaRPr lang="zh-CN" altLang="en-US" sz="1800" dirty="0"/>
                    </a:p>
                  </a:txBody>
                  <a:tcPr marL="68580" marR="68580" marT="34290" marB="34290" anchor="ctr"/>
                </a:tc>
                <a:tc>
                  <a:txBody>
                    <a:bodyPr/>
                    <a:lstStyle/>
                    <a:p>
                      <a:pPr algn="ctr"/>
                      <a:r>
                        <a:rPr lang="en-US" altLang="zh-CN" sz="1800" dirty="0"/>
                        <a:t>6</a:t>
                      </a:r>
                      <a:endParaRPr lang="zh-CN" altLang="en-US" sz="1800" dirty="0"/>
                    </a:p>
                  </a:txBody>
                  <a:tcPr marL="68580" marR="68580" marT="34290" marB="34290" anchor="ctr"/>
                </a:tc>
                <a:tc>
                  <a:txBody>
                    <a:bodyPr/>
                    <a:lstStyle/>
                    <a:p>
                      <a:pPr algn="ctr"/>
                      <a:r>
                        <a:rPr lang="en-US" altLang="zh-CN" sz="1800" dirty="0"/>
                        <a:t>7</a:t>
                      </a:r>
                      <a:endParaRPr lang="zh-CN" altLang="en-US" sz="1800" dirty="0"/>
                    </a:p>
                  </a:txBody>
                  <a:tcPr marL="68580" marR="68580" marT="34290" marB="34290" anchor="ctr"/>
                </a:tc>
                <a:tc>
                  <a:txBody>
                    <a:bodyPr/>
                    <a:lstStyle/>
                    <a:p>
                      <a:pPr algn="ctr"/>
                      <a:r>
                        <a:rPr lang="en-US" altLang="zh-CN" sz="1800" dirty="0"/>
                        <a:t>8</a:t>
                      </a:r>
                      <a:endParaRPr lang="zh-CN" altLang="en-US" sz="1800" dirty="0"/>
                    </a:p>
                  </a:txBody>
                  <a:tcPr marL="68580" marR="68580" marT="34290" marB="34290" anchor="ctr"/>
                </a:tc>
                <a:tc>
                  <a:txBody>
                    <a:bodyPr/>
                    <a:lstStyle/>
                    <a:p>
                      <a:pPr algn="ctr"/>
                      <a:r>
                        <a:rPr lang="en-US" altLang="zh-CN" sz="1800" dirty="0"/>
                        <a:t>9</a:t>
                      </a:r>
                      <a:endParaRPr lang="zh-CN" altLang="en-US" sz="1800" dirty="0"/>
                    </a:p>
                  </a:txBody>
                  <a:tcPr marL="68580" marR="68580" marT="34290" marB="34290" anchor="ctr"/>
                </a:tc>
              </a:tr>
            </a:tbl>
          </a:graphicData>
        </a:graphic>
      </p:graphicFrame>
      <p:cxnSp>
        <p:nvCxnSpPr>
          <p:cNvPr id="18" name="直接箭头连接符 17"/>
          <p:cNvCxnSpPr/>
          <p:nvPr/>
        </p:nvCxnSpPr>
        <p:spPr>
          <a:xfrm flipV="1">
            <a:off x="4944140" y="5088935"/>
            <a:ext cx="0" cy="685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344440" y="5103410"/>
            <a:ext cx="0" cy="685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832898" y="4665034"/>
            <a:ext cx="652411" cy="382772"/>
          </a:xfrm>
          <a:prstGeom prst="rect">
            <a:avLst/>
          </a:prstGeom>
          <a:noFill/>
        </p:spPr>
        <p:txBody>
          <a:bodyPr wrap="square" rtlCol="0">
            <a:noAutofit/>
          </a:bodyPr>
          <a:lstStyle/>
          <a:p>
            <a:r>
              <a:rPr lang="zh-CN" altLang="en-US" sz="2100" b="1" dirty="0">
                <a:solidFill>
                  <a:srgbClr val="0000FF"/>
                </a:solidFill>
              </a:rPr>
              <a:t>（</a:t>
            </a:r>
            <a:r>
              <a:rPr lang="en-US" altLang="zh-CN" sz="2100" b="1" dirty="0">
                <a:solidFill>
                  <a:srgbClr val="0000FF"/>
                </a:solidFill>
              </a:rPr>
              <a:t>2</a:t>
            </a:r>
            <a:r>
              <a:rPr lang="zh-CN" altLang="en-US" sz="2100" b="1" dirty="0">
                <a:solidFill>
                  <a:srgbClr val="0000FF"/>
                </a:solidFill>
              </a:rPr>
              <a:t>）</a:t>
            </a:r>
            <a:endParaRPr lang="zh-CN" altLang="en-US" sz="2100" b="1" dirty="0">
              <a:solidFill>
                <a:srgbClr val="0000FF"/>
              </a:solidFill>
            </a:endParaRPr>
          </a:p>
        </p:txBody>
      </p:sp>
      <p:sp>
        <p:nvSpPr>
          <p:cNvPr id="21" name="Text Box 8"/>
          <p:cNvSpPr txBox="1">
            <a:spLocks noChangeArrowheads="1"/>
          </p:cNvSpPr>
          <p:nvPr/>
        </p:nvSpPr>
        <p:spPr bwMode="auto">
          <a:xfrm>
            <a:off x="4453338" y="5553966"/>
            <a:ext cx="65308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100" b="1" dirty="0">
                <a:solidFill>
                  <a:srgbClr val="CC0000"/>
                </a:solidFill>
                <a:latin typeface="Times New Roman" panose="02020603050405020304" pitchFamily="18" charset="0"/>
              </a:rPr>
              <a:t>left</a:t>
            </a:r>
            <a:endParaRPr kumimoji="1" lang="en-US" altLang="zh-CN" sz="2100" b="1" dirty="0">
              <a:solidFill>
                <a:srgbClr val="CC0000"/>
              </a:solidFill>
              <a:latin typeface="Times New Roman" panose="02020603050405020304" pitchFamily="18" charset="0"/>
            </a:endParaRPr>
          </a:p>
        </p:txBody>
      </p:sp>
      <p:sp>
        <p:nvSpPr>
          <p:cNvPr id="22" name="Text Box 9"/>
          <p:cNvSpPr txBox="1">
            <a:spLocks noChangeArrowheads="1"/>
          </p:cNvSpPr>
          <p:nvPr/>
        </p:nvSpPr>
        <p:spPr bwMode="auto">
          <a:xfrm>
            <a:off x="7395758" y="5553966"/>
            <a:ext cx="101828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100" b="1" dirty="0">
                <a:solidFill>
                  <a:srgbClr val="CC0000"/>
                </a:solidFill>
                <a:latin typeface="Times New Roman" panose="02020603050405020304" pitchFamily="18" charset="0"/>
              </a:rPr>
              <a:t>right</a:t>
            </a:r>
            <a:endParaRPr kumimoji="1" lang="en-US" altLang="zh-CN" sz="2100" b="1" dirty="0">
              <a:solidFill>
                <a:srgbClr val="CC0000"/>
              </a:solidFill>
              <a:latin typeface="Times New Roman" panose="02020603050405020304" pitchFamily="18" charset="0"/>
            </a:endParaRPr>
          </a:p>
        </p:txBody>
      </p:sp>
      <p:sp>
        <p:nvSpPr>
          <p:cNvPr id="23" name="Text Box 10"/>
          <p:cNvSpPr txBox="1">
            <a:spLocks noChangeArrowheads="1"/>
          </p:cNvSpPr>
          <p:nvPr/>
        </p:nvSpPr>
        <p:spPr bwMode="auto">
          <a:xfrm>
            <a:off x="5571998" y="5553966"/>
            <a:ext cx="80408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100" b="1" dirty="0">
                <a:solidFill>
                  <a:srgbClr val="0000FF"/>
                </a:solidFill>
                <a:latin typeface="Times New Roman" panose="02020603050405020304" pitchFamily="18" charset="0"/>
              </a:rPr>
              <a:t>mid</a:t>
            </a:r>
            <a:endParaRPr kumimoji="1" lang="en-US" altLang="zh-CN" sz="2100" b="1" dirty="0">
              <a:solidFill>
                <a:srgbClr val="0000FF"/>
              </a:solidFill>
              <a:latin typeface="Times New Roman" panose="02020603050405020304" pitchFamily="18" charset="0"/>
            </a:endParaRPr>
          </a:p>
        </p:txBody>
      </p:sp>
      <p:cxnSp>
        <p:nvCxnSpPr>
          <p:cNvPr id="24" name="直接箭头连接符 23"/>
          <p:cNvCxnSpPr/>
          <p:nvPr/>
        </p:nvCxnSpPr>
        <p:spPr>
          <a:xfrm flipV="1">
            <a:off x="6116378" y="5103410"/>
            <a:ext cx="0" cy="68580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1058324" y="4623045"/>
            <a:ext cx="1324695" cy="1065184"/>
            <a:chOff x="2688782" y="4845952"/>
            <a:chExt cx="1355801" cy="1236663"/>
          </a:xfrm>
        </p:grpSpPr>
        <p:grpSp>
          <p:nvGrpSpPr>
            <p:cNvPr id="26" name="Group 5"/>
            <p:cNvGrpSpPr/>
            <p:nvPr/>
          </p:nvGrpSpPr>
          <p:grpSpPr bwMode="auto">
            <a:xfrm>
              <a:off x="2726730" y="4845952"/>
              <a:ext cx="1238250" cy="1236663"/>
              <a:chOff x="802" y="845"/>
              <a:chExt cx="827" cy="826"/>
            </a:xfrm>
          </p:grpSpPr>
          <p:sp>
            <p:nvSpPr>
              <p:cNvPr id="27" name="Oval 6"/>
              <p:cNvSpPr>
                <a:spLocks noChangeArrowheads="1"/>
              </p:cNvSpPr>
              <p:nvPr/>
            </p:nvSpPr>
            <p:spPr bwMode="gray">
              <a:xfrm>
                <a:off x="802" y="845"/>
                <a:ext cx="827" cy="826"/>
              </a:xfrm>
              <a:prstGeom prst="ellipse">
                <a:avLst/>
              </a:prstGeom>
              <a:solidFill>
                <a:srgbClr val="F8F8F8"/>
              </a:solidFill>
              <a:ln w="38100">
                <a:solidFill>
                  <a:srgbClr val="800080"/>
                </a:solidFill>
                <a:round/>
              </a:ln>
              <a:effectLst/>
            </p:spPr>
            <p:txBody>
              <a:bodyPr wrap="none" anchor="ctr"/>
              <a:lstStyle/>
              <a:p>
                <a:pPr defTabSz="685800" fontAlgn="base">
                  <a:spcBef>
                    <a:spcPct val="0"/>
                  </a:spcBef>
                  <a:spcAft>
                    <a:spcPct val="0"/>
                  </a:spcAft>
                  <a:defRPr/>
                </a:pPr>
                <a:endParaRPr lang="zh-CN" altLang="zh-CN" sz="2100" kern="0">
                  <a:solidFill>
                    <a:prstClr val="black"/>
                  </a:solidFill>
                  <a:latin typeface="Calibri" panose="020F0502020204030204" pitchFamily="34" charset="0"/>
                  <a:ea typeface="宋体" panose="02010600030101010101" pitchFamily="2" charset="-122"/>
                  <a:cs typeface="Arial" panose="020B0604020202020204" pitchFamily="34" charset="0"/>
                </a:endParaRPr>
              </a:p>
            </p:txBody>
          </p:sp>
          <p:sp>
            <p:nvSpPr>
              <p:cNvPr id="28" name="Oval 7"/>
              <p:cNvSpPr>
                <a:spLocks noChangeArrowheads="1"/>
              </p:cNvSpPr>
              <p:nvPr/>
            </p:nvSpPr>
            <p:spPr bwMode="gray">
              <a:xfrm>
                <a:off x="836" y="879"/>
                <a:ext cx="758" cy="758"/>
              </a:xfrm>
              <a:prstGeom prst="ellipse">
                <a:avLst/>
              </a:prstGeom>
              <a:noFill/>
              <a:ln w="38100">
                <a:solidFill>
                  <a:srgbClr val="800080">
                    <a:alpha val="70195"/>
                  </a:srgbClr>
                </a:solidFill>
                <a:round/>
              </a:ln>
            </p:spPr>
            <p:txBody>
              <a:bodyPr wrap="none" anchor="ctr"/>
              <a:lstStyle/>
              <a:p>
                <a:pPr defTabSz="685800" fontAlgn="base">
                  <a:spcBef>
                    <a:spcPct val="0"/>
                  </a:spcBef>
                  <a:spcAft>
                    <a:spcPct val="0"/>
                  </a:spcAft>
                  <a:defRPr/>
                </a:pPr>
                <a:endParaRPr lang="zh-CN" altLang="zh-CN" sz="2100" kern="0">
                  <a:solidFill>
                    <a:prstClr val="black"/>
                  </a:solidFill>
                  <a:latin typeface="Calibri" panose="020F0502020204030204" pitchFamily="34" charset="0"/>
                  <a:ea typeface="宋体" panose="02010600030101010101" pitchFamily="2" charset="-122"/>
                  <a:cs typeface="Arial" panose="020B0604020202020204" pitchFamily="34" charset="0"/>
                </a:endParaRPr>
              </a:p>
            </p:txBody>
          </p:sp>
          <p:sp>
            <p:nvSpPr>
              <p:cNvPr id="29" name="Oval 8"/>
              <p:cNvSpPr>
                <a:spLocks noChangeArrowheads="1"/>
              </p:cNvSpPr>
              <p:nvPr/>
            </p:nvSpPr>
            <p:spPr bwMode="gray">
              <a:xfrm>
                <a:off x="870" y="915"/>
                <a:ext cx="690" cy="690"/>
              </a:xfrm>
              <a:prstGeom prst="ellipse">
                <a:avLst/>
              </a:prstGeom>
              <a:noFill/>
              <a:ln w="38100">
                <a:solidFill>
                  <a:srgbClr val="800080">
                    <a:alpha val="30196"/>
                  </a:srgbClr>
                </a:solidFill>
                <a:round/>
              </a:ln>
            </p:spPr>
            <p:txBody>
              <a:bodyPr wrap="none" anchor="ctr"/>
              <a:lstStyle/>
              <a:p>
                <a:pPr defTabSz="685800" fontAlgn="base">
                  <a:spcBef>
                    <a:spcPct val="0"/>
                  </a:spcBef>
                  <a:spcAft>
                    <a:spcPct val="0"/>
                  </a:spcAft>
                  <a:defRPr/>
                </a:pPr>
                <a:endParaRPr lang="zh-CN" altLang="zh-CN" sz="2100" kern="0">
                  <a:solidFill>
                    <a:prstClr val="black"/>
                  </a:solidFill>
                  <a:latin typeface="Calibri" panose="020F0502020204030204" pitchFamily="34" charset="0"/>
                  <a:ea typeface="宋体" panose="02010600030101010101" pitchFamily="2" charset="-122"/>
                  <a:cs typeface="Arial" panose="020B0604020202020204" pitchFamily="34" charset="0"/>
                </a:endParaRPr>
              </a:p>
            </p:txBody>
          </p:sp>
        </p:grpSp>
        <p:sp>
          <p:nvSpPr>
            <p:cNvPr id="30" name="Text Box 9"/>
            <p:cNvSpPr txBox="1">
              <a:spLocks noChangeArrowheads="1"/>
            </p:cNvSpPr>
            <p:nvPr/>
          </p:nvSpPr>
          <p:spPr bwMode="gray">
            <a:xfrm>
              <a:off x="2688782" y="5127403"/>
              <a:ext cx="1355801" cy="857578"/>
            </a:xfrm>
            <a:prstGeom prst="rect">
              <a:avLst/>
            </a:prstGeom>
            <a:noFill/>
            <a:ln w="9525" algn="ctr">
              <a:noFill/>
              <a:miter lim="800000"/>
            </a:ln>
            <a:effectLst/>
          </p:spPr>
          <p:txBody>
            <a:bodyPr wrap="square">
              <a:spAutoFit/>
            </a:bodyPr>
            <a:lstStyle/>
            <a:p>
              <a:pPr algn="ctr" fontAlgn="base">
                <a:spcAft>
                  <a:spcPct val="0"/>
                </a:spcAft>
              </a:pPr>
              <a:r>
                <a:rPr lang="en-US" altLang="zh-CN" sz="2100" b="1" dirty="0">
                  <a:solidFill>
                    <a:srgbClr val="080808"/>
                  </a:solidFill>
                  <a:latin typeface="Arial" panose="020B0604020202020204" pitchFamily="34" charset="0"/>
                  <a:ea typeface="宋体" panose="02010600030101010101" pitchFamily="2" charset="-122"/>
                  <a:cs typeface="Arial" panose="020B0604020202020204" pitchFamily="34" charset="0"/>
                </a:rPr>
                <a:t>2</a:t>
              </a:r>
              <a:r>
                <a:rPr lang="zh-CN" altLang="en-US" sz="2100" b="1" dirty="0">
                  <a:solidFill>
                    <a:srgbClr val="080808"/>
                  </a:solidFill>
                  <a:latin typeface="Arial" panose="020B0604020202020204" pitchFamily="34" charset="0"/>
                  <a:ea typeface="宋体" panose="02010600030101010101" pitchFamily="2" charset="-122"/>
                  <a:cs typeface="Arial" panose="020B0604020202020204" pitchFamily="34" charset="0"/>
                </a:rPr>
                <a:t>次比较</a:t>
              </a:r>
              <a:endParaRPr lang="en-US" altLang="zh-CN" sz="2100" b="1" dirty="0">
                <a:solidFill>
                  <a:srgbClr val="080808"/>
                </a:solidFill>
                <a:latin typeface="Arial" panose="020B0604020202020204" pitchFamily="34" charset="0"/>
                <a:ea typeface="宋体" panose="02010600030101010101" pitchFamily="2" charset="-122"/>
                <a:cs typeface="Arial" panose="020B0604020202020204" pitchFamily="34" charset="0"/>
              </a:endParaRPr>
            </a:p>
            <a:p>
              <a:pPr algn="ctr" fontAlgn="base">
                <a:spcAft>
                  <a:spcPct val="0"/>
                </a:spcAft>
              </a:pPr>
              <a:r>
                <a:rPr lang="zh-CN" altLang="en-US" sz="2100" b="1" dirty="0">
                  <a:solidFill>
                    <a:srgbClr val="080808"/>
                  </a:solidFill>
                  <a:latin typeface="Arial" panose="020B0604020202020204" pitchFamily="34" charset="0"/>
                  <a:ea typeface="宋体" panose="02010600030101010101" pitchFamily="2" charset="-122"/>
                  <a:cs typeface="Arial" panose="020B0604020202020204" pitchFamily="34" charset="0"/>
                </a:rPr>
                <a:t>成功</a:t>
              </a:r>
              <a:endParaRPr lang="en-US" altLang="zh-CN" sz="2100" b="1" dirty="0">
                <a:solidFill>
                  <a:srgbClr val="080808"/>
                </a:solidFill>
                <a:latin typeface="Arial" panose="020B0604020202020204" pitchFamily="34" charset="0"/>
                <a:ea typeface="宋体" panose="02010600030101010101" pitchFamily="2" charset="-122"/>
                <a:cs typeface="Arial" panose="020B0604020202020204" pitchFamily="34" charset="0"/>
              </a:endParaRPr>
            </a:p>
          </p:txBody>
        </p:sp>
      </p:grpSp>
      <p:sp>
        <p:nvSpPr>
          <p:cNvPr id="39" name="任意多边形: 形状 38"/>
          <p:cNvSpPr/>
          <p:nvPr/>
        </p:nvSpPr>
        <p:spPr>
          <a:xfrm>
            <a:off x="1776915" y="3972552"/>
            <a:ext cx="4249903" cy="648637"/>
          </a:xfrm>
          <a:custGeom>
            <a:avLst/>
            <a:gdLst>
              <a:gd name="connsiteX0" fmla="*/ 0 w 4178596"/>
              <a:gd name="connsiteY0" fmla="*/ 701774 h 723040"/>
              <a:gd name="connsiteX1" fmla="*/ 2179675 w 4178596"/>
              <a:gd name="connsiteY1" fmla="*/ 26 h 723040"/>
              <a:gd name="connsiteX2" fmla="*/ 4178596 w 4178596"/>
              <a:gd name="connsiteY2" fmla="*/ 723040 h 723040"/>
            </a:gdLst>
            <a:ahLst/>
            <a:cxnLst>
              <a:cxn ang="0">
                <a:pos x="connsiteX0" y="connsiteY0"/>
              </a:cxn>
              <a:cxn ang="0">
                <a:pos x="connsiteX1" y="connsiteY1"/>
              </a:cxn>
              <a:cxn ang="0">
                <a:pos x="connsiteX2" y="connsiteY2"/>
              </a:cxn>
            </a:cxnLst>
            <a:rect l="l" t="t" r="r" b="b"/>
            <a:pathLst>
              <a:path w="4178596" h="723040">
                <a:moveTo>
                  <a:pt x="0" y="701774"/>
                </a:moveTo>
                <a:cubicBezTo>
                  <a:pt x="741621" y="349128"/>
                  <a:pt x="1483242" y="-3518"/>
                  <a:pt x="2179675" y="26"/>
                </a:cubicBezTo>
                <a:cubicBezTo>
                  <a:pt x="2876108" y="3570"/>
                  <a:pt x="3527352" y="363305"/>
                  <a:pt x="4178596" y="723040"/>
                </a:cubicBezTo>
              </a:path>
            </a:pathLst>
          </a:custGeom>
          <a:noFill/>
          <a:ln w="38100">
            <a:solidFill>
              <a:srgbClr val="0000FF"/>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25" name="文本框 24"/>
          <p:cNvSpPr txBox="1"/>
          <p:nvPr/>
        </p:nvSpPr>
        <p:spPr>
          <a:xfrm>
            <a:off x="561235" y="2479000"/>
            <a:ext cx="652411" cy="382772"/>
          </a:xfrm>
          <a:prstGeom prst="rect">
            <a:avLst/>
          </a:prstGeom>
          <a:noFill/>
        </p:spPr>
        <p:txBody>
          <a:bodyPr wrap="square" rtlCol="0">
            <a:noAutofit/>
          </a:bodyPr>
          <a:lstStyle/>
          <a:p>
            <a:r>
              <a:rPr lang="zh-CN" altLang="en-US" sz="2100" b="1" dirty="0">
                <a:solidFill>
                  <a:srgbClr val="0000FF"/>
                </a:solidFill>
              </a:rPr>
              <a:t>（</a:t>
            </a:r>
            <a:r>
              <a:rPr lang="en-US" altLang="zh-CN" sz="2100" b="1" dirty="0">
                <a:solidFill>
                  <a:srgbClr val="0000FF"/>
                </a:solidFill>
              </a:rPr>
              <a:t>1</a:t>
            </a:r>
            <a:r>
              <a:rPr lang="zh-CN" altLang="en-US" sz="2100" b="1" dirty="0">
                <a:solidFill>
                  <a:srgbClr val="0000FF"/>
                </a:solidFill>
              </a:rPr>
              <a:t>）</a:t>
            </a:r>
            <a:endParaRPr lang="zh-CN" altLang="en-US" sz="2100" b="1" dirty="0">
              <a:solidFill>
                <a:srgbClr val="0000FF"/>
              </a:solidFill>
            </a:endParaRPr>
          </a:p>
        </p:txBody>
      </p:sp>
      <p:sp>
        <p:nvSpPr>
          <p:cNvPr id="32" name="矩形 31"/>
          <p:cNvSpPr/>
          <p:nvPr/>
        </p:nvSpPr>
        <p:spPr>
          <a:xfrm>
            <a:off x="1213646" y="301286"/>
            <a:ext cx="286648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3.10 </a:t>
            </a:r>
            <a:r>
              <a:rPr lang="zh-CN" altLang="en-US" sz="3200" b="1" kern="0" dirty="0">
                <a:latin typeface="黑体" panose="02010609060101010101" pitchFamily="49" charset="-122"/>
                <a:ea typeface="黑体" panose="02010609060101010101" pitchFamily="49" charset="-122"/>
              </a:rPr>
              <a:t>折半查找</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0099" name="Rectangle 3"/>
          <p:cNvSpPr>
            <a:spLocks noGrp="1" noChangeArrowheads="1"/>
          </p:cNvSpPr>
          <p:nvPr>
            <p:ph idx="1"/>
          </p:nvPr>
        </p:nvSpPr>
        <p:spPr>
          <a:xfrm>
            <a:off x="397782" y="2656713"/>
            <a:ext cx="8240527" cy="4205282"/>
          </a:xfrm>
        </p:spPr>
        <p:txBody>
          <a:bodyPr>
            <a:noAutofit/>
          </a:bodyPr>
          <a:lstStyle/>
          <a:p>
            <a:pPr marL="0" lvl="1" indent="0" algn="just">
              <a:lnSpc>
                <a:spcPct val="150000"/>
              </a:lnSpc>
              <a:spcBef>
                <a:spcPts val="0"/>
              </a:spcBef>
              <a:buNone/>
            </a:pPr>
            <a:r>
              <a:rPr lang="zh-CN" altLang="en-US" b="1" dirty="0" smtClean="0">
                <a:solidFill>
                  <a:srgbClr val="0000FF"/>
                </a:solidFill>
                <a:latin typeface="宋体" panose="02010600030101010101" pitchFamily="2" charset="-122"/>
                <a:ea typeface="宋体" panose="02010600030101010101" pitchFamily="2" charset="-122"/>
              </a:rPr>
              <a:t>（</a:t>
            </a:r>
            <a:r>
              <a:rPr lang="en-US" altLang="zh-CN" b="1" dirty="0" smtClean="0">
                <a:solidFill>
                  <a:srgbClr val="0000FF"/>
                </a:solidFill>
                <a:latin typeface="宋体" panose="02010600030101010101" pitchFamily="2" charset="-122"/>
                <a:ea typeface="宋体" panose="02010600030101010101" pitchFamily="2" charset="-122"/>
              </a:rPr>
              <a:t>1</a:t>
            </a:r>
            <a:r>
              <a:rPr lang="zh-CN" altLang="en-US" b="1" dirty="0" smtClean="0">
                <a:solidFill>
                  <a:srgbClr val="0000FF"/>
                </a:solidFill>
                <a:latin typeface="宋体" panose="02010600030101010101" pitchFamily="2" charset="-122"/>
                <a:ea typeface="宋体" panose="02010600030101010101" pitchFamily="2" charset="-122"/>
              </a:rPr>
              <a:t>）确定查找范围</a:t>
            </a:r>
            <a:r>
              <a:rPr lang="en-US" altLang="zh-CN" b="1" dirty="0" smtClean="0">
                <a:solidFill>
                  <a:srgbClr val="0000FF"/>
                </a:solidFill>
                <a:latin typeface="宋体" panose="02010600030101010101" pitchFamily="2" charset="-122"/>
                <a:ea typeface="宋体" panose="02010600030101010101" pitchFamily="2" charset="-122"/>
              </a:rPr>
              <a:t>[</a:t>
            </a:r>
            <a:r>
              <a:rPr lang="en-US" altLang="zh-CN" b="1" dirty="0" err="1" smtClean="0">
                <a:solidFill>
                  <a:srgbClr val="0000FF"/>
                </a:solidFill>
                <a:latin typeface="宋体" panose="02010600030101010101" pitchFamily="2" charset="-122"/>
                <a:ea typeface="宋体" panose="02010600030101010101" pitchFamily="2" charset="-122"/>
              </a:rPr>
              <a:t>left,right</a:t>
            </a:r>
            <a:r>
              <a:rPr lang="en-US" altLang="zh-CN" b="1" dirty="0" smtClean="0">
                <a:solidFill>
                  <a:srgbClr val="0000FF"/>
                </a:solidFill>
                <a:latin typeface="宋体" panose="02010600030101010101" pitchFamily="2" charset="-122"/>
                <a:ea typeface="宋体" panose="02010600030101010101" pitchFamily="2" charset="-122"/>
              </a:rPr>
              <a:t>]</a:t>
            </a:r>
            <a:r>
              <a:rPr lang="zh-CN" altLang="en-US" b="1" dirty="0" smtClean="0">
                <a:latin typeface="宋体" panose="02010600030101010101" pitchFamily="2" charset="-122"/>
                <a:ea typeface="宋体" panose="02010600030101010101" pitchFamily="2" charset="-122"/>
              </a:rPr>
              <a:t>，</a:t>
            </a:r>
            <a:r>
              <a:rPr lang="en-US" altLang="zh-CN" b="1" dirty="0" smtClean="0">
                <a:latin typeface="宋体" panose="02010600030101010101" pitchFamily="2" charset="-122"/>
                <a:ea typeface="宋体" panose="02010600030101010101" pitchFamily="2" charset="-122"/>
              </a:rPr>
              <a:t>left=1,right=n;</a:t>
            </a:r>
            <a:endParaRPr lang="en-US" altLang="zh-CN" b="1" dirty="0" smtClean="0">
              <a:latin typeface="宋体" panose="02010600030101010101" pitchFamily="2" charset="-122"/>
              <a:ea typeface="宋体" panose="02010600030101010101" pitchFamily="2" charset="-122"/>
            </a:endParaRPr>
          </a:p>
          <a:p>
            <a:pPr marL="0" lvl="1" indent="0" algn="just">
              <a:lnSpc>
                <a:spcPct val="150000"/>
              </a:lnSpc>
              <a:spcBef>
                <a:spcPts val="0"/>
              </a:spcBef>
              <a:buNone/>
            </a:pPr>
            <a:r>
              <a:rPr lang="zh-CN" altLang="en-US" b="1" dirty="0" smtClean="0">
                <a:solidFill>
                  <a:srgbClr val="0000FF"/>
                </a:solidFill>
                <a:latin typeface="宋体" panose="02010600030101010101" pitchFamily="2" charset="-122"/>
                <a:ea typeface="宋体" panose="02010600030101010101" pitchFamily="2" charset="-122"/>
              </a:rPr>
              <a:t>（</a:t>
            </a:r>
            <a:r>
              <a:rPr lang="en-US" altLang="zh-CN" b="1" dirty="0" smtClean="0">
                <a:solidFill>
                  <a:srgbClr val="0000FF"/>
                </a:solidFill>
                <a:latin typeface="宋体" panose="02010600030101010101" pitchFamily="2" charset="-122"/>
                <a:ea typeface="宋体" panose="02010600030101010101" pitchFamily="2" charset="-122"/>
              </a:rPr>
              <a:t>2</a:t>
            </a:r>
            <a:r>
              <a:rPr lang="zh-CN" altLang="en-US" b="1" dirty="0" smtClean="0">
                <a:solidFill>
                  <a:srgbClr val="0000FF"/>
                </a:solidFill>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首先确定整个查找区间的</a:t>
            </a:r>
            <a:r>
              <a:rPr lang="zh-CN" altLang="en-US" b="1" dirty="0">
                <a:solidFill>
                  <a:srgbClr val="0000FF"/>
                </a:solidFill>
                <a:latin typeface="宋体" panose="02010600030101010101" pitchFamily="2" charset="-122"/>
                <a:ea typeface="宋体" panose="02010600030101010101" pitchFamily="2" charset="-122"/>
              </a:rPr>
              <a:t>中间位置</a:t>
            </a:r>
            <a:r>
              <a:rPr lang="en-US" altLang="zh-CN" b="1" dirty="0">
                <a:latin typeface="宋体" panose="02010600030101010101" pitchFamily="2" charset="-122"/>
                <a:ea typeface="宋体" panose="02010600030101010101" pitchFamily="2" charset="-122"/>
              </a:rPr>
              <a:t>; mid= (</a:t>
            </a:r>
            <a:r>
              <a:rPr lang="en-US" altLang="zh-CN" b="1" dirty="0" err="1">
                <a:latin typeface="宋体" panose="02010600030101010101" pitchFamily="2" charset="-122"/>
                <a:ea typeface="宋体" panose="02010600030101010101" pitchFamily="2" charset="-122"/>
              </a:rPr>
              <a:t>left+right</a:t>
            </a:r>
            <a:r>
              <a:rPr lang="en-US" altLang="zh-CN" b="1" dirty="0">
                <a:latin typeface="宋体" panose="02010600030101010101" pitchFamily="2" charset="-122"/>
                <a:ea typeface="宋体" panose="02010600030101010101" pitchFamily="2" charset="-122"/>
              </a:rPr>
              <a:t> )/2</a:t>
            </a:r>
            <a:endParaRPr lang="en-US" altLang="zh-CN" b="1" dirty="0">
              <a:latin typeface="宋体" panose="02010600030101010101" pitchFamily="2" charset="-122"/>
              <a:ea typeface="宋体" panose="02010600030101010101" pitchFamily="2" charset="-122"/>
            </a:endParaRPr>
          </a:p>
          <a:p>
            <a:pPr marL="0" lvl="1" indent="0" algn="just">
              <a:lnSpc>
                <a:spcPct val="150000"/>
              </a:lnSpc>
              <a:spcBef>
                <a:spcPts val="0"/>
              </a:spcBef>
              <a:buNone/>
            </a:pPr>
            <a:r>
              <a:rPr lang="zh-CN" altLang="en-US" b="1" dirty="0" smtClean="0">
                <a:solidFill>
                  <a:srgbClr val="0000FF"/>
                </a:solidFill>
                <a:latin typeface="宋体" panose="02010600030101010101" pitchFamily="2" charset="-122"/>
                <a:ea typeface="宋体" panose="02010600030101010101" pitchFamily="2" charset="-122"/>
              </a:rPr>
              <a:t>（</a:t>
            </a:r>
            <a:r>
              <a:rPr lang="en-US" altLang="zh-CN" b="1" dirty="0" smtClean="0">
                <a:solidFill>
                  <a:srgbClr val="0000FF"/>
                </a:solidFill>
                <a:latin typeface="宋体" panose="02010600030101010101" pitchFamily="2" charset="-122"/>
                <a:ea typeface="宋体" panose="02010600030101010101" pitchFamily="2" charset="-122"/>
              </a:rPr>
              <a:t>3</a:t>
            </a:r>
            <a:r>
              <a:rPr lang="zh-CN" altLang="en-US" b="1" dirty="0" smtClean="0">
                <a:solidFill>
                  <a:srgbClr val="0000FF"/>
                </a:solidFill>
                <a:latin typeface="宋体" panose="02010600030101010101" pitchFamily="2" charset="-122"/>
                <a:ea typeface="宋体" panose="02010600030101010101" pitchFamily="2" charset="-122"/>
              </a:rPr>
              <a:t>）</a:t>
            </a:r>
            <a:r>
              <a:rPr lang="zh-CN" altLang="en-US" b="1" dirty="0">
                <a:solidFill>
                  <a:srgbClr val="0000FF"/>
                </a:solidFill>
                <a:latin typeface="宋体" panose="02010600030101010101" pitchFamily="2" charset="-122"/>
                <a:ea typeface="宋体" panose="02010600030101010101" pitchFamily="2" charset="-122"/>
              </a:rPr>
              <a:t>用待查关键字值与中间位置的关键字值进行比较</a:t>
            </a:r>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a:p>
            <a:pPr marL="342900" lvl="2" indent="-342900" algn="just">
              <a:lnSpc>
                <a:spcPct val="150000"/>
              </a:lnSpc>
              <a:spcBef>
                <a:spcPts val="0"/>
              </a:spcBef>
              <a:buClr>
                <a:srgbClr val="669900"/>
              </a:buClr>
              <a:buFont typeface="Wingdings" panose="05000000000000000000" pitchFamily="2" charset="2"/>
              <a:buChar char="u"/>
            </a:pPr>
            <a:r>
              <a:rPr lang="zh-CN" altLang="en-US" sz="2100" b="1" dirty="0">
                <a:latin typeface="宋体" panose="02010600030101010101" pitchFamily="2" charset="-122"/>
                <a:ea typeface="宋体" panose="02010600030101010101" pitchFamily="2" charset="-122"/>
              </a:rPr>
              <a:t>若</a:t>
            </a:r>
            <a:r>
              <a:rPr lang="zh-CN" altLang="en-US" sz="2100" b="1" dirty="0">
                <a:solidFill>
                  <a:srgbClr val="FF0000"/>
                </a:solidFill>
                <a:latin typeface="宋体" panose="02010600030101010101" pitchFamily="2" charset="-122"/>
                <a:ea typeface="宋体" panose="02010600030101010101" pitchFamily="2" charset="-122"/>
              </a:rPr>
              <a:t>相等</a:t>
            </a:r>
            <a:r>
              <a:rPr lang="zh-CN" altLang="en-US" sz="2100" b="1" dirty="0">
                <a:latin typeface="宋体" panose="02010600030101010101" pitchFamily="2" charset="-122"/>
                <a:ea typeface="宋体" panose="02010600030101010101" pitchFamily="2" charset="-122"/>
              </a:rPr>
              <a:t>，则查找成功；</a:t>
            </a:r>
            <a:endParaRPr lang="zh-CN" altLang="en-US" sz="2100" b="1" dirty="0">
              <a:latin typeface="宋体" panose="02010600030101010101" pitchFamily="2" charset="-122"/>
              <a:ea typeface="宋体" panose="02010600030101010101" pitchFamily="2" charset="-122"/>
            </a:endParaRPr>
          </a:p>
          <a:p>
            <a:pPr marL="342900" lvl="2" indent="-342900" algn="just">
              <a:lnSpc>
                <a:spcPct val="150000"/>
              </a:lnSpc>
              <a:spcBef>
                <a:spcPts val="0"/>
              </a:spcBef>
              <a:buClr>
                <a:srgbClr val="669900"/>
              </a:buClr>
              <a:buFont typeface="Wingdings" panose="05000000000000000000" pitchFamily="2" charset="2"/>
              <a:buChar char="u"/>
            </a:pPr>
            <a:r>
              <a:rPr lang="zh-CN" altLang="en-US" sz="2100" b="1" dirty="0">
                <a:latin typeface="宋体" panose="02010600030101010101" pitchFamily="2" charset="-122"/>
                <a:ea typeface="宋体" panose="02010600030101010101" pitchFamily="2" charset="-122"/>
              </a:rPr>
              <a:t>若</a:t>
            </a:r>
            <a:r>
              <a:rPr lang="zh-CN" altLang="en-US" sz="2100" b="1" dirty="0">
                <a:solidFill>
                  <a:srgbClr val="FF0000"/>
                </a:solidFill>
                <a:latin typeface="宋体" panose="02010600030101010101" pitchFamily="2" charset="-122"/>
                <a:ea typeface="宋体" panose="02010600030101010101" pitchFamily="2" charset="-122"/>
              </a:rPr>
              <a:t>大于</a:t>
            </a:r>
            <a:r>
              <a:rPr lang="zh-CN" altLang="en-US" sz="2100" b="1" dirty="0">
                <a:latin typeface="宋体" panose="02010600030101010101" pitchFamily="2" charset="-122"/>
                <a:ea typeface="宋体" panose="02010600030101010101" pitchFamily="2" charset="-122"/>
              </a:rPr>
              <a:t>，则确定查找范围为后半区域 </a:t>
            </a:r>
            <a:r>
              <a:rPr lang="en-US" altLang="zh-CN" sz="2100" b="1" dirty="0">
                <a:solidFill>
                  <a:srgbClr val="FF0000"/>
                </a:solidFill>
                <a:latin typeface="宋体" panose="02010600030101010101" pitchFamily="2" charset="-122"/>
                <a:ea typeface="宋体" panose="02010600030101010101" pitchFamily="2" charset="-122"/>
              </a:rPr>
              <a:t>[mid+1,right]</a:t>
            </a:r>
            <a:r>
              <a:rPr lang="zh-CN" altLang="en-US" sz="2100" b="1" dirty="0">
                <a:latin typeface="宋体" panose="02010600030101010101" pitchFamily="2" charset="-122"/>
                <a:ea typeface="宋体" panose="02010600030101010101" pitchFamily="2" charset="-122"/>
              </a:rPr>
              <a:t>；</a:t>
            </a:r>
            <a:endParaRPr lang="zh-CN" altLang="en-US" sz="2100" b="1" dirty="0">
              <a:latin typeface="宋体" panose="02010600030101010101" pitchFamily="2" charset="-122"/>
              <a:ea typeface="宋体" panose="02010600030101010101" pitchFamily="2" charset="-122"/>
            </a:endParaRPr>
          </a:p>
          <a:p>
            <a:pPr marL="342900" lvl="2" indent="-342900" algn="just">
              <a:lnSpc>
                <a:spcPct val="150000"/>
              </a:lnSpc>
              <a:spcBef>
                <a:spcPts val="0"/>
              </a:spcBef>
              <a:buClr>
                <a:srgbClr val="669900"/>
              </a:buClr>
              <a:buFont typeface="Wingdings" panose="05000000000000000000" pitchFamily="2" charset="2"/>
              <a:buChar char="u"/>
            </a:pPr>
            <a:r>
              <a:rPr lang="zh-CN" altLang="en-US" sz="2100" b="1" dirty="0">
                <a:latin typeface="宋体" panose="02010600030101010101" pitchFamily="2" charset="-122"/>
                <a:ea typeface="宋体" panose="02010600030101010101" pitchFamily="2" charset="-122"/>
              </a:rPr>
              <a:t>若</a:t>
            </a:r>
            <a:r>
              <a:rPr lang="zh-CN" altLang="en-US" sz="2100" b="1" dirty="0">
                <a:solidFill>
                  <a:srgbClr val="FF0000"/>
                </a:solidFill>
                <a:latin typeface="宋体" panose="02010600030101010101" pitchFamily="2" charset="-122"/>
                <a:ea typeface="宋体" panose="02010600030101010101" pitchFamily="2" charset="-122"/>
              </a:rPr>
              <a:t>小于</a:t>
            </a:r>
            <a:r>
              <a:rPr lang="zh-CN" altLang="en-US" sz="2100" b="1" dirty="0">
                <a:latin typeface="宋体" panose="02010600030101010101" pitchFamily="2" charset="-122"/>
                <a:ea typeface="宋体" panose="02010600030101010101" pitchFamily="2" charset="-122"/>
              </a:rPr>
              <a:t>，则确定查找范围为前半区域 </a:t>
            </a:r>
            <a:r>
              <a:rPr lang="en-US" altLang="zh-CN" sz="2100" b="1" dirty="0">
                <a:solidFill>
                  <a:srgbClr val="FF0000"/>
                </a:solidFill>
                <a:latin typeface="宋体" panose="02010600030101010101" pitchFamily="2" charset="-122"/>
                <a:ea typeface="宋体" panose="02010600030101010101" pitchFamily="2" charset="-122"/>
              </a:rPr>
              <a:t>[left,mid-1] </a:t>
            </a:r>
            <a:r>
              <a:rPr lang="zh-CN" altLang="en-US" sz="2100" b="1" dirty="0">
                <a:latin typeface="宋体" panose="02010600030101010101" pitchFamily="2" charset="-122"/>
                <a:ea typeface="宋体" panose="02010600030101010101" pitchFamily="2" charset="-122"/>
              </a:rPr>
              <a:t>。</a:t>
            </a:r>
            <a:endParaRPr lang="zh-CN" altLang="en-US" sz="2100" b="1" dirty="0">
              <a:latin typeface="宋体" panose="02010600030101010101" pitchFamily="2" charset="-122"/>
              <a:ea typeface="宋体" panose="02010600030101010101" pitchFamily="2" charset="-122"/>
            </a:endParaRPr>
          </a:p>
          <a:p>
            <a:pPr marL="0" lvl="1" indent="0" algn="just">
              <a:lnSpc>
                <a:spcPct val="150000"/>
              </a:lnSpc>
              <a:spcBef>
                <a:spcPts val="0"/>
              </a:spcBef>
              <a:buNone/>
            </a:pPr>
            <a:r>
              <a:rPr lang="zh-CN" altLang="en-US" b="1" dirty="0" smtClean="0">
                <a:solidFill>
                  <a:srgbClr val="0000FF"/>
                </a:solidFill>
                <a:latin typeface="宋体" panose="02010600030101010101" pitchFamily="2" charset="-122"/>
                <a:ea typeface="宋体" panose="02010600030101010101" pitchFamily="2" charset="-122"/>
              </a:rPr>
              <a:t>（</a:t>
            </a:r>
            <a:r>
              <a:rPr lang="en-US" altLang="zh-CN" b="1" dirty="0" smtClean="0">
                <a:solidFill>
                  <a:srgbClr val="0000FF"/>
                </a:solidFill>
                <a:latin typeface="宋体" panose="02010600030101010101" pitchFamily="2" charset="-122"/>
                <a:ea typeface="宋体" panose="02010600030101010101" pitchFamily="2" charset="-122"/>
              </a:rPr>
              <a:t>4</a:t>
            </a:r>
            <a:r>
              <a:rPr lang="zh-CN" altLang="en-US" b="1" dirty="0" smtClean="0">
                <a:solidFill>
                  <a:srgbClr val="0000FF"/>
                </a:solidFill>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若</a:t>
            </a:r>
            <a:r>
              <a:rPr lang="en-US" altLang="zh-CN" b="1" dirty="0">
                <a:latin typeface="宋体" panose="02010600030101010101" pitchFamily="2" charset="-122"/>
                <a:ea typeface="宋体" panose="02010600030101010101" pitchFamily="2" charset="-122"/>
              </a:rPr>
              <a:t>left</a:t>
            </a:r>
            <a:r>
              <a:rPr lang="zh-CN" altLang="en-US" b="1" dirty="0">
                <a:latin typeface="宋体" panose="02010600030101010101" pitchFamily="2" charset="-122"/>
                <a:ea typeface="宋体" panose="02010600030101010101" pitchFamily="2" charset="-122"/>
              </a:rPr>
              <a:t>大于</a:t>
            </a:r>
            <a:r>
              <a:rPr lang="en-US" altLang="zh-CN" b="1" dirty="0">
                <a:latin typeface="宋体" panose="02010600030101010101" pitchFamily="2" charset="-122"/>
                <a:ea typeface="宋体" panose="02010600030101010101" pitchFamily="2" charset="-122"/>
              </a:rPr>
              <a:t>right</a:t>
            </a:r>
            <a:r>
              <a:rPr lang="zh-CN" altLang="en-US" b="1" dirty="0">
                <a:latin typeface="宋体" panose="02010600030101010101" pitchFamily="2" charset="-122"/>
                <a:ea typeface="宋体" panose="02010600030101010101" pitchFamily="2" charset="-122"/>
              </a:rPr>
              <a:t>，则查找不成功，退出；否则对确定的缩小区域重复</a:t>
            </a:r>
            <a:r>
              <a:rPr lang="zh-CN" altLang="en-US" b="1" dirty="0" smtClean="0">
                <a:latin typeface="宋体" panose="02010600030101010101" pitchFamily="2" charset="-122"/>
                <a:ea typeface="宋体" panose="02010600030101010101" pitchFamily="2" charset="-122"/>
              </a:rPr>
              <a:t>（</a:t>
            </a:r>
            <a:r>
              <a:rPr lang="en-US" altLang="zh-CN" b="1" dirty="0" smtClean="0">
                <a:latin typeface="宋体" panose="02010600030101010101" pitchFamily="2" charset="-122"/>
                <a:ea typeface="宋体" panose="02010600030101010101" pitchFamily="2" charset="-122"/>
              </a:rPr>
              <a:t>2</a:t>
            </a:r>
            <a:r>
              <a:rPr lang="zh-CN" altLang="en-US" b="1" dirty="0" smtClean="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a:t>
            </a:r>
            <a:r>
              <a:rPr lang="zh-CN" altLang="en-US" b="1" dirty="0" smtClean="0">
                <a:latin typeface="宋体" panose="02010600030101010101" pitchFamily="2" charset="-122"/>
                <a:ea typeface="宋体" panose="02010600030101010101" pitchFamily="2" charset="-122"/>
              </a:rPr>
              <a:t>（</a:t>
            </a:r>
            <a:r>
              <a:rPr lang="en-US" altLang="zh-CN" b="1" dirty="0" smtClean="0">
                <a:latin typeface="宋体" panose="02010600030101010101" pitchFamily="2" charset="-122"/>
                <a:ea typeface="宋体" panose="02010600030101010101" pitchFamily="2" charset="-122"/>
              </a:rPr>
              <a:t>3</a:t>
            </a:r>
            <a:r>
              <a:rPr lang="zh-CN" altLang="en-US" b="1" dirty="0" smtClean="0">
                <a:latin typeface="宋体" panose="02010600030101010101" pitchFamily="2" charset="-122"/>
                <a:ea typeface="宋体" panose="02010600030101010101" pitchFamily="2" charset="-122"/>
              </a:rPr>
              <a:t>）步骤</a:t>
            </a:r>
            <a:r>
              <a:rPr lang="zh-CN" altLang="en-US" b="1"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
        <p:nvSpPr>
          <p:cNvPr id="4" name="矩形 3"/>
          <p:cNvSpPr/>
          <p:nvPr/>
        </p:nvSpPr>
        <p:spPr>
          <a:xfrm>
            <a:off x="397782" y="1459139"/>
            <a:ext cx="1268296" cy="415498"/>
          </a:xfrm>
          <a:prstGeom prst="rect">
            <a:avLst/>
          </a:prstGeom>
        </p:spPr>
        <p:txBody>
          <a:bodyPr wrap="none">
            <a:spAutoFit/>
          </a:bodyPr>
          <a:lstStyle/>
          <a:p>
            <a:pPr algn="just">
              <a:lnSpc>
                <a:spcPct val="100000"/>
              </a:lnSpc>
            </a:pPr>
            <a:r>
              <a:rPr lang="zh-CN" altLang="en-US" sz="2100" b="1" dirty="0">
                <a:solidFill>
                  <a:srgbClr val="FF0000"/>
                </a:solidFill>
                <a:latin typeface="宋体" panose="02010600030101010101" pitchFamily="2" charset="-122"/>
              </a:rPr>
              <a:t>算法步骤</a:t>
            </a:r>
            <a:endParaRPr lang="zh-CN" altLang="en-US" sz="2100" b="1" dirty="0">
              <a:solidFill>
                <a:srgbClr val="FF0000"/>
              </a:solidFill>
              <a:latin typeface="宋体" panose="02010600030101010101" pitchFamily="2" charset="-122"/>
            </a:endParaRPr>
          </a:p>
        </p:txBody>
      </p:sp>
      <p:sp>
        <p:nvSpPr>
          <p:cNvPr id="5" name="矩形 4"/>
          <p:cNvSpPr/>
          <p:nvPr/>
        </p:nvSpPr>
        <p:spPr>
          <a:xfrm>
            <a:off x="1212039" y="297592"/>
            <a:ext cx="286648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3.10 </a:t>
            </a:r>
            <a:r>
              <a:rPr lang="zh-CN" altLang="en-US" sz="3200" b="1" kern="0" dirty="0">
                <a:latin typeface="黑体" panose="02010609060101010101" pitchFamily="49" charset="-122"/>
                <a:ea typeface="黑体" panose="02010609060101010101" pitchFamily="49" charset="-122"/>
              </a:rPr>
              <a:t>折半查找</a:t>
            </a:r>
            <a:endParaRPr lang="en-US" altLang="zh-CN" sz="3200" b="1" kern="0" dirty="0">
              <a:latin typeface="黑体" panose="02010609060101010101" pitchFamily="49" charset="-122"/>
              <a:ea typeface="黑体" panose="02010609060101010101" pitchFamily="49" charset="-122"/>
            </a:endParaRPr>
          </a:p>
        </p:txBody>
      </p:sp>
      <p:graphicFrame>
        <p:nvGraphicFramePr>
          <p:cNvPr id="6" name="表格 5"/>
          <p:cNvGraphicFramePr>
            <a:graphicFrameLocks noGrp="1"/>
          </p:cNvGraphicFramePr>
          <p:nvPr/>
        </p:nvGraphicFramePr>
        <p:xfrm>
          <a:off x="2322814" y="1207678"/>
          <a:ext cx="6096000" cy="473003"/>
        </p:xfrm>
        <a:graphic>
          <a:graphicData uri="http://schemas.openxmlformats.org/drawingml/2006/table">
            <a:tbl>
              <a:tblPr firstRow="1" bandRow="1">
                <a:tableStyleId>{5940675A-B579-460E-94D1-54222C63F5DA}</a:tableStyleId>
              </a:tblPr>
              <a:tblGrid>
                <a:gridCol w="609600"/>
                <a:gridCol w="609600"/>
                <a:gridCol w="609600"/>
                <a:gridCol w="609600"/>
                <a:gridCol w="609600"/>
                <a:gridCol w="609600"/>
                <a:gridCol w="609600"/>
                <a:gridCol w="609600"/>
                <a:gridCol w="609600"/>
                <a:gridCol w="609600"/>
              </a:tblGrid>
              <a:tr h="473003">
                <a:tc>
                  <a:txBody>
                    <a:bodyPr/>
                    <a:lstStyle/>
                    <a:p>
                      <a:pPr algn="ctr"/>
                      <a:r>
                        <a:rPr lang="en-US" altLang="zh-CN" sz="1800" dirty="0"/>
                        <a:t>6</a:t>
                      </a:r>
                      <a:endParaRPr lang="zh-CN" altLang="en-US" sz="1800" dirty="0"/>
                    </a:p>
                  </a:txBody>
                  <a:tcPr marL="68580" marR="68580" marT="34290" marB="34290" anchor="ctr"/>
                </a:tc>
                <a:tc>
                  <a:txBody>
                    <a:bodyPr/>
                    <a:lstStyle/>
                    <a:p>
                      <a:pPr algn="ctr"/>
                      <a:r>
                        <a:rPr lang="en-US" altLang="zh-CN" sz="1800" dirty="0"/>
                        <a:t>12</a:t>
                      </a:r>
                      <a:endParaRPr lang="zh-CN" altLang="en-US" sz="1800" dirty="0"/>
                    </a:p>
                  </a:txBody>
                  <a:tcPr marL="68580" marR="68580" marT="34290" marB="34290" anchor="ctr"/>
                </a:tc>
                <a:tc>
                  <a:txBody>
                    <a:bodyPr/>
                    <a:lstStyle/>
                    <a:p>
                      <a:pPr algn="ctr"/>
                      <a:r>
                        <a:rPr lang="en-US" altLang="zh-CN" sz="1800" dirty="0"/>
                        <a:t>16</a:t>
                      </a:r>
                      <a:endParaRPr lang="zh-CN" altLang="en-US" sz="1800" dirty="0"/>
                    </a:p>
                  </a:txBody>
                  <a:tcPr marL="68580" marR="68580" marT="34290" marB="34290" anchor="ctr"/>
                </a:tc>
                <a:tc>
                  <a:txBody>
                    <a:bodyPr/>
                    <a:lstStyle/>
                    <a:p>
                      <a:pPr algn="ctr"/>
                      <a:r>
                        <a:rPr lang="en-US" altLang="zh-CN" sz="1800" dirty="0"/>
                        <a:t>23</a:t>
                      </a:r>
                      <a:endParaRPr lang="zh-CN" altLang="en-US" sz="1800" dirty="0"/>
                    </a:p>
                  </a:txBody>
                  <a:tcPr marL="68580" marR="68580" marT="34290" marB="34290" anchor="ctr"/>
                </a:tc>
                <a:tc>
                  <a:txBody>
                    <a:bodyPr/>
                    <a:lstStyle/>
                    <a:p>
                      <a:pPr algn="ctr"/>
                      <a:r>
                        <a:rPr lang="en-US" altLang="zh-CN" sz="1800" dirty="0"/>
                        <a:t>38</a:t>
                      </a:r>
                      <a:endParaRPr lang="zh-CN" altLang="en-US" sz="1800" dirty="0"/>
                    </a:p>
                  </a:txBody>
                  <a:tcPr marL="68580" marR="68580" marT="34290" marB="34290" anchor="ctr"/>
                </a:tc>
                <a:tc>
                  <a:txBody>
                    <a:bodyPr/>
                    <a:lstStyle/>
                    <a:p>
                      <a:pPr algn="ctr"/>
                      <a:r>
                        <a:rPr lang="en-US" altLang="zh-CN" sz="1800" dirty="0"/>
                        <a:t>39</a:t>
                      </a:r>
                      <a:endParaRPr lang="zh-CN" altLang="en-US" sz="1800" dirty="0"/>
                    </a:p>
                  </a:txBody>
                  <a:tcPr marL="68580" marR="68580" marT="34290" marB="34290" anchor="ctr"/>
                </a:tc>
                <a:tc>
                  <a:txBody>
                    <a:bodyPr/>
                    <a:lstStyle/>
                    <a:p>
                      <a:pPr algn="ctr"/>
                      <a:r>
                        <a:rPr lang="en-US" altLang="zh-CN" sz="1800" dirty="0"/>
                        <a:t>45</a:t>
                      </a:r>
                      <a:endParaRPr lang="zh-CN" altLang="en-US" sz="1800" dirty="0"/>
                    </a:p>
                  </a:txBody>
                  <a:tcPr marL="68580" marR="68580" marT="34290" marB="34290" anchor="ctr"/>
                </a:tc>
                <a:tc>
                  <a:txBody>
                    <a:bodyPr/>
                    <a:lstStyle/>
                    <a:p>
                      <a:pPr algn="ctr"/>
                      <a:r>
                        <a:rPr lang="en-US" altLang="zh-CN" sz="1800" dirty="0"/>
                        <a:t>65</a:t>
                      </a:r>
                      <a:endParaRPr lang="zh-CN" altLang="en-US" sz="1800" dirty="0"/>
                    </a:p>
                  </a:txBody>
                  <a:tcPr marL="68580" marR="68580" marT="34290" marB="34290" anchor="ctr"/>
                </a:tc>
                <a:tc>
                  <a:txBody>
                    <a:bodyPr/>
                    <a:lstStyle/>
                    <a:p>
                      <a:pPr algn="ctr"/>
                      <a:r>
                        <a:rPr lang="en-US" altLang="zh-CN" sz="1800" dirty="0"/>
                        <a:t>72</a:t>
                      </a:r>
                      <a:endParaRPr lang="zh-CN" altLang="en-US" sz="1800" dirty="0"/>
                    </a:p>
                  </a:txBody>
                  <a:tcPr marL="68580" marR="68580" marT="34290" marB="34290" anchor="ctr"/>
                </a:tc>
                <a:tc>
                  <a:txBody>
                    <a:bodyPr/>
                    <a:lstStyle/>
                    <a:p>
                      <a:pPr algn="ctr"/>
                      <a:r>
                        <a:rPr lang="en-US" altLang="zh-CN" sz="1800" dirty="0"/>
                        <a:t>87</a:t>
                      </a:r>
                      <a:endParaRPr lang="zh-CN" altLang="en-US" sz="1800" dirty="0"/>
                    </a:p>
                  </a:txBody>
                  <a:tcPr marL="68580" marR="68580" marT="34290" marB="34290" anchor="ctr"/>
                </a:tc>
              </a:tr>
            </a:tbl>
          </a:graphicData>
        </a:graphic>
      </p:graphicFrame>
      <p:cxnSp>
        <p:nvCxnSpPr>
          <p:cNvPr id="7" name="直接箭头连接符 6"/>
          <p:cNvCxnSpPr/>
          <p:nvPr/>
        </p:nvCxnSpPr>
        <p:spPr>
          <a:xfrm flipV="1">
            <a:off x="2632957" y="1514148"/>
            <a:ext cx="0" cy="685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8183153" y="1528622"/>
            <a:ext cx="0" cy="685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 Box 8"/>
          <p:cNvSpPr txBox="1">
            <a:spLocks noChangeArrowheads="1"/>
          </p:cNvSpPr>
          <p:nvPr/>
        </p:nvSpPr>
        <p:spPr bwMode="auto">
          <a:xfrm>
            <a:off x="2322814" y="2148950"/>
            <a:ext cx="78558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100" b="1" dirty="0">
                <a:solidFill>
                  <a:srgbClr val="CC0000"/>
                </a:solidFill>
                <a:latin typeface="Times New Roman" panose="02020603050405020304" pitchFamily="18" charset="0"/>
              </a:rPr>
              <a:t>left</a:t>
            </a:r>
            <a:endParaRPr kumimoji="1" lang="en-US" altLang="zh-CN" sz="2100" b="1" dirty="0">
              <a:solidFill>
                <a:srgbClr val="CC0000"/>
              </a:solidFill>
              <a:latin typeface="Times New Roman" panose="02020603050405020304" pitchFamily="18" charset="0"/>
            </a:endParaRPr>
          </a:p>
        </p:txBody>
      </p:sp>
      <p:sp>
        <p:nvSpPr>
          <p:cNvPr id="10" name="Text Box 9"/>
          <p:cNvSpPr txBox="1">
            <a:spLocks noChangeArrowheads="1"/>
          </p:cNvSpPr>
          <p:nvPr/>
        </p:nvSpPr>
        <p:spPr bwMode="auto">
          <a:xfrm>
            <a:off x="7879092" y="2232931"/>
            <a:ext cx="115924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100" b="1" dirty="0">
                <a:solidFill>
                  <a:srgbClr val="CC0000"/>
                </a:solidFill>
                <a:latin typeface="Times New Roman" panose="02020603050405020304" pitchFamily="18" charset="0"/>
              </a:rPr>
              <a:t>right</a:t>
            </a:r>
            <a:endParaRPr kumimoji="1" lang="en-US" altLang="zh-CN" sz="2100" b="1" dirty="0">
              <a:solidFill>
                <a:srgbClr val="CC0000"/>
              </a:solidFill>
              <a:latin typeface="Times New Roman" panose="02020603050405020304" pitchFamily="18" charset="0"/>
            </a:endParaRPr>
          </a:p>
        </p:txBody>
      </p:sp>
      <p:sp>
        <p:nvSpPr>
          <p:cNvPr id="11" name="Text Box 10"/>
          <p:cNvSpPr txBox="1">
            <a:spLocks noChangeArrowheads="1"/>
          </p:cNvSpPr>
          <p:nvPr/>
        </p:nvSpPr>
        <p:spPr bwMode="auto">
          <a:xfrm>
            <a:off x="4804050" y="2155237"/>
            <a:ext cx="109012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100" b="1" dirty="0">
                <a:solidFill>
                  <a:srgbClr val="0000FF"/>
                </a:solidFill>
                <a:latin typeface="Times New Roman" panose="02020603050405020304" pitchFamily="18" charset="0"/>
              </a:rPr>
              <a:t>mid</a:t>
            </a:r>
            <a:endParaRPr kumimoji="1" lang="en-US" altLang="zh-CN" sz="2100" b="1" dirty="0">
              <a:solidFill>
                <a:srgbClr val="0000FF"/>
              </a:solidFill>
              <a:latin typeface="Times New Roman" panose="02020603050405020304" pitchFamily="18" charset="0"/>
            </a:endParaRPr>
          </a:p>
        </p:txBody>
      </p:sp>
      <p:cxnSp>
        <p:nvCxnSpPr>
          <p:cNvPr id="12" name="直接箭头连接符 11"/>
          <p:cNvCxnSpPr/>
          <p:nvPr/>
        </p:nvCxnSpPr>
        <p:spPr>
          <a:xfrm flipV="1">
            <a:off x="5136924" y="1514148"/>
            <a:ext cx="0" cy="68580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71714"/>
          <p:cNvSpPr txBox="1">
            <a:spLocks noChangeArrowheads="1"/>
          </p:cNvSpPr>
          <p:nvPr/>
        </p:nvSpPr>
        <p:spPr bwMode="auto">
          <a:xfrm>
            <a:off x="240723" y="1306514"/>
            <a:ext cx="8534400" cy="4678650"/>
          </a:xfrm>
          <a:prstGeom prst="rect">
            <a:avLst/>
          </a:prstGeom>
          <a:noFill/>
          <a:ln w="9525">
            <a:noFill/>
            <a:miter lim="800000"/>
          </a:ln>
        </p:spPr>
        <p:txBody>
          <a:bodyPr/>
          <a:lstStyle/>
          <a:p>
            <a:pPr marL="342900" indent="-342900">
              <a:lnSpc>
                <a:spcPct val="115000"/>
              </a:lnSpc>
              <a:spcBef>
                <a:spcPct val="15000"/>
              </a:spcBef>
              <a:buFont typeface="Wingdings" panose="05000000000000000000" pitchFamily="2" charset="2"/>
              <a:buNone/>
              <a:defRPr/>
            </a:pPr>
            <a:r>
              <a:rPr lang="en-US" altLang="zh-CN" sz="2100" b="1" kern="0" dirty="0" err="1">
                <a:latin typeface="Times New Roman" panose="02020603050405020304" pitchFamily="18" charset="0"/>
                <a:cs typeface="Times New Roman" panose="02020603050405020304" pitchFamily="18" charset="0"/>
              </a:rPr>
              <a:t>int</a:t>
            </a:r>
            <a:r>
              <a:rPr lang="en-US" altLang="zh-CN" sz="2100" b="1" kern="0" dirty="0">
                <a:latin typeface="Times New Roman" panose="02020603050405020304" pitchFamily="18" charset="0"/>
                <a:cs typeface="Times New Roman" panose="02020603050405020304" pitchFamily="18" charset="0"/>
              </a:rPr>
              <a:t> </a:t>
            </a:r>
            <a:r>
              <a:rPr lang="en-US" altLang="zh-CN" sz="2100" b="1" kern="0" dirty="0" err="1">
                <a:latin typeface="Times New Roman" panose="02020603050405020304" pitchFamily="18" charset="0"/>
                <a:cs typeface="Times New Roman" panose="02020603050405020304" pitchFamily="18" charset="0"/>
              </a:rPr>
              <a:t>Search_Bin</a:t>
            </a:r>
            <a:r>
              <a:rPr lang="en-US" altLang="zh-CN" sz="2100" b="1" kern="0" dirty="0">
                <a:latin typeface="Times New Roman" panose="02020603050405020304" pitchFamily="18" charset="0"/>
                <a:cs typeface="Times New Roman" panose="02020603050405020304" pitchFamily="18" charset="0"/>
              </a:rPr>
              <a:t> ( </a:t>
            </a:r>
            <a:r>
              <a:rPr lang="en-US" altLang="zh-CN" sz="2100" b="1" kern="0" dirty="0" err="1">
                <a:latin typeface="Times New Roman" panose="02020603050405020304" pitchFamily="18" charset="0"/>
                <a:cs typeface="Times New Roman" panose="02020603050405020304" pitchFamily="18" charset="0"/>
              </a:rPr>
              <a:t>SSTable</a:t>
            </a:r>
            <a:r>
              <a:rPr lang="en-US" altLang="zh-CN" sz="2100" b="1" kern="0" dirty="0">
                <a:latin typeface="Times New Roman" panose="02020603050405020304" pitchFamily="18" charset="0"/>
                <a:cs typeface="Times New Roman" panose="02020603050405020304" pitchFamily="18" charset="0"/>
              </a:rPr>
              <a:t> ST, </a:t>
            </a:r>
            <a:r>
              <a:rPr lang="en-US" altLang="zh-CN" sz="2100" b="1" kern="0" dirty="0" err="1">
                <a:latin typeface="Times New Roman" panose="02020603050405020304" pitchFamily="18" charset="0"/>
                <a:cs typeface="Times New Roman" panose="02020603050405020304" pitchFamily="18" charset="0"/>
              </a:rPr>
              <a:t>KeyType</a:t>
            </a:r>
            <a:r>
              <a:rPr lang="en-US" altLang="zh-CN" sz="2100" b="1" kern="0" dirty="0">
                <a:latin typeface="Times New Roman" panose="02020603050405020304" pitchFamily="18" charset="0"/>
                <a:cs typeface="Times New Roman" panose="02020603050405020304" pitchFamily="18" charset="0"/>
              </a:rPr>
              <a:t> key ){</a:t>
            </a:r>
            <a:r>
              <a:rPr lang="zh-CN" altLang="en-US" sz="2100" b="1" kern="0" dirty="0">
                <a:latin typeface="+mn-ea"/>
              </a:rPr>
              <a:t>	</a:t>
            </a:r>
            <a:endParaRPr lang="en-US" altLang="zh-CN" sz="2100" b="1" kern="0" dirty="0" smtClean="0">
              <a:latin typeface="+mn-ea"/>
            </a:endParaRPr>
          </a:p>
          <a:p>
            <a:pPr marL="342900" indent="-342900">
              <a:lnSpc>
                <a:spcPct val="115000"/>
              </a:lnSpc>
              <a:spcBef>
                <a:spcPct val="15000"/>
              </a:spcBef>
              <a:buFont typeface="Wingdings" panose="05000000000000000000" pitchFamily="2" charset="2"/>
              <a:buNone/>
              <a:defRPr/>
            </a:pPr>
            <a:r>
              <a:rPr lang="en-US" altLang="zh-CN" sz="2100" b="1" kern="0" dirty="0" smtClean="0">
                <a:latin typeface="Times New Roman" panose="02020603050405020304" pitchFamily="18" charset="0"/>
                <a:cs typeface="Times New Roman" panose="02020603050405020304" pitchFamily="18" charset="0"/>
              </a:rPr>
              <a:t>      low </a:t>
            </a:r>
            <a:r>
              <a:rPr lang="en-US" altLang="zh-CN" sz="2100" b="1" kern="0" dirty="0">
                <a:latin typeface="Times New Roman" panose="02020603050405020304" pitchFamily="18" charset="0"/>
                <a:cs typeface="Times New Roman" panose="02020603050405020304" pitchFamily="18" charset="0"/>
              </a:rPr>
              <a:t>= 1; high = </a:t>
            </a:r>
            <a:r>
              <a:rPr lang="en-US" altLang="zh-CN" sz="2100" b="1" kern="0" dirty="0" err="1">
                <a:latin typeface="Times New Roman" panose="02020603050405020304" pitchFamily="18" charset="0"/>
                <a:cs typeface="Times New Roman" panose="02020603050405020304" pitchFamily="18" charset="0"/>
              </a:rPr>
              <a:t>ST.length</a:t>
            </a:r>
            <a:r>
              <a:rPr lang="en-US" altLang="zh-CN" sz="2100" b="1" kern="0" dirty="0">
                <a:latin typeface="Times New Roman" panose="02020603050405020304" pitchFamily="18" charset="0"/>
                <a:cs typeface="Times New Roman" panose="02020603050405020304" pitchFamily="18" charset="0"/>
              </a:rPr>
              <a:t>; </a:t>
            </a:r>
            <a:r>
              <a:rPr lang="zh-CN" altLang="en-US" sz="2100" b="1" kern="0" dirty="0">
                <a:latin typeface="Times New Roman" panose="02020603050405020304" pitchFamily="18" charset="0"/>
                <a:cs typeface="Times New Roman" panose="02020603050405020304" pitchFamily="18" charset="0"/>
              </a:rPr>
              <a:t>　　　　　	</a:t>
            </a:r>
            <a:r>
              <a:rPr lang="en-US" altLang="zh-CN" sz="2100" b="1" kern="0" dirty="0">
                <a:latin typeface="Times New Roman" panose="02020603050405020304" pitchFamily="18" charset="0"/>
                <a:cs typeface="Times New Roman" panose="02020603050405020304" pitchFamily="18" charset="0"/>
              </a:rPr>
              <a:t>// </a:t>
            </a:r>
            <a:r>
              <a:rPr lang="zh-CN" altLang="en-US" sz="2100" b="1" kern="0" dirty="0">
                <a:latin typeface="Times New Roman" panose="02020603050405020304" pitchFamily="18" charset="0"/>
                <a:cs typeface="Times New Roman" panose="02020603050405020304" pitchFamily="18" charset="0"/>
              </a:rPr>
              <a:t>置区间初值</a:t>
            </a:r>
            <a:endParaRPr lang="zh-CN" altLang="en-US" sz="2100" b="1" kern="0" dirty="0">
              <a:latin typeface="Times New Roman" panose="02020603050405020304" pitchFamily="18" charset="0"/>
              <a:cs typeface="Times New Roman" panose="02020603050405020304" pitchFamily="18" charset="0"/>
            </a:endParaRPr>
          </a:p>
          <a:p>
            <a:pPr marL="342900" indent="-342900">
              <a:lnSpc>
                <a:spcPct val="115000"/>
              </a:lnSpc>
              <a:spcBef>
                <a:spcPct val="15000"/>
              </a:spcBef>
              <a:defRPr/>
            </a:pPr>
            <a:r>
              <a:rPr lang="zh-CN" altLang="en-US" sz="2100" b="1" kern="0" dirty="0">
                <a:latin typeface="Times New Roman" panose="02020603050405020304" pitchFamily="18" charset="0"/>
                <a:cs typeface="Times New Roman" panose="02020603050405020304" pitchFamily="18" charset="0"/>
              </a:rPr>
              <a:t>	</a:t>
            </a:r>
            <a:r>
              <a:rPr lang="zh-CN" altLang="en-US" sz="2100" b="1" kern="0" dirty="0" smtClean="0">
                <a:latin typeface="Times New Roman" panose="02020603050405020304" pitchFamily="18" charset="0"/>
                <a:cs typeface="Times New Roman" panose="02020603050405020304" pitchFamily="18" charset="0"/>
              </a:rPr>
              <a:t> </a:t>
            </a:r>
            <a:r>
              <a:rPr lang="en-US" altLang="zh-CN" sz="2100" b="1" kern="0" dirty="0" smtClean="0">
                <a:solidFill>
                  <a:srgbClr val="FF0000"/>
                </a:solidFill>
                <a:latin typeface="Times New Roman" panose="02020603050405020304" pitchFamily="18" charset="0"/>
                <a:cs typeface="Times New Roman" panose="02020603050405020304" pitchFamily="18" charset="0"/>
              </a:rPr>
              <a:t>while </a:t>
            </a:r>
            <a:r>
              <a:rPr lang="en-US" altLang="zh-CN" sz="2100" b="1" kern="0" dirty="0">
                <a:solidFill>
                  <a:srgbClr val="FF0000"/>
                </a:solidFill>
                <a:latin typeface="Times New Roman" panose="02020603050405020304" pitchFamily="18" charset="0"/>
                <a:cs typeface="Times New Roman" panose="02020603050405020304" pitchFamily="18" charset="0"/>
              </a:rPr>
              <a:t>(low &lt;= high)</a:t>
            </a:r>
            <a:r>
              <a:rPr lang="en-US" altLang="zh-CN" sz="2100" b="1" kern="0" dirty="0">
                <a:latin typeface="Times New Roman" panose="02020603050405020304" pitchFamily="18" charset="0"/>
                <a:cs typeface="Times New Roman" panose="02020603050405020304" pitchFamily="18" charset="0"/>
              </a:rPr>
              <a:t> {   //</a:t>
            </a:r>
            <a:r>
              <a:rPr lang="zh-CN" altLang="en-US" sz="2100" b="1" kern="0" dirty="0">
                <a:latin typeface="Times New Roman" panose="02020603050405020304" pitchFamily="18" charset="0"/>
                <a:cs typeface="Times New Roman" panose="02020603050405020304" pitchFamily="18" charset="0"/>
              </a:rPr>
              <a:t>查找区间</a:t>
            </a:r>
            <a:r>
              <a:rPr lang="en-US" altLang="zh-CN" sz="2100" b="1" kern="0" dirty="0">
                <a:latin typeface="Times New Roman" panose="02020603050405020304" pitchFamily="18" charset="0"/>
                <a:cs typeface="Times New Roman" panose="02020603050405020304" pitchFamily="18" charset="0"/>
              </a:rPr>
              <a:t>[</a:t>
            </a:r>
            <a:r>
              <a:rPr lang="en-US" altLang="zh-CN" sz="2100" b="1" kern="0" dirty="0" err="1">
                <a:latin typeface="Times New Roman" panose="02020603050405020304" pitchFamily="18" charset="0"/>
                <a:cs typeface="Times New Roman" panose="02020603050405020304" pitchFamily="18" charset="0"/>
              </a:rPr>
              <a:t>low,high</a:t>
            </a:r>
            <a:r>
              <a:rPr lang="en-US" altLang="zh-CN" sz="2100" b="1" kern="0" dirty="0">
                <a:latin typeface="Times New Roman" panose="02020603050405020304" pitchFamily="18" charset="0"/>
                <a:cs typeface="Times New Roman" panose="02020603050405020304" pitchFamily="18" charset="0"/>
              </a:rPr>
              <a:t>]</a:t>
            </a:r>
            <a:endParaRPr lang="en-US" altLang="zh-CN" sz="2100" b="1" kern="0" dirty="0">
              <a:latin typeface="Times New Roman" panose="02020603050405020304" pitchFamily="18" charset="0"/>
              <a:cs typeface="Times New Roman" panose="02020603050405020304" pitchFamily="18" charset="0"/>
            </a:endParaRPr>
          </a:p>
          <a:p>
            <a:pPr marL="342900" indent="-342900">
              <a:lnSpc>
                <a:spcPct val="115000"/>
              </a:lnSpc>
              <a:spcBef>
                <a:spcPct val="15000"/>
              </a:spcBef>
              <a:defRPr/>
            </a:pPr>
            <a:r>
              <a:rPr lang="en-US" altLang="zh-CN" sz="2100" b="1" kern="0" dirty="0">
                <a:latin typeface="Times New Roman" panose="02020603050405020304" pitchFamily="18" charset="0"/>
                <a:cs typeface="Times New Roman" panose="02020603050405020304" pitchFamily="18" charset="0"/>
              </a:rPr>
              <a:t>	</a:t>
            </a:r>
            <a:r>
              <a:rPr lang="en-US" altLang="zh-CN" sz="2100" b="1" kern="0" dirty="0">
                <a:solidFill>
                  <a:srgbClr val="FF0000"/>
                </a:solidFill>
                <a:latin typeface="Times New Roman" panose="02020603050405020304" pitchFamily="18" charset="0"/>
                <a:cs typeface="Times New Roman" panose="02020603050405020304" pitchFamily="18" charset="0"/>
              </a:rPr>
              <a:t>         mid =  </a:t>
            </a:r>
            <a:r>
              <a:rPr lang="en-US" altLang="zh-CN" sz="21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(low + high) / 2</a:t>
            </a:r>
            <a:r>
              <a:rPr lang="en-US" altLang="zh-CN" sz="2100" b="1" kern="0" dirty="0">
                <a:solidFill>
                  <a:srgbClr val="FF0000"/>
                </a:solidFill>
                <a:latin typeface="Times New Roman" panose="02020603050405020304" pitchFamily="18" charset="0"/>
                <a:cs typeface="Times New Roman" panose="02020603050405020304" pitchFamily="18" charset="0"/>
              </a:rPr>
              <a:t>;</a:t>
            </a:r>
            <a:br>
              <a:rPr lang="en-US" altLang="zh-CN" sz="2100" b="1" kern="0" dirty="0">
                <a:solidFill>
                  <a:srgbClr val="FF0000"/>
                </a:solidFill>
                <a:latin typeface="Times New Roman" panose="02020603050405020304" pitchFamily="18" charset="0"/>
                <a:cs typeface="Times New Roman" panose="02020603050405020304" pitchFamily="18" charset="0"/>
              </a:rPr>
            </a:br>
            <a:r>
              <a:rPr lang="en-US" altLang="zh-CN" sz="2100" b="1" kern="0" dirty="0">
                <a:latin typeface="Times New Roman" panose="02020603050405020304" pitchFamily="18" charset="0"/>
                <a:cs typeface="Times New Roman" panose="02020603050405020304" pitchFamily="18" charset="0"/>
              </a:rPr>
              <a:t>	if (</a:t>
            </a:r>
            <a:r>
              <a:rPr lang="en-US" altLang="zh-CN" sz="2100" b="1" dirty="0">
                <a:latin typeface="Times New Roman" panose="02020603050405020304" pitchFamily="18" charset="0"/>
                <a:ea typeface="黑体" panose="02010609060101010101" pitchFamily="49" charset="-122"/>
                <a:cs typeface="Times New Roman" panose="02020603050405020304" pitchFamily="18" charset="0"/>
              </a:rPr>
              <a:t>EQ(</a:t>
            </a:r>
            <a:r>
              <a:rPr lang="en-US" altLang="zh-CN" sz="2100" b="1" dirty="0" err="1">
                <a:latin typeface="Times New Roman" panose="02020603050405020304" pitchFamily="18" charset="0"/>
                <a:ea typeface="黑体" panose="02010609060101010101" pitchFamily="49" charset="-122"/>
                <a:cs typeface="Times New Roman" panose="02020603050405020304" pitchFamily="18" charset="0"/>
              </a:rPr>
              <a:t>key,ST.elem</a:t>
            </a:r>
            <a:r>
              <a:rPr lang="en-US" altLang="zh-CN" sz="2100" b="1" dirty="0">
                <a:latin typeface="Times New Roman" panose="02020603050405020304" pitchFamily="18" charset="0"/>
                <a:ea typeface="黑体" panose="02010609060101010101" pitchFamily="49" charset="-122"/>
                <a:cs typeface="Times New Roman" panose="02020603050405020304" pitchFamily="18" charset="0"/>
              </a:rPr>
              <a:t>[mid].key ) </a:t>
            </a:r>
            <a:r>
              <a:rPr lang="en-US" altLang="zh-CN" sz="2100" b="1" kern="0" dirty="0">
                <a:latin typeface="Times New Roman" panose="02020603050405020304" pitchFamily="18" charset="0"/>
                <a:cs typeface="Times New Roman" panose="02020603050405020304" pitchFamily="18" charset="0"/>
              </a:rPr>
              <a:t>)   </a:t>
            </a:r>
            <a:br>
              <a:rPr lang="en-US" altLang="zh-CN" sz="2100" b="1" kern="0" dirty="0">
                <a:latin typeface="Times New Roman" panose="02020603050405020304" pitchFamily="18" charset="0"/>
                <a:cs typeface="Times New Roman" panose="02020603050405020304" pitchFamily="18" charset="0"/>
              </a:rPr>
            </a:br>
            <a:r>
              <a:rPr lang="en-US" altLang="zh-CN" sz="2100" b="1" kern="0" dirty="0">
                <a:latin typeface="Times New Roman" panose="02020603050405020304" pitchFamily="18" charset="0"/>
                <a:cs typeface="Times New Roman" panose="02020603050405020304" pitchFamily="18" charset="0"/>
              </a:rPr>
              <a:t>	       return mid;</a:t>
            </a:r>
            <a:r>
              <a:rPr lang="zh-CN" altLang="en-US" sz="2100" b="1" kern="0" dirty="0">
                <a:latin typeface="Times New Roman" panose="02020603050405020304" pitchFamily="18" charset="0"/>
                <a:cs typeface="Times New Roman" panose="02020603050405020304" pitchFamily="18" charset="0"/>
              </a:rPr>
              <a:t>　　　　　　　　　 </a:t>
            </a:r>
            <a:r>
              <a:rPr lang="en-US" altLang="zh-CN" sz="2100" b="1" kern="0" dirty="0">
                <a:latin typeface="Times New Roman" panose="02020603050405020304" pitchFamily="18" charset="0"/>
                <a:cs typeface="Times New Roman" panose="02020603050405020304" pitchFamily="18" charset="0"/>
              </a:rPr>
              <a:t>// </a:t>
            </a:r>
            <a:r>
              <a:rPr lang="zh-CN" altLang="en-US" sz="2100" b="1" kern="0" dirty="0">
                <a:latin typeface="Times New Roman" panose="02020603050405020304" pitchFamily="18" charset="0"/>
                <a:cs typeface="Times New Roman" panose="02020603050405020304" pitchFamily="18" charset="0"/>
              </a:rPr>
              <a:t>找到待查元素</a:t>
            </a:r>
            <a:br>
              <a:rPr lang="zh-CN" altLang="en-US" sz="2100" b="1" kern="0" dirty="0">
                <a:latin typeface="Times New Roman" panose="02020603050405020304" pitchFamily="18" charset="0"/>
                <a:cs typeface="Times New Roman" panose="02020603050405020304" pitchFamily="18" charset="0"/>
              </a:rPr>
            </a:br>
            <a:r>
              <a:rPr lang="zh-CN" altLang="en-US" sz="2100" b="1" kern="0" dirty="0">
                <a:latin typeface="Times New Roman" panose="02020603050405020304" pitchFamily="18" charset="0"/>
                <a:cs typeface="Times New Roman" panose="02020603050405020304" pitchFamily="18" charset="0"/>
              </a:rPr>
              <a:t>	</a:t>
            </a:r>
            <a:r>
              <a:rPr lang="en-US" altLang="zh-CN" sz="2100" b="1" kern="0" dirty="0">
                <a:latin typeface="Times New Roman" panose="02020603050405020304" pitchFamily="18" charset="0"/>
                <a:cs typeface="Times New Roman" panose="02020603050405020304" pitchFamily="18" charset="0"/>
              </a:rPr>
              <a:t>else  if (LT(</a:t>
            </a:r>
            <a:r>
              <a:rPr lang="en-US" altLang="zh-CN" sz="2100" b="1" kern="0" dirty="0" err="1">
                <a:latin typeface="Times New Roman" panose="02020603050405020304" pitchFamily="18" charset="0"/>
                <a:cs typeface="Times New Roman" panose="02020603050405020304" pitchFamily="18" charset="0"/>
              </a:rPr>
              <a:t>key,ST.elem</a:t>
            </a:r>
            <a:r>
              <a:rPr lang="en-US" altLang="zh-CN" sz="2100" b="1" kern="0" dirty="0">
                <a:latin typeface="Times New Roman" panose="02020603050405020304" pitchFamily="18" charset="0"/>
                <a:cs typeface="Times New Roman" panose="02020603050405020304" pitchFamily="18" charset="0"/>
              </a:rPr>
              <a:t>[mid].key ))</a:t>
            </a:r>
            <a:br>
              <a:rPr lang="en-US" altLang="zh-CN" sz="2100" b="1" kern="0" dirty="0">
                <a:latin typeface="Times New Roman" panose="02020603050405020304" pitchFamily="18" charset="0"/>
                <a:cs typeface="Times New Roman" panose="02020603050405020304" pitchFamily="18" charset="0"/>
              </a:rPr>
            </a:br>
            <a:r>
              <a:rPr lang="en-US" altLang="zh-CN" sz="2100" b="1" kern="0" dirty="0">
                <a:latin typeface="Times New Roman" panose="02020603050405020304" pitchFamily="18" charset="0"/>
                <a:cs typeface="Times New Roman" panose="02020603050405020304" pitchFamily="18" charset="0"/>
              </a:rPr>
              <a:t>	      </a:t>
            </a:r>
            <a:r>
              <a:rPr lang="en-US" altLang="zh-CN" sz="2100" b="1" kern="0" dirty="0">
                <a:solidFill>
                  <a:srgbClr val="FF0000"/>
                </a:solidFill>
                <a:latin typeface="Times New Roman" panose="02020603050405020304" pitchFamily="18" charset="0"/>
                <a:cs typeface="Times New Roman" panose="02020603050405020304" pitchFamily="18" charset="0"/>
              </a:rPr>
              <a:t>high = mid-1;          </a:t>
            </a:r>
            <a:r>
              <a:rPr lang="en-US" altLang="zh-CN" sz="2100" b="1" kern="0" dirty="0">
                <a:latin typeface="Times New Roman" panose="02020603050405020304" pitchFamily="18" charset="0"/>
                <a:cs typeface="Times New Roman" panose="02020603050405020304" pitchFamily="18" charset="0"/>
              </a:rPr>
              <a:t>// </a:t>
            </a:r>
            <a:r>
              <a:rPr lang="zh-CN" altLang="en-US" sz="2100" b="1" kern="0" dirty="0">
                <a:latin typeface="Times New Roman" panose="02020603050405020304" pitchFamily="18" charset="0"/>
                <a:cs typeface="Times New Roman" panose="02020603050405020304" pitchFamily="18" charset="0"/>
              </a:rPr>
              <a:t>继续在前半区间内进行查找</a:t>
            </a:r>
            <a:br>
              <a:rPr lang="zh-CN" altLang="en-US" sz="2100" b="1" kern="0" dirty="0">
                <a:latin typeface="Times New Roman" panose="02020603050405020304" pitchFamily="18" charset="0"/>
                <a:cs typeface="Times New Roman" panose="02020603050405020304" pitchFamily="18" charset="0"/>
              </a:rPr>
            </a:br>
            <a:r>
              <a:rPr lang="zh-CN" altLang="en-US" sz="2100" b="1" kern="0" dirty="0">
                <a:latin typeface="Times New Roman" panose="02020603050405020304" pitchFamily="18" charset="0"/>
                <a:cs typeface="Times New Roman" panose="02020603050405020304" pitchFamily="18" charset="0"/>
              </a:rPr>
              <a:t> 	</a:t>
            </a:r>
            <a:r>
              <a:rPr lang="en-US" altLang="zh-CN" sz="2100" b="1" kern="0" dirty="0">
                <a:solidFill>
                  <a:srgbClr val="FF0000"/>
                </a:solidFill>
                <a:latin typeface="Times New Roman" panose="02020603050405020304" pitchFamily="18" charset="0"/>
                <a:cs typeface="Times New Roman" panose="02020603050405020304" pitchFamily="18" charset="0"/>
              </a:rPr>
              <a:t>else low =mid+1;          </a:t>
            </a:r>
            <a:r>
              <a:rPr lang="en-US" altLang="zh-CN" sz="2100" b="1" kern="0" dirty="0">
                <a:latin typeface="Times New Roman" panose="02020603050405020304" pitchFamily="18" charset="0"/>
                <a:cs typeface="Times New Roman" panose="02020603050405020304" pitchFamily="18" charset="0"/>
              </a:rPr>
              <a:t>// </a:t>
            </a:r>
            <a:r>
              <a:rPr lang="zh-CN" altLang="en-US" sz="2100" b="1" kern="0" dirty="0">
                <a:latin typeface="Times New Roman" panose="02020603050405020304" pitchFamily="18" charset="0"/>
                <a:cs typeface="Times New Roman" panose="02020603050405020304" pitchFamily="18" charset="0"/>
              </a:rPr>
              <a:t>继续在后半区间内进行查找</a:t>
            </a:r>
            <a:br>
              <a:rPr lang="zh-CN" altLang="en-US" sz="2100" b="1" kern="0" dirty="0">
                <a:latin typeface="Times New Roman" panose="02020603050405020304" pitchFamily="18" charset="0"/>
                <a:cs typeface="Times New Roman" panose="02020603050405020304" pitchFamily="18" charset="0"/>
              </a:rPr>
            </a:br>
            <a:r>
              <a:rPr lang="en-US" altLang="zh-CN" sz="2100" b="1" kern="0" dirty="0">
                <a:latin typeface="Times New Roman" panose="02020603050405020304" pitchFamily="18" charset="0"/>
                <a:cs typeface="Times New Roman" panose="02020603050405020304" pitchFamily="18" charset="0"/>
              </a:rPr>
              <a:t>} // while</a:t>
            </a:r>
            <a:endParaRPr lang="en-US" altLang="zh-CN" sz="2100" b="1" kern="0" dirty="0">
              <a:latin typeface="Times New Roman" panose="02020603050405020304" pitchFamily="18" charset="0"/>
              <a:cs typeface="Times New Roman" panose="02020603050405020304" pitchFamily="18" charset="0"/>
            </a:endParaRPr>
          </a:p>
          <a:p>
            <a:pPr marL="342900" indent="-342900">
              <a:lnSpc>
                <a:spcPct val="115000"/>
              </a:lnSpc>
              <a:spcBef>
                <a:spcPct val="15000"/>
              </a:spcBef>
              <a:buFont typeface="Wingdings" panose="05000000000000000000" pitchFamily="2" charset="2"/>
              <a:buNone/>
              <a:defRPr/>
            </a:pPr>
            <a:r>
              <a:rPr lang="en-US" altLang="zh-CN" sz="2100" b="1" kern="0" dirty="0">
                <a:latin typeface="Times New Roman" panose="02020603050405020304" pitchFamily="18" charset="0"/>
                <a:cs typeface="Times New Roman" panose="02020603050405020304" pitchFamily="18" charset="0"/>
              </a:rPr>
              <a:t>	return 0; </a:t>
            </a:r>
            <a:r>
              <a:rPr lang="zh-CN" altLang="en-US" sz="2100" b="1" kern="0" dirty="0">
                <a:latin typeface="Times New Roman" panose="02020603050405020304" pitchFamily="18" charset="0"/>
                <a:cs typeface="Times New Roman" panose="02020603050405020304" pitchFamily="18" charset="0"/>
              </a:rPr>
              <a:t>　　　　　　　　　　　　</a:t>
            </a:r>
            <a:r>
              <a:rPr lang="en-US" altLang="zh-CN" sz="2100" b="1" kern="0" dirty="0">
                <a:latin typeface="Times New Roman" panose="02020603050405020304" pitchFamily="18" charset="0"/>
                <a:cs typeface="Times New Roman" panose="02020603050405020304" pitchFamily="18" charset="0"/>
              </a:rPr>
              <a:t>// </a:t>
            </a:r>
            <a:r>
              <a:rPr lang="zh-CN" altLang="en-US" sz="2100" b="1" kern="0" dirty="0">
                <a:latin typeface="Times New Roman" panose="02020603050405020304" pitchFamily="18" charset="0"/>
                <a:cs typeface="Times New Roman" panose="02020603050405020304" pitchFamily="18" charset="0"/>
              </a:rPr>
              <a:t>有序表中不存在待查元素</a:t>
            </a:r>
            <a:endParaRPr lang="zh-CN" altLang="en-US" sz="2100" b="1" kern="0" dirty="0">
              <a:latin typeface="Times New Roman" panose="02020603050405020304" pitchFamily="18" charset="0"/>
              <a:cs typeface="Times New Roman" panose="02020603050405020304" pitchFamily="18" charset="0"/>
            </a:endParaRPr>
          </a:p>
          <a:p>
            <a:pPr marL="342900" indent="-342900">
              <a:lnSpc>
                <a:spcPct val="115000"/>
              </a:lnSpc>
              <a:spcBef>
                <a:spcPct val="15000"/>
              </a:spcBef>
              <a:buFont typeface="Wingdings" panose="05000000000000000000" pitchFamily="2" charset="2"/>
              <a:buNone/>
              <a:defRPr/>
            </a:pPr>
            <a:r>
              <a:rPr lang="en-US" altLang="zh-CN" sz="2100" b="1" kern="0" dirty="0">
                <a:latin typeface="Times New Roman" panose="02020603050405020304" pitchFamily="18" charset="0"/>
                <a:cs typeface="Times New Roman" panose="02020603050405020304" pitchFamily="18" charset="0"/>
              </a:rPr>
              <a:t>} // </a:t>
            </a:r>
            <a:r>
              <a:rPr lang="en-US" altLang="zh-CN" sz="2100" b="1" kern="0" dirty="0" err="1">
                <a:latin typeface="Times New Roman" panose="02020603050405020304" pitchFamily="18" charset="0"/>
                <a:cs typeface="Times New Roman" panose="02020603050405020304" pitchFamily="18" charset="0"/>
              </a:rPr>
              <a:t>Search_Bin</a:t>
            </a:r>
            <a:endParaRPr lang="en-US" altLang="zh-CN" sz="2100" b="1" kern="0" dirty="0">
              <a:latin typeface="Times New Roman" panose="02020603050405020304" pitchFamily="18" charset="0"/>
              <a:cs typeface="Times New Roman" panose="02020603050405020304" pitchFamily="18" charset="0"/>
            </a:endParaRPr>
          </a:p>
        </p:txBody>
      </p:sp>
      <p:sp>
        <p:nvSpPr>
          <p:cNvPr id="3" name="Rectangle 8"/>
          <p:cNvSpPr>
            <a:spLocks noChangeArrowheads="1"/>
          </p:cNvSpPr>
          <p:nvPr/>
        </p:nvSpPr>
        <p:spPr bwMode="gray">
          <a:xfrm>
            <a:off x="4507923" y="6039437"/>
            <a:ext cx="2822571" cy="430887"/>
          </a:xfrm>
          <a:prstGeom prst="rect">
            <a:avLst/>
          </a:prstGeom>
          <a:noFill/>
          <a:ln w="9525" algn="ctr">
            <a:noFill/>
            <a:miter lim="800000"/>
          </a:ln>
          <a:effectLst/>
        </p:spPr>
        <p:txBody>
          <a:bodyPr wrap="square">
            <a:spAutoFit/>
            <a:flatTx/>
          </a:bodyPr>
          <a:lstStyle/>
          <a:p>
            <a:pPr algn="just"/>
            <a:r>
              <a:rPr lang="zh-CN" altLang="en-US" sz="2200" b="1" dirty="0">
                <a:solidFill>
                  <a:srgbClr val="C00000"/>
                </a:solidFill>
                <a:latin typeface="Times New Roman" panose="02020603050405020304" pitchFamily="18" charset="0"/>
              </a:rPr>
              <a:t>时间复杂度为</a:t>
            </a:r>
            <a:r>
              <a:rPr lang="en-US" altLang="zh-CN" sz="2200" b="1" dirty="0">
                <a:solidFill>
                  <a:srgbClr val="C00000"/>
                </a:solidFill>
                <a:latin typeface="Times New Roman" panose="02020603050405020304" pitchFamily="18" charset="0"/>
              </a:rPr>
              <a:t>O(log</a:t>
            </a:r>
            <a:r>
              <a:rPr lang="en-US" altLang="zh-CN" sz="2200" b="1" baseline="-25000" dirty="0">
                <a:solidFill>
                  <a:srgbClr val="C00000"/>
                </a:solidFill>
                <a:latin typeface="Times New Roman" panose="02020603050405020304" pitchFamily="18" charset="0"/>
              </a:rPr>
              <a:t>2</a:t>
            </a:r>
            <a:r>
              <a:rPr lang="en-US" altLang="zh-CN" sz="2200" b="1" dirty="0">
                <a:solidFill>
                  <a:srgbClr val="C00000"/>
                </a:solidFill>
                <a:latin typeface="Times New Roman" panose="02020603050405020304" pitchFamily="18" charset="0"/>
              </a:rPr>
              <a:t>n)</a:t>
            </a:r>
            <a:endParaRPr lang="zh-CN" altLang="en-US" sz="2200" b="1" dirty="0">
              <a:solidFill>
                <a:srgbClr val="C00000"/>
              </a:solidFill>
              <a:latin typeface="Times New Roman" panose="02020603050405020304" pitchFamily="18" charset="0"/>
            </a:endParaRPr>
          </a:p>
        </p:txBody>
      </p:sp>
      <p:sp>
        <p:nvSpPr>
          <p:cNvPr id="4" name="矩形 3"/>
          <p:cNvSpPr/>
          <p:nvPr/>
        </p:nvSpPr>
        <p:spPr>
          <a:xfrm>
            <a:off x="1233022" y="286181"/>
            <a:ext cx="286648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3.10 </a:t>
            </a:r>
            <a:r>
              <a:rPr lang="zh-CN" altLang="en-US" sz="3200" b="1" kern="0" dirty="0">
                <a:latin typeface="黑体" panose="02010609060101010101" pitchFamily="49" charset="-122"/>
                <a:ea typeface="黑体" panose="02010609060101010101" pitchFamily="49" charset="-122"/>
              </a:rPr>
              <a:t>折半查找</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 name="组合 6"/>
          <p:cNvGrpSpPr/>
          <p:nvPr/>
        </p:nvGrpSpPr>
        <p:grpSpPr>
          <a:xfrm>
            <a:off x="245337" y="2513950"/>
            <a:ext cx="8803402" cy="3271838"/>
            <a:chOff x="304800" y="1752600"/>
            <a:chExt cx="10680169" cy="4362450"/>
          </a:xfrm>
        </p:grpSpPr>
        <p:sp>
          <p:nvSpPr>
            <p:cNvPr id="8" name="Freeform 4"/>
            <p:cNvSpPr/>
            <p:nvPr/>
          </p:nvSpPr>
          <p:spPr bwMode="gray">
            <a:xfrm flipV="1">
              <a:off x="1208088" y="3938588"/>
              <a:ext cx="1608137" cy="1876425"/>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gradFill rotWithShape="1">
              <a:gsLst>
                <a:gs pos="0">
                  <a:srgbClr val="DDDDDD"/>
                </a:gs>
                <a:gs pos="100000">
                  <a:srgbClr val="DDDDDD">
                    <a:gamma/>
                    <a:shade val="0"/>
                    <a:invGamma/>
                    <a:alpha val="30000"/>
                  </a:srgbClr>
                </a:gs>
              </a:gsLst>
              <a:lin ang="0" scaled="1"/>
            </a:gradFill>
            <a:ln w="9525" cap="flat" cmpd="sng">
              <a:noFill/>
              <a:prstDash val="solid"/>
              <a:round/>
              <a:headEnd type="none" w="med" len="med"/>
              <a:tailEnd type="none" w="med" len="med"/>
            </a:ln>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9" name="Freeform 5"/>
            <p:cNvSpPr/>
            <p:nvPr/>
          </p:nvSpPr>
          <p:spPr bwMode="gray">
            <a:xfrm rot="16200000">
              <a:off x="1631950" y="3006725"/>
              <a:ext cx="477838" cy="1912938"/>
            </a:xfrm>
            <a:custGeom>
              <a:avLst/>
              <a:gdLst/>
              <a:ahLst/>
              <a:cxnLst>
                <a:cxn ang="0">
                  <a:pos x="37" y="1"/>
                </a:cxn>
                <a:cxn ang="0">
                  <a:pos x="45" y="472"/>
                </a:cxn>
                <a:cxn ang="0">
                  <a:pos x="0" y="474"/>
                </a:cxn>
                <a:cxn ang="0">
                  <a:pos x="72" y="604"/>
                </a:cxn>
                <a:cxn ang="0">
                  <a:pos x="142" y="474"/>
                </a:cxn>
                <a:cxn ang="0">
                  <a:pos x="100" y="474"/>
                </a:cxn>
                <a:cxn ang="0">
                  <a:pos x="99" y="0"/>
                </a:cxn>
                <a:cxn ang="0">
                  <a:pos x="37" y="1"/>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rgbClr val="FEFFFF"/>
                </a:gs>
                <a:gs pos="100000">
                  <a:srgbClr val="FEFFFF">
                    <a:gamma/>
                    <a:shade val="0"/>
                    <a:invGamma/>
                    <a:alpha val="30000"/>
                  </a:srgbClr>
                </a:gs>
              </a:gsLst>
              <a:lin ang="5400000" scaled="1"/>
            </a:gradFill>
            <a:ln w="9525" cap="flat" cmpd="sng">
              <a:noFill/>
              <a:prstDash val="solid"/>
              <a:round/>
              <a:headEnd type="none" w="med" len="med"/>
              <a:tailEnd type="none" w="med" len="med"/>
            </a:ln>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10" name="Freeform 6"/>
            <p:cNvSpPr/>
            <p:nvPr/>
          </p:nvSpPr>
          <p:spPr bwMode="gray">
            <a:xfrm>
              <a:off x="1196975" y="2209800"/>
              <a:ext cx="1609725" cy="1876425"/>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gradFill rotWithShape="1">
              <a:gsLst>
                <a:gs pos="0">
                  <a:srgbClr val="FEFFFF"/>
                </a:gs>
                <a:gs pos="100000">
                  <a:srgbClr val="FEFFFF">
                    <a:gamma/>
                    <a:shade val="6275"/>
                    <a:invGamma/>
                    <a:alpha val="20000"/>
                  </a:srgbClr>
                </a:gs>
              </a:gsLst>
              <a:lin ang="0" scaled="1"/>
            </a:gradFill>
            <a:ln w="9525" cap="flat" cmpd="sng">
              <a:noFill/>
              <a:prstDash val="solid"/>
              <a:round/>
              <a:headEnd type="none" w="med" len="med"/>
              <a:tailEnd type="none" w="med" len="med"/>
            </a:ln>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11" name="AutoShape 7"/>
            <p:cNvSpPr>
              <a:spLocks noChangeArrowheads="1"/>
            </p:cNvSpPr>
            <p:nvPr/>
          </p:nvSpPr>
          <p:spPr bwMode="ltGray">
            <a:xfrm>
              <a:off x="3454400" y="3263900"/>
              <a:ext cx="7530569" cy="1304925"/>
            </a:xfrm>
            <a:prstGeom prst="roundRect">
              <a:avLst>
                <a:gd name="adj" fmla="val 11505"/>
              </a:avLst>
            </a:prstGeom>
            <a:solidFill>
              <a:srgbClr val="0000FF">
                <a:alpha val="30000"/>
              </a:srgbClr>
            </a:solidFill>
            <a:ln w="6350" algn="ctr">
              <a:noFill/>
              <a:prstDash val="sysDot"/>
              <a:round/>
            </a:ln>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12" name="AutoShape 8"/>
            <p:cNvSpPr>
              <a:spLocks noChangeArrowheads="1"/>
            </p:cNvSpPr>
            <p:nvPr/>
          </p:nvSpPr>
          <p:spPr bwMode="gray">
            <a:xfrm>
              <a:off x="4424363" y="3709988"/>
              <a:ext cx="376237" cy="344487"/>
            </a:xfrm>
            <a:prstGeom prst="rightArrow">
              <a:avLst>
                <a:gd name="adj1" fmla="val 50000"/>
                <a:gd name="adj2" fmla="val 45507"/>
              </a:avLst>
            </a:prstGeom>
            <a:solidFill>
              <a:sysClr val="windowText" lastClr="000000"/>
            </a:solidFill>
            <a:ln w="9525">
              <a:noFill/>
              <a:miter lim="800000"/>
            </a:ln>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13" name="AutoShape 9"/>
            <p:cNvSpPr>
              <a:spLocks noChangeArrowheads="1"/>
            </p:cNvSpPr>
            <p:nvPr/>
          </p:nvSpPr>
          <p:spPr bwMode="ltGray">
            <a:xfrm>
              <a:off x="3481387" y="4800600"/>
              <a:ext cx="7503582" cy="1314450"/>
            </a:xfrm>
            <a:prstGeom prst="roundRect">
              <a:avLst>
                <a:gd name="adj" fmla="val 11505"/>
              </a:avLst>
            </a:prstGeom>
            <a:solidFill>
              <a:srgbClr val="C0504D">
                <a:alpha val="30000"/>
              </a:srgbClr>
            </a:solidFill>
            <a:ln w="6350" algn="ctr">
              <a:noFill/>
              <a:prstDash val="sysDot"/>
              <a:round/>
            </a:ln>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14" name="AutoShape 10"/>
            <p:cNvSpPr>
              <a:spLocks noChangeArrowheads="1"/>
            </p:cNvSpPr>
            <p:nvPr/>
          </p:nvSpPr>
          <p:spPr bwMode="gray">
            <a:xfrm>
              <a:off x="4397375" y="5251450"/>
              <a:ext cx="376238" cy="347663"/>
            </a:xfrm>
            <a:prstGeom prst="rightArrow">
              <a:avLst>
                <a:gd name="adj1" fmla="val 50000"/>
                <a:gd name="adj2" fmla="val 45091"/>
              </a:avLst>
            </a:prstGeom>
            <a:solidFill>
              <a:sysClr val="windowText" lastClr="000000"/>
            </a:solidFill>
            <a:ln w="9525">
              <a:noFill/>
              <a:miter lim="800000"/>
            </a:ln>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15" name="AutoShape 11"/>
            <p:cNvSpPr>
              <a:spLocks noChangeArrowheads="1"/>
            </p:cNvSpPr>
            <p:nvPr/>
          </p:nvSpPr>
          <p:spPr bwMode="ltGray">
            <a:xfrm>
              <a:off x="3454400" y="1768475"/>
              <a:ext cx="7530569" cy="1304925"/>
            </a:xfrm>
            <a:prstGeom prst="roundRect">
              <a:avLst>
                <a:gd name="adj" fmla="val 11505"/>
              </a:avLst>
            </a:prstGeom>
            <a:solidFill>
              <a:srgbClr val="800080">
                <a:alpha val="30000"/>
              </a:srgbClr>
            </a:solidFill>
            <a:ln w="6350" algn="ctr">
              <a:noFill/>
              <a:prstDash val="sysDot"/>
              <a:round/>
            </a:ln>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16" name="AutoShape 12"/>
            <p:cNvSpPr>
              <a:spLocks noChangeArrowheads="1"/>
            </p:cNvSpPr>
            <p:nvPr/>
          </p:nvSpPr>
          <p:spPr bwMode="gray">
            <a:xfrm>
              <a:off x="4405313" y="2214563"/>
              <a:ext cx="376237" cy="344487"/>
            </a:xfrm>
            <a:prstGeom prst="rightArrow">
              <a:avLst>
                <a:gd name="adj1" fmla="val 50000"/>
                <a:gd name="adj2" fmla="val 45507"/>
              </a:avLst>
            </a:prstGeom>
            <a:solidFill>
              <a:sysClr val="windowText" lastClr="000000"/>
            </a:solidFill>
            <a:ln w="9525">
              <a:noFill/>
              <a:miter lim="800000"/>
            </a:ln>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17" name="AutoShape 13"/>
            <p:cNvSpPr>
              <a:spLocks noChangeArrowheads="1"/>
            </p:cNvSpPr>
            <p:nvPr/>
          </p:nvSpPr>
          <p:spPr bwMode="ltGray">
            <a:xfrm>
              <a:off x="2871788" y="1752600"/>
              <a:ext cx="1628775" cy="1298575"/>
            </a:xfrm>
            <a:prstGeom prst="roundRect">
              <a:avLst>
                <a:gd name="adj" fmla="val 11921"/>
              </a:avLst>
            </a:prstGeom>
            <a:gradFill rotWithShape="1">
              <a:gsLst>
                <a:gs pos="0">
                  <a:srgbClr val="800080"/>
                </a:gs>
                <a:gs pos="100000">
                  <a:srgbClr val="800080">
                    <a:gamma/>
                    <a:shade val="69804"/>
                    <a:invGamma/>
                  </a:srgbClr>
                </a:gs>
              </a:gsLst>
              <a:lin ang="5400000" scaled="1"/>
            </a:gradFill>
            <a:ln w="25400">
              <a:solidFill>
                <a:srgbClr val="FEFFFF"/>
              </a:solidFill>
              <a:round/>
            </a:ln>
            <a:effectLst>
              <a:outerShdw dist="53882" dir="2700000" algn="ctr" rotWithShape="0">
                <a:srgbClr val="000000">
                  <a:alpha val="50000"/>
                </a:srgbClr>
              </a:outerShdw>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18" name="Freeform 14"/>
            <p:cNvSpPr/>
            <p:nvPr/>
          </p:nvSpPr>
          <p:spPr bwMode="gray">
            <a:xfrm>
              <a:off x="2935288" y="1817688"/>
              <a:ext cx="811212" cy="64928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800080">
                    <a:gamma/>
                    <a:tint val="48627"/>
                    <a:invGamma/>
                  </a:srgbClr>
                </a:gs>
                <a:gs pos="50000">
                  <a:srgbClr val="800080">
                    <a:alpha val="0"/>
                  </a:srgbClr>
                </a:gs>
                <a:gs pos="100000">
                  <a:srgbClr val="800080">
                    <a:gamma/>
                    <a:tint val="48627"/>
                    <a:invGamma/>
                  </a:srgbClr>
                </a:gs>
              </a:gsLst>
              <a:lin ang="2700000" scaled="1"/>
            </a:gradFill>
            <a:ln w="0">
              <a:noFill/>
              <a:prstDash val="solid"/>
              <a:round/>
            </a:ln>
          </p:spPr>
          <p:txBody>
            <a:bodyP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19" name="AutoShape 15"/>
            <p:cNvSpPr>
              <a:spLocks noChangeArrowheads="1"/>
            </p:cNvSpPr>
            <p:nvPr/>
          </p:nvSpPr>
          <p:spPr bwMode="ltGray">
            <a:xfrm>
              <a:off x="2884488" y="3254375"/>
              <a:ext cx="1628775" cy="1298575"/>
            </a:xfrm>
            <a:prstGeom prst="roundRect">
              <a:avLst>
                <a:gd name="adj" fmla="val 11921"/>
              </a:avLst>
            </a:prstGeom>
            <a:gradFill rotWithShape="1">
              <a:gsLst>
                <a:gs pos="0">
                  <a:srgbClr val="0000FF"/>
                </a:gs>
                <a:gs pos="100000">
                  <a:srgbClr val="0000FF">
                    <a:gamma/>
                    <a:shade val="69804"/>
                    <a:invGamma/>
                  </a:srgbClr>
                </a:gs>
              </a:gsLst>
              <a:lin ang="5400000" scaled="1"/>
            </a:gradFill>
            <a:ln w="25400">
              <a:solidFill>
                <a:srgbClr val="FEFFFF"/>
              </a:solidFill>
              <a:round/>
            </a:ln>
            <a:effectLst>
              <a:outerShdw dist="53882" dir="2700000" algn="ctr" rotWithShape="0">
                <a:srgbClr val="000000">
                  <a:alpha val="50000"/>
                </a:srgbClr>
              </a:outerShdw>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20" name="Freeform 16"/>
            <p:cNvSpPr/>
            <p:nvPr/>
          </p:nvSpPr>
          <p:spPr bwMode="gray">
            <a:xfrm>
              <a:off x="2938463" y="3319463"/>
              <a:ext cx="811212" cy="64928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00FF">
                    <a:gamma/>
                    <a:tint val="48627"/>
                    <a:invGamma/>
                  </a:srgbClr>
                </a:gs>
                <a:gs pos="50000">
                  <a:srgbClr val="0000FF">
                    <a:alpha val="0"/>
                  </a:srgbClr>
                </a:gs>
                <a:gs pos="100000">
                  <a:srgbClr val="0000FF">
                    <a:gamma/>
                    <a:tint val="48627"/>
                    <a:invGamma/>
                  </a:srgbClr>
                </a:gs>
              </a:gsLst>
              <a:lin ang="2700000" scaled="1"/>
            </a:gradFill>
            <a:ln w="0">
              <a:noFill/>
              <a:prstDash val="solid"/>
              <a:round/>
            </a:ln>
          </p:spPr>
          <p:txBody>
            <a:bodyP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21" name="AutoShape 17"/>
            <p:cNvSpPr>
              <a:spLocks noChangeArrowheads="1"/>
            </p:cNvSpPr>
            <p:nvPr/>
          </p:nvSpPr>
          <p:spPr bwMode="ltGray">
            <a:xfrm>
              <a:off x="2865438" y="4776788"/>
              <a:ext cx="1628775" cy="1298575"/>
            </a:xfrm>
            <a:prstGeom prst="roundRect">
              <a:avLst>
                <a:gd name="adj" fmla="val 11921"/>
              </a:avLst>
            </a:prstGeom>
            <a:gradFill rotWithShape="1">
              <a:gsLst>
                <a:gs pos="0">
                  <a:srgbClr val="C0504D"/>
                </a:gs>
                <a:gs pos="100000">
                  <a:srgbClr val="C0504D">
                    <a:gamma/>
                    <a:shade val="69804"/>
                    <a:invGamma/>
                  </a:srgbClr>
                </a:gs>
              </a:gsLst>
              <a:lin ang="5400000" scaled="1"/>
            </a:gradFill>
            <a:ln w="25400">
              <a:solidFill>
                <a:srgbClr val="FEFFFF"/>
              </a:solidFill>
              <a:round/>
            </a:ln>
            <a:effectLst>
              <a:outerShdw dist="53882" dir="2700000" algn="ctr" rotWithShape="0">
                <a:srgbClr val="000000">
                  <a:alpha val="50000"/>
                </a:srgbClr>
              </a:outerShdw>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22" name="Freeform 18"/>
            <p:cNvSpPr/>
            <p:nvPr/>
          </p:nvSpPr>
          <p:spPr bwMode="gray">
            <a:xfrm>
              <a:off x="2919413" y="4832350"/>
              <a:ext cx="811212" cy="64928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C0504D">
                    <a:gamma/>
                    <a:tint val="48627"/>
                    <a:invGamma/>
                  </a:srgbClr>
                </a:gs>
                <a:gs pos="50000">
                  <a:srgbClr val="C0504D">
                    <a:alpha val="0"/>
                  </a:srgbClr>
                </a:gs>
                <a:gs pos="100000">
                  <a:srgbClr val="C0504D">
                    <a:gamma/>
                    <a:tint val="48627"/>
                    <a:invGamma/>
                  </a:srgbClr>
                </a:gs>
              </a:gsLst>
              <a:lin ang="2700000" scaled="1"/>
            </a:gradFill>
            <a:ln w="0">
              <a:noFill/>
              <a:prstDash val="solid"/>
              <a:round/>
            </a:ln>
          </p:spPr>
          <p:txBody>
            <a:bodyP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pic>
          <p:nvPicPr>
            <p:cNvPr id="23" name="Picture 19" descr="YG_circle001"/>
            <p:cNvPicPr>
              <a:picLocks noChangeAspect="1" noChangeArrowheads="1"/>
            </p:cNvPicPr>
            <p:nvPr/>
          </p:nvPicPr>
          <p:blipFill>
            <a:blip r:embed="rId1"/>
            <a:srcRect/>
            <a:stretch>
              <a:fillRect/>
            </a:stretch>
          </p:blipFill>
          <p:spPr bwMode="auto">
            <a:xfrm>
              <a:off x="304800" y="2928938"/>
              <a:ext cx="1882775" cy="1879600"/>
            </a:xfrm>
            <a:prstGeom prst="rect">
              <a:avLst/>
            </a:prstGeom>
            <a:noFill/>
          </p:spPr>
        </p:pic>
        <p:sp>
          <p:nvSpPr>
            <p:cNvPr id="24" name="Text Box 20"/>
            <p:cNvSpPr txBox="1">
              <a:spLocks noChangeArrowheads="1"/>
            </p:cNvSpPr>
            <p:nvPr/>
          </p:nvSpPr>
          <p:spPr bwMode="black">
            <a:xfrm>
              <a:off x="4830764" y="1762923"/>
              <a:ext cx="6015983" cy="1480405"/>
            </a:xfrm>
            <a:prstGeom prst="rect">
              <a:avLst/>
            </a:prstGeom>
            <a:noFill/>
            <a:ln w="9525" algn="ctr">
              <a:noFill/>
              <a:miter lim="800000"/>
            </a:ln>
            <a:effectLst/>
          </p:spPr>
          <p:txBody>
            <a:bodyPr wrap="square">
              <a:spAutoFit/>
            </a:bodyPr>
            <a:lstStyle/>
            <a:p>
              <a:pPr algn="just">
                <a:lnSpc>
                  <a:spcPct val="105000"/>
                </a:lnSpc>
                <a:buFont typeface="Wingdings" panose="05000000000000000000" pitchFamily="2" charset="2"/>
                <a:buNone/>
              </a:pPr>
              <a:r>
                <a:rPr lang="zh-CN" altLang="en-US" sz="2100" b="1" kern="0" dirty="0">
                  <a:solidFill>
                    <a:srgbClr val="000000"/>
                  </a:solidFill>
                  <a:latin typeface="Arial" panose="020B0604020202020204" pitchFamily="34" charset="0"/>
                  <a:ea typeface="宋体" panose="02010600030101010101" pitchFamily="2" charset="-122"/>
                </a:rPr>
                <a:t>将</a:t>
              </a:r>
              <a:r>
                <a:rPr lang="zh-CN" altLang="en-US" sz="2100" b="1" kern="0" dirty="0">
                  <a:latin typeface="Arial" panose="020B0604020202020204" pitchFamily="34" charset="0"/>
                  <a:ea typeface="宋体" panose="02010600030101010101" pitchFamily="2" charset="-122"/>
                </a:rPr>
                <a:t>有序序列的中点设置为比较对象，如果</a:t>
              </a:r>
              <a:r>
                <a:rPr lang="zh-CN" altLang="en-US" sz="2100" b="1" kern="0" dirty="0">
                  <a:solidFill>
                    <a:srgbClr val="000000"/>
                  </a:solidFill>
                  <a:latin typeface="Arial" panose="020B0604020202020204" pitchFamily="34" charset="0"/>
                  <a:ea typeface="宋体" panose="02010600030101010101" pitchFamily="2" charset="-122"/>
                </a:rPr>
                <a:t>要找元素值小于比较对象，则将待查序列缩小为左半部分，否则为右半部分。</a:t>
              </a:r>
              <a:endParaRPr lang="en-US" altLang="zh-CN" sz="2100" kern="0" dirty="0">
                <a:solidFill>
                  <a:srgbClr val="000000"/>
                </a:solidFill>
                <a:latin typeface="Arial" panose="020B0604020202020204" pitchFamily="34" charset="0"/>
                <a:ea typeface="宋体" panose="02010600030101010101" pitchFamily="2" charset="-122"/>
              </a:endParaRPr>
            </a:p>
          </p:txBody>
        </p:sp>
        <p:sp>
          <p:nvSpPr>
            <p:cNvPr id="25" name="Text Box 21"/>
            <p:cNvSpPr txBox="1">
              <a:spLocks noChangeArrowheads="1"/>
            </p:cNvSpPr>
            <p:nvPr/>
          </p:nvSpPr>
          <p:spPr bwMode="black">
            <a:xfrm>
              <a:off x="4830764" y="3391684"/>
              <a:ext cx="6015983" cy="984885"/>
            </a:xfrm>
            <a:prstGeom prst="rect">
              <a:avLst/>
            </a:prstGeom>
            <a:noFill/>
            <a:ln w="9525" algn="ctr">
              <a:noFill/>
              <a:miter lim="800000"/>
            </a:ln>
            <a:effectLst/>
          </p:spPr>
          <p:txBody>
            <a:bodyPr wrap="square">
              <a:spAutoFit/>
            </a:bodyPr>
            <a:lstStyle/>
            <a:p>
              <a:pPr lvl="0" eaLnBrk="0" fontAlgn="base" hangingPunct="0">
                <a:spcBef>
                  <a:spcPct val="0"/>
                </a:spcBef>
                <a:spcAft>
                  <a:spcPct val="0"/>
                </a:spcAft>
              </a:pPr>
              <a:r>
                <a:rPr lang="zh-CN" altLang="en-US" sz="2100" b="1" kern="0" dirty="0">
                  <a:solidFill>
                    <a:srgbClr val="000000"/>
                  </a:solidFill>
                  <a:latin typeface="Arial" panose="020B0604020202020204" pitchFamily="34" charset="0"/>
                  <a:ea typeface="宋体" panose="02010600030101010101" pitchFamily="2" charset="-122"/>
                </a:rPr>
                <a:t>是一种高效的查找方法。可以明显减少比较次数，提高查找效率</a:t>
              </a:r>
              <a:endParaRPr lang="en-US" altLang="zh-CN" sz="2100" b="1" kern="0" dirty="0">
                <a:solidFill>
                  <a:srgbClr val="000000"/>
                </a:solidFill>
                <a:latin typeface="Arial" panose="020B0604020202020204" pitchFamily="34" charset="0"/>
                <a:ea typeface="宋体" panose="02010600030101010101" pitchFamily="2" charset="-122"/>
              </a:endParaRPr>
            </a:p>
          </p:txBody>
        </p:sp>
        <p:sp>
          <p:nvSpPr>
            <p:cNvPr id="26" name="Text Box 22"/>
            <p:cNvSpPr txBox="1">
              <a:spLocks noChangeArrowheads="1"/>
            </p:cNvSpPr>
            <p:nvPr/>
          </p:nvSpPr>
          <p:spPr bwMode="black">
            <a:xfrm>
              <a:off x="4860477" y="5156994"/>
              <a:ext cx="5452073" cy="553997"/>
            </a:xfrm>
            <a:prstGeom prst="rect">
              <a:avLst/>
            </a:prstGeom>
            <a:noFill/>
            <a:ln w="9525" algn="ctr">
              <a:noFill/>
              <a:miter lim="800000"/>
            </a:ln>
            <a:effectLst/>
          </p:spPr>
          <p:txBody>
            <a:bodyPr wrap="square">
              <a:spAutoFit/>
            </a:bodyPr>
            <a:lstStyle/>
            <a:p>
              <a:pPr defTabSz="685800" eaLnBrk="0" fontAlgn="base" hangingPunct="0">
                <a:spcBef>
                  <a:spcPct val="0"/>
                </a:spcBef>
                <a:spcAft>
                  <a:spcPct val="0"/>
                </a:spcAft>
                <a:defRPr/>
              </a:pPr>
              <a:r>
                <a:rPr lang="zh-CN" altLang="en-US" sz="2100" b="1" kern="0" dirty="0">
                  <a:solidFill>
                    <a:srgbClr val="FF0000"/>
                  </a:solidFill>
                  <a:latin typeface="Arial" panose="020B0604020202020204" pitchFamily="34" charset="0"/>
                  <a:ea typeface="宋体" panose="02010600030101010101" pitchFamily="2" charset="-122"/>
                </a:rPr>
                <a:t>顺序、有序存储</a:t>
              </a:r>
              <a:endParaRPr lang="en-US" altLang="zh-CN" sz="2100" b="1" kern="0" dirty="0">
                <a:solidFill>
                  <a:srgbClr val="FF0000"/>
                </a:solidFill>
                <a:latin typeface="Arial" panose="020B0604020202020204" pitchFamily="34" charset="0"/>
                <a:ea typeface="宋体" panose="02010600030101010101" pitchFamily="2" charset="-122"/>
              </a:endParaRPr>
            </a:p>
          </p:txBody>
        </p:sp>
        <p:sp>
          <p:nvSpPr>
            <p:cNvPr id="27" name="Text Box 23"/>
            <p:cNvSpPr txBox="1">
              <a:spLocks noChangeArrowheads="1"/>
            </p:cNvSpPr>
            <p:nvPr/>
          </p:nvSpPr>
          <p:spPr bwMode="gray">
            <a:xfrm>
              <a:off x="460309" y="3354378"/>
              <a:ext cx="1573212" cy="984885"/>
            </a:xfrm>
            <a:prstGeom prst="rect">
              <a:avLst/>
            </a:prstGeom>
            <a:noFill/>
            <a:ln w="9525" algn="ctr">
              <a:noFill/>
              <a:miter lim="800000"/>
            </a:ln>
            <a:effectLst/>
          </p:spPr>
          <p:txBody>
            <a:bodyPr>
              <a:spAutoFit/>
            </a:bodyPr>
            <a:lstStyle/>
            <a:p>
              <a:pPr algn="ctr" defTabSz="685800" eaLnBrk="0" fontAlgn="base" hangingPunct="0">
                <a:spcBef>
                  <a:spcPct val="0"/>
                </a:spcBef>
                <a:spcAft>
                  <a:spcPct val="0"/>
                </a:spcAft>
                <a:defRPr/>
              </a:pPr>
              <a:r>
                <a:rPr lang="zh-CN" altLang="en-US" sz="2100" b="1" kern="0" dirty="0">
                  <a:solidFill>
                    <a:srgbClr val="080808"/>
                  </a:solidFill>
                  <a:latin typeface="Arial" panose="020B0604020202020204" pitchFamily="34" charset="0"/>
                  <a:ea typeface="宋体" panose="02010600030101010101" pitchFamily="2" charset="-122"/>
                </a:rPr>
                <a:t>折半</a:t>
              </a:r>
              <a:endParaRPr lang="en-US" altLang="zh-CN" sz="2100" b="1" kern="0" dirty="0">
                <a:solidFill>
                  <a:srgbClr val="080808"/>
                </a:solidFill>
                <a:latin typeface="Arial" panose="020B0604020202020204" pitchFamily="34" charset="0"/>
                <a:ea typeface="宋体" panose="02010600030101010101" pitchFamily="2" charset="-122"/>
              </a:endParaRPr>
            </a:p>
            <a:p>
              <a:pPr algn="ctr" defTabSz="685800" eaLnBrk="0" fontAlgn="base" hangingPunct="0">
                <a:spcBef>
                  <a:spcPct val="0"/>
                </a:spcBef>
                <a:spcAft>
                  <a:spcPct val="0"/>
                </a:spcAft>
                <a:defRPr/>
              </a:pPr>
              <a:r>
                <a:rPr lang="zh-CN" altLang="en-US" sz="2100" b="1" kern="0" dirty="0">
                  <a:solidFill>
                    <a:srgbClr val="080808"/>
                  </a:solidFill>
                  <a:latin typeface="Arial" panose="020B0604020202020204" pitchFamily="34" charset="0"/>
                  <a:ea typeface="宋体" panose="02010600030101010101" pitchFamily="2" charset="-122"/>
                </a:rPr>
                <a:t>查找</a:t>
              </a:r>
              <a:endParaRPr lang="en-US" altLang="zh-CN" sz="2100" b="1" kern="0" dirty="0">
                <a:solidFill>
                  <a:srgbClr val="080808"/>
                </a:solidFill>
                <a:latin typeface="Arial" panose="020B0604020202020204" pitchFamily="34" charset="0"/>
                <a:ea typeface="宋体" panose="02010600030101010101" pitchFamily="2" charset="-122"/>
              </a:endParaRPr>
            </a:p>
          </p:txBody>
        </p:sp>
        <p:sp>
          <p:nvSpPr>
            <p:cNvPr id="28" name="Text Box 24"/>
            <p:cNvSpPr txBox="1">
              <a:spLocks noChangeArrowheads="1"/>
            </p:cNvSpPr>
            <p:nvPr/>
          </p:nvSpPr>
          <p:spPr bwMode="black">
            <a:xfrm>
              <a:off x="2852738" y="2209800"/>
              <a:ext cx="1673224" cy="553997"/>
            </a:xfrm>
            <a:prstGeom prst="rect">
              <a:avLst/>
            </a:prstGeom>
            <a:noFill/>
            <a:ln w="9525" algn="ctr">
              <a:noFill/>
              <a:miter lim="800000"/>
            </a:ln>
            <a:effectLst/>
          </p:spPr>
          <p:txBody>
            <a:bodyPr>
              <a:spAutoFit/>
            </a:bodyPr>
            <a:lstStyle/>
            <a:p>
              <a:pPr algn="ctr" defTabSz="685800" fontAlgn="base">
                <a:spcBef>
                  <a:spcPct val="50000"/>
                </a:spcBef>
                <a:spcAft>
                  <a:spcPct val="0"/>
                </a:spcAft>
                <a:defRPr/>
              </a:pPr>
              <a:r>
                <a:rPr lang="en-US" altLang="zh-CN" sz="2100" b="1" kern="0" dirty="0">
                  <a:solidFill>
                    <a:prstClr val="black"/>
                  </a:solidFill>
                  <a:latin typeface="Arial" panose="020B0604020202020204" pitchFamily="34" charset="0"/>
                  <a:ea typeface="宋体" panose="02010600030101010101" pitchFamily="2" charset="-122"/>
                </a:rPr>
                <a:t> </a:t>
              </a:r>
              <a:r>
                <a:rPr lang="zh-CN" altLang="en-US" sz="2100" b="1" kern="0" dirty="0">
                  <a:solidFill>
                    <a:prstClr val="black"/>
                  </a:solidFill>
                  <a:latin typeface="Arial" panose="020B0604020202020204" pitchFamily="34" charset="0"/>
                  <a:ea typeface="宋体" panose="02010600030101010101" pitchFamily="2" charset="-122"/>
                </a:rPr>
                <a:t>思想</a:t>
              </a:r>
              <a:endParaRPr lang="en-US" altLang="zh-CN" sz="2100" b="1" kern="0" dirty="0">
                <a:solidFill>
                  <a:prstClr val="black"/>
                </a:solidFill>
                <a:latin typeface="Arial" panose="020B0604020202020204" pitchFamily="34" charset="0"/>
                <a:ea typeface="宋体" panose="02010600030101010101" pitchFamily="2" charset="-122"/>
              </a:endParaRPr>
            </a:p>
          </p:txBody>
        </p:sp>
        <p:sp>
          <p:nvSpPr>
            <p:cNvPr id="29" name="Text Box 25"/>
            <p:cNvSpPr txBox="1">
              <a:spLocks noChangeArrowheads="1"/>
            </p:cNvSpPr>
            <p:nvPr/>
          </p:nvSpPr>
          <p:spPr bwMode="black">
            <a:xfrm>
              <a:off x="2852738" y="3715048"/>
              <a:ext cx="1673224" cy="553997"/>
            </a:xfrm>
            <a:prstGeom prst="rect">
              <a:avLst/>
            </a:prstGeom>
            <a:noFill/>
            <a:ln w="9525" algn="ctr">
              <a:noFill/>
              <a:miter lim="800000"/>
            </a:ln>
            <a:effectLst/>
          </p:spPr>
          <p:txBody>
            <a:bodyPr>
              <a:spAutoFit/>
            </a:bodyPr>
            <a:lstStyle/>
            <a:p>
              <a:pPr algn="ctr" defTabSz="685800" fontAlgn="base">
                <a:spcBef>
                  <a:spcPct val="50000"/>
                </a:spcBef>
                <a:spcAft>
                  <a:spcPct val="0"/>
                </a:spcAft>
                <a:defRPr/>
              </a:pPr>
              <a:r>
                <a:rPr lang="en-US" altLang="zh-CN" sz="2100" b="1" kern="0" dirty="0">
                  <a:solidFill>
                    <a:prstClr val="black"/>
                  </a:solidFill>
                  <a:latin typeface="Arial" panose="020B0604020202020204" pitchFamily="34" charset="0"/>
                  <a:ea typeface="宋体" panose="02010600030101010101" pitchFamily="2" charset="-122"/>
                </a:rPr>
                <a:t> </a:t>
              </a:r>
              <a:r>
                <a:rPr lang="zh-CN" altLang="en-US" sz="2100" b="1" kern="0" dirty="0">
                  <a:solidFill>
                    <a:prstClr val="black"/>
                  </a:solidFill>
                  <a:latin typeface="Arial" panose="020B0604020202020204" pitchFamily="34" charset="0"/>
                  <a:ea typeface="宋体" panose="02010600030101010101" pitchFamily="2" charset="-122"/>
                </a:rPr>
                <a:t>特点</a:t>
              </a:r>
              <a:endParaRPr lang="en-US" altLang="zh-CN" sz="2100" b="1" kern="0" dirty="0">
                <a:solidFill>
                  <a:prstClr val="black"/>
                </a:solidFill>
                <a:latin typeface="Arial" panose="020B0604020202020204" pitchFamily="34" charset="0"/>
                <a:ea typeface="宋体" panose="02010600030101010101" pitchFamily="2" charset="-122"/>
              </a:endParaRPr>
            </a:p>
          </p:txBody>
        </p:sp>
        <p:sp>
          <p:nvSpPr>
            <p:cNvPr id="30" name="Text Box 26"/>
            <p:cNvSpPr txBox="1">
              <a:spLocks noChangeArrowheads="1"/>
            </p:cNvSpPr>
            <p:nvPr/>
          </p:nvSpPr>
          <p:spPr bwMode="black">
            <a:xfrm>
              <a:off x="2807611" y="5243811"/>
              <a:ext cx="1673224" cy="553997"/>
            </a:xfrm>
            <a:prstGeom prst="rect">
              <a:avLst/>
            </a:prstGeom>
            <a:noFill/>
            <a:ln w="9525" algn="ctr">
              <a:noFill/>
              <a:miter lim="800000"/>
            </a:ln>
            <a:effectLst/>
          </p:spPr>
          <p:txBody>
            <a:bodyPr>
              <a:spAutoFit/>
            </a:bodyPr>
            <a:lstStyle/>
            <a:p>
              <a:pPr algn="ctr" defTabSz="685800" fontAlgn="base">
                <a:spcBef>
                  <a:spcPct val="50000"/>
                </a:spcBef>
                <a:spcAft>
                  <a:spcPct val="0"/>
                </a:spcAft>
                <a:defRPr/>
              </a:pPr>
              <a:r>
                <a:rPr lang="en-US" altLang="zh-CN" sz="2100" b="1" kern="0" dirty="0">
                  <a:solidFill>
                    <a:prstClr val="black"/>
                  </a:solidFill>
                  <a:latin typeface="Arial" panose="020B0604020202020204" pitchFamily="34" charset="0"/>
                  <a:ea typeface="宋体" panose="02010600030101010101" pitchFamily="2" charset="-122"/>
                </a:rPr>
                <a:t> </a:t>
              </a:r>
              <a:r>
                <a:rPr lang="zh-CN" altLang="en-US" sz="2100" b="1" kern="0" dirty="0">
                  <a:solidFill>
                    <a:prstClr val="black"/>
                  </a:solidFill>
                  <a:latin typeface="Arial" panose="020B0604020202020204" pitchFamily="34" charset="0"/>
                  <a:ea typeface="宋体" panose="02010600030101010101" pitchFamily="2" charset="-122"/>
                </a:rPr>
                <a:t>存储要求</a:t>
              </a:r>
              <a:endParaRPr lang="en-US" altLang="zh-CN" sz="2100" b="1" kern="0" dirty="0">
                <a:solidFill>
                  <a:prstClr val="black"/>
                </a:solidFill>
                <a:latin typeface="Arial" panose="020B0604020202020204" pitchFamily="34" charset="0"/>
                <a:ea typeface="宋体" panose="02010600030101010101" pitchFamily="2" charset="-122"/>
              </a:endParaRPr>
            </a:p>
          </p:txBody>
        </p:sp>
      </p:grpSp>
      <p:sp>
        <p:nvSpPr>
          <p:cNvPr id="31" name="AutoShape 23"/>
          <p:cNvSpPr>
            <a:spLocks noChangeArrowheads="1"/>
          </p:cNvSpPr>
          <p:nvPr/>
        </p:nvSpPr>
        <p:spPr bwMode="auto">
          <a:xfrm>
            <a:off x="124138" y="1688952"/>
            <a:ext cx="1432814" cy="515957"/>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spAutoFit/>
          </a:bodyPr>
          <a:lstStyle/>
          <a:p>
            <a:pPr algn="ctr">
              <a:buClr>
                <a:schemeClr val="hlink"/>
              </a:buClr>
              <a:buSzPct val="75000"/>
              <a:defRPr/>
            </a:pPr>
            <a:r>
              <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折半查找</a:t>
            </a:r>
            <a:endParaRPr lang="zh-CN" altLang="en-US" sz="21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32" name="矩形 31"/>
          <p:cNvSpPr/>
          <p:nvPr/>
        </p:nvSpPr>
        <p:spPr>
          <a:xfrm>
            <a:off x="1172075" y="243862"/>
            <a:ext cx="286648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3.10 </a:t>
            </a:r>
            <a:r>
              <a:rPr lang="zh-CN" altLang="en-US" sz="3200" b="1" kern="0" dirty="0">
                <a:latin typeface="黑体" panose="02010609060101010101" pitchFamily="49" charset="-122"/>
                <a:ea typeface="黑体" panose="02010609060101010101" pitchFamily="49" charset="-122"/>
              </a:rPr>
              <a:t>折半查找</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38724" y="2801340"/>
            <a:ext cx="6109776" cy="902726"/>
            <a:chOff x="3076803" y="2743200"/>
            <a:chExt cx="5264151" cy="685800"/>
          </a:xfrm>
        </p:grpSpPr>
        <p:grpSp>
          <p:nvGrpSpPr>
            <p:cNvPr id="3" name="Group 6"/>
            <p:cNvGrpSpPr/>
            <p:nvPr/>
          </p:nvGrpSpPr>
          <p:grpSpPr bwMode="auto">
            <a:xfrm>
              <a:off x="3413353" y="2828925"/>
              <a:ext cx="4927601" cy="531813"/>
              <a:chOff x="1341" y="1723"/>
              <a:chExt cx="3104" cy="335"/>
            </a:xfrm>
          </p:grpSpPr>
          <p:sp>
            <p:nvSpPr>
              <p:cNvPr id="7" name="AutoShape 7"/>
              <p:cNvSpPr>
                <a:spLocks noChangeArrowheads="1"/>
              </p:cNvSpPr>
              <p:nvPr/>
            </p:nvSpPr>
            <p:spPr bwMode="ltGray">
              <a:xfrm>
                <a:off x="1341" y="1723"/>
                <a:ext cx="3104" cy="335"/>
              </a:xfrm>
              <a:prstGeom prst="roundRect">
                <a:avLst>
                  <a:gd name="adj" fmla="val 16667"/>
                </a:avLst>
              </a:prstGeom>
              <a:solidFill>
                <a:srgbClr val="FCA304"/>
              </a:solidFill>
              <a:ln w="28575" algn="ctr">
                <a:solidFill>
                  <a:srgbClr val="FFFFFF"/>
                </a:solidFill>
                <a:round/>
              </a:ln>
              <a:effectLst>
                <a:outerShdw dist="71842" dir="2700000" algn="ctr" rotWithShape="0">
                  <a:srgbClr val="808080">
                    <a:alpha val="50000"/>
                  </a:srgbClr>
                </a:outerShdw>
              </a:effectLst>
            </p:spPr>
            <p:txBody>
              <a:bodyPr wrap="none" anchor="ctr"/>
              <a:lstStyle/>
              <a:p>
                <a:pPr defTabSz="685800">
                  <a:defRPr/>
                </a:pPr>
                <a:endParaRPr lang="zh-CN" altLang="en-US" sz="3000" kern="0">
                  <a:solidFill>
                    <a:sysClr val="windowText" lastClr="000000"/>
                  </a:solidFill>
                </a:endParaRPr>
              </a:p>
            </p:txBody>
          </p:sp>
          <p:sp>
            <p:nvSpPr>
              <p:cNvPr id="8" name="AutoShape 8"/>
              <p:cNvSpPr>
                <a:spLocks noChangeArrowheads="1"/>
              </p:cNvSpPr>
              <p:nvPr/>
            </p:nvSpPr>
            <p:spPr bwMode="ltGray">
              <a:xfrm>
                <a:off x="1366" y="1735"/>
                <a:ext cx="3068" cy="148"/>
              </a:xfrm>
              <a:prstGeom prst="roundRect">
                <a:avLst>
                  <a:gd name="adj" fmla="val 31505"/>
                </a:avLst>
              </a:prstGeom>
              <a:gradFill rotWithShape="1">
                <a:gsLst>
                  <a:gs pos="0">
                    <a:srgbClr val="FFFFFF">
                      <a:alpha val="70000"/>
                    </a:srgbClr>
                  </a:gs>
                  <a:gs pos="100000">
                    <a:srgbClr val="FCA304">
                      <a:alpha val="70000"/>
                    </a:srgbClr>
                  </a:gs>
                </a:gsLst>
                <a:lin ang="5400000" scaled="1"/>
              </a:gradFill>
              <a:ln w="9525" algn="ctr">
                <a:noFill/>
                <a:round/>
              </a:ln>
              <a:effectLst/>
            </p:spPr>
            <p:txBody>
              <a:bodyPr wrap="none" anchor="ctr"/>
              <a:lstStyle/>
              <a:p>
                <a:pPr defTabSz="685800">
                  <a:defRPr/>
                </a:pPr>
                <a:endParaRPr lang="zh-CN" altLang="en-US" sz="3000" kern="0">
                  <a:solidFill>
                    <a:sysClr val="windowText" lastClr="000000"/>
                  </a:solidFill>
                </a:endParaRPr>
              </a:p>
            </p:txBody>
          </p:sp>
        </p:grpSp>
        <p:sp>
          <p:nvSpPr>
            <p:cNvPr id="4" name="Text Box 9"/>
            <p:cNvSpPr txBox="1">
              <a:spLocks noChangeArrowheads="1"/>
            </p:cNvSpPr>
            <p:nvPr/>
          </p:nvSpPr>
          <p:spPr bwMode="black">
            <a:xfrm>
              <a:off x="3860525" y="2901505"/>
              <a:ext cx="4114800" cy="420872"/>
            </a:xfrm>
            <a:prstGeom prst="rect">
              <a:avLst/>
            </a:prstGeom>
            <a:noFill/>
            <a:ln w="9525" algn="ctr">
              <a:noFill/>
              <a:miter lim="800000"/>
            </a:ln>
            <a:effectLst>
              <a:outerShdw dist="17961" dir="2700000" algn="ctr" rotWithShape="0">
                <a:srgbClr val="000000">
                  <a:alpha val="50000"/>
                </a:srgbClr>
              </a:outerShdw>
            </a:effectLst>
          </p:spPr>
          <p:txBody>
            <a:bodyPr>
              <a:spAutoFit/>
            </a:bodyPr>
            <a:lstStyle/>
            <a:p>
              <a:pPr algn="ctr" defTabSz="685800" eaLnBrk="0" hangingPunct="0">
                <a:defRPr/>
              </a:pPr>
              <a:r>
                <a:rPr lang="en-US" altLang="zh-CN" sz="3000" b="1" kern="0" dirty="0">
                  <a:solidFill>
                    <a:srgbClr val="FF0000"/>
                  </a:solidFill>
                  <a:latin typeface="黑体" panose="02010609060101010101" pitchFamily="49" charset="-122"/>
                  <a:ea typeface="黑体" panose="02010609060101010101" pitchFamily="49" charset="-122"/>
                </a:rPr>
                <a:t>3.11 </a:t>
              </a:r>
              <a:r>
                <a:rPr lang="zh-CN" altLang="en-US" sz="3000" b="1" kern="0" dirty="0">
                  <a:solidFill>
                    <a:srgbClr val="FF0000"/>
                  </a:solidFill>
                  <a:latin typeface="黑体" panose="02010609060101010101" pitchFamily="49" charset="-122"/>
                  <a:ea typeface="黑体" panose="02010609060101010101" pitchFamily="49" charset="-122"/>
                </a:rPr>
                <a:t>排序</a:t>
              </a:r>
              <a:endParaRPr lang="en-US" altLang="zh-CN" sz="3000" b="1" kern="0" dirty="0">
                <a:solidFill>
                  <a:srgbClr val="FF0000"/>
                </a:solidFill>
                <a:latin typeface="黑体" panose="02010609060101010101" pitchFamily="49" charset="-122"/>
                <a:ea typeface="黑体" panose="02010609060101010101" pitchFamily="49" charset="-122"/>
              </a:endParaRPr>
            </a:p>
          </p:txBody>
        </p:sp>
        <p:sp>
          <p:nvSpPr>
            <p:cNvPr id="5" name="AutoShape 18"/>
            <p:cNvSpPr>
              <a:spLocks noChangeArrowheads="1"/>
            </p:cNvSpPr>
            <p:nvPr/>
          </p:nvSpPr>
          <p:spPr bwMode="ltGray">
            <a:xfrm>
              <a:off x="3076803" y="2743200"/>
              <a:ext cx="685800" cy="685800"/>
            </a:xfrm>
            <a:prstGeom prst="diamond">
              <a:avLst/>
            </a:prstGeom>
            <a:solidFill>
              <a:srgbClr val="FCA304"/>
            </a:solidFill>
            <a:ln w="25400" algn="ctr">
              <a:solidFill>
                <a:srgbClr val="FFFFFF"/>
              </a:solidFill>
              <a:miter lim="800000"/>
            </a:ln>
            <a:effectLst>
              <a:outerShdw dist="76200" algn="ctr" rotWithShape="0">
                <a:srgbClr val="808080">
                  <a:alpha val="50000"/>
                </a:srgbClr>
              </a:outerShdw>
            </a:effectLst>
          </p:spPr>
          <p:txBody>
            <a:bodyPr wrap="none" anchor="ctr"/>
            <a:lstStyle/>
            <a:p>
              <a:pPr defTabSz="685800">
                <a:defRPr/>
              </a:pPr>
              <a:endParaRPr lang="zh-CN" altLang="en-US" sz="3000" kern="0">
                <a:solidFill>
                  <a:sysClr val="windowText" lastClr="000000"/>
                </a:solidFill>
              </a:endParaRPr>
            </a:p>
          </p:txBody>
        </p:sp>
        <p:sp>
          <p:nvSpPr>
            <p:cNvPr id="6" name="Text Box 19"/>
            <p:cNvSpPr txBox="1">
              <a:spLocks noChangeArrowheads="1"/>
            </p:cNvSpPr>
            <p:nvPr/>
          </p:nvSpPr>
          <p:spPr bwMode="black">
            <a:xfrm>
              <a:off x="3328215" y="2841625"/>
              <a:ext cx="159163" cy="420872"/>
            </a:xfrm>
            <a:prstGeom prst="rect">
              <a:avLst/>
            </a:prstGeom>
            <a:noFill/>
            <a:ln w="9525" algn="ctr">
              <a:noFill/>
              <a:miter lim="800000"/>
            </a:ln>
            <a:effectLst/>
          </p:spPr>
          <p:txBody>
            <a:bodyPr wrap="none">
              <a:spAutoFit/>
            </a:bodyPr>
            <a:lstStyle/>
            <a:p>
              <a:pPr algn="ctr" defTabSz="685800" eaLnBrk="0" hangingPunct="0">
                <a:defRPr/>
              </a:pPr>
              <a:endParaRPr lang="en-US" altLang="zh-CN" sz="3000" b="1" kern="0" dirty="0">
                <a:solidFill>
                  <a:srgbClr val="FFFFFF"/>
                </a:solidFill>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Box 3"/>
          <p:cNvSpPr txBox="1">
            <a:spLocks noChangeArrowheads="1"/>
          </p:cNvSpPr>
          <p:nvPr/>
        </p:nvSpPr>
        <p:spPr bwMode="auto">
          <a:xfrm>
            <a:off x="451151" y="2714006"/>
            <a:ext cx="624064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100" b="1" dirty="0"/>
              <a:t>设 </a:t>
            </a:r>
            <a:r>
              <a:rPr lang="en-US" altLang="zh-CN" sz="2100" b="1" dirty="0">
                <a:solidFill>
                  <a:srgbClr val="FF0000"/>
                </a:solidFill>
              </a:rPr>
              <a:t>n</a:t>
            </a:r>
            <a:r>
              <a:rPr lang="en-US" altLang="zh-CN" sz="2100" b="1" dirty="0"/>
              <a:t> </a:t>
            </a:r>
            <a:r>
              <a:rPr lang="zh-CN" altLang="en-US" sz="2100" b="1" dirty="0"/>
              <a:t>个记录的序列为 </a:t>
            </a:r>
            <a:r>
              <a:rPr lang="en-US" altLang="zh-CN" sz="2100" b="1" dirty="0"/>
              <a:t>{ R</a:t>
            </a:r>
            <a:r>
              <a:rPr lang="en-US" altLang="zh-CN" sz="2100" b="1" baseline="-25000" dirty="0"/>
              <a:t>1</a:t>
            </a:r>
            <a:r>
              <a:rPr lang="en-US" altLang="zh-CN" sz="2100" b="1" dirty="0"/>
              <a:t> , R</a:t>
            </a:r>
            <a:r>
              <a:rPr lang="en-US" altLang="zh-CN" sz="2100" b="1" baseline="-25000" dirty="0"/>
              <a:t>2</a:t>
            </a:r>
            <a:r>
              <a:rPr lang="en-US" altLang="zh-CN" sz="2100" b="1" dirty="0"/>
              <a:t> , R</a:t>
            </a:r>
            <a:r>
              <a:rPr lang="en-US" altLang="zh-CN" sz="2100" b="1" baseline="-25000" dirty="0"/>
              <a:t>3</a:t>
            </a:r>
            <a:r>
              <a:rPr lang="en-US" altLang="zh-CN" sz="2100" b="1" dirty="0"/>
              <a:t> , . . . , R</a:t>
            </a:r>
            <a:r>
              <a:rPr lang="en-US" altLang="zh-CN" sz="2100" b="1" baseline="-25000" dirty="0"/>
              <a:t>n</a:t>
            </a:r>
            <a:r>
              <a:rPr lang="en-US" altLang="zh-CN" sz="2100" b="1" dirty="0"/>
              <a:t> }</a:t>
            </a:r>
            <a:endParaRPr lang="en-US" altLang="zh-CN" sz="2100" b="1" dirty="0"/>
          </a:p>
        </p:txBody>
      </p:sp>
      <p:sp>
        <p:nvSpPr>
          <p:cNvPr id="35844" name="Text Box 4"/>
          <p:cNvSpPr txBox="1">
            <a:spLocks noChangeArrowheads="1"/>
          </p:cNvSpPr>
          <p:nvPr/>
        </p:nvSpPr>
        <p:spPr bwMode="auto">
          <a:xfrm>
            <a:off x="458437" y="3190459"/>
            <a:ext cx="644487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100" b="1" dirty="0"/>
              <a:t>相应的关键字序列为 </a:t>
            </a:r>
            <a:r>
              <a:rPr lang="en-US" altLang="zh-CN" sz="2100" b="1" dirty="0"/>
              <a:t>{ K</a:t>
            </a:r>
            <a:r>
              <a:rPr lang="en-US" altLang="zh-CN" sz="2100" b="1" baseline="-25000" dirty="0"/>
              <a:t>1</a:t>
            </a:r>
            <a:r>
              <a:rPr lang="en-US" altLang="zh-CN" sz="2100" b="1" dirty="0"/>
              <a:t> , K</a:t>
            </a:r>
            <a:r>
              <a:rPr lang="en-US" altLang="zh-CN" sz="2100" b="1" baseline="-25000" dirty="0"/>
              <a:t>2</a:t>
            </a:r>
            <a:r>
              <a:rPr lang="en-US" altLang="zh-CN" sz="2100" b="1" dirty="0"/>
              <a:t> , K</a:t>
            </a:r>
            <a:r>
              <a:rPr lang="en-US" altLang="zh-CN" sz="2100" b="1" baseline="-25000" dirty="0"/>
              <a:t>3</a:t>
            </a:r>
            <a:r>
              <a:rPr lang="en-US" altLang="zh-CN" sz="2100" b="1" dirty="0"/>
              <a:t> , . . . , </a:t>
            </a:r>
            <a:r>
              <a:rPr lang="en-US" altLang="zh-CN" sz="2100" b="1" dirty="0" err="1"/>
              <a:t>K</a:t>
            </a:r>
            <a:r>
              <a:rPr lang="en-US" altLang="zh-CN" sz="2100" b="1" baseline="-25000" dirty="0" err="1"/>
              <a:t>n</a:t>
            </a:r>
            <a:r>
              <a:rPr lang="en-US" altLang="zh-CN" sz="2100" b="1" dirty="0"/>
              <a:t> }</a:t>
            </a:r>
            <a:endParaRPr lang="en-US" altLang="zh-CN" sz="2100" b="1" dirty="0"/>
          </a:p>
        </p:txBody>
      </p:sp>
      <p:sp>
        <p:nvSpPr>
          <p:cNvPr id="35845" name="Text Box 5"/>
          <p:cNvSpPr txBox="1">
            <a:spLocks noChangeArrowheads="1"/>
          </p:cNvSpPr>
          <p:nvPr/>
        </p:nvSpPr>
        <p:spPr bwMode="auto">
          <a:xfrm>
            <a:off x="458437" y="3637774"/>
            <a:ext cx="8517400" cy="93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spcBef>
                <a:spcPct val="50000"/>
              </a:spcBef>
            </a:pPr>
            <a:r>
              <a:rPr lang="zh-CN" altLang="en-US" sz="2100" b="1" dirty="0"/>
              <a:t>若一个排列 </a:t>
            </a:r>
            <a:r>
              <a:rPr lang="en-US" altLang="zh-CN" sz="2100" b="1" dirty="0"/>
              <a:t>p</a:t>
            </a:r>
            <a:r>
              <a:rPr lang="en-US" altLang="zh-CN" sz="2100" b="1" baseline="-25000" dirty="0"/>
              <a:t>1</a:t>
            </a:r>
            <a:r>
              <a:rPr lang="en-US" altLang="zh-CN" sz="2100" b="1" dirty="0"/>
              <a:t> , p</a:t>
            </a:r>
            <a:r>
              <a:rPr lang="en-US" altLang="zh-CN" sz="2100" b="1" baseline="-25000" dirty="0"/>
              <a:t>2</a:t>
            </a:r>
            <a:r>
              <a:rPr lang="en-US" altLang="zh-CN" sz="2100" b="1" dirty="0"/>
              <a:t> , p</a:t>
            </a:r>
            <a:r>
              <a:rPr lang="en-US" altLang="zh-CN" sz="2100" b="1" baseline="-25000" dirty="0"/>
              <a:t>3</a:t>
            </a:r>
            <a:r>
              <a:rPr lang="en-US" altLang="zh-CN" sz="2100" b="1" dirty="0"/>
              <a:t> , . . . , </a:t>
            </a:r>
            <a:r>
              <a:rPr lang="en-US" altLang="zh-CN" sz="2100" b="1" dirty="0" err="1"/>
              <a:t>p</a:t>
            </a:r>
            <a:r>
              <a:rPr lang="en-US" altLang="zh-CN" sz="2100" b="1" baseline="-25000" dirty="0" err="1"/>
              <a:t>n</a:t>
            </a:r>
            <a:r>
              <a:rPr lang="en-US" altLang="zh-CN" sz="2100" b="1" dirty="0"/>
              <a:t> </a:t>
            </a:r>
            <a:r>
              <a:rPr lang="zh-CN" altLang="en-US" sz="2100" b="1" dirty="0"/>
              <a:t>，使得相应的关键字满足递增或递减关系。</a:t>
            </a:r>
            <a:endParaRPr lang="en-US" altLang="zh-CN" sz="2100" b="1" dirty="0"/>
          </a:p>
        </p:txBody>
      </p:sp>
      <p:sp>
        <p:nvSpPr>
          <p:cNvPr id="26" name="AutoShape 23"/>
          <p:cNvSpPr>
            <a:spLocks noChangeArrowheads="1"/>
          </p:cNvSpPr>
          <p:nvPr/>
        </p:nvSpPr>
        <p:spPr bwMode="auto">
          <a:xfrm>
            <a:off x="226081" y="1939077"/>
            <a:ext cx="1783472" cy="515957"/>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spAutoFit/>
          </a:bodyPr>
          <a:lstStyle/>
          <a:p>
            <a:pPr algn="ctr">
              <a:buClr>
                <a:schemeClr val="hlink"/>
              </a:buClr>
              <a:buSzPct val="75000"/>
              <a:defRPr/>
            </a:pPr>
            <a:r>
              <a:rPr lang="zh-CN" altLang="en-US" sz="2100" b="1"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排序的概念</a:t>
            </a:r>
            <a:endParaRPr lang="zh-CN" altLang="en-US" sz="2100" b="1"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grpSp>
        <p:nvGrpSpPr>
          <p:cNvPr id="2" name="组合 1"/>
          <p:cNvGrpSpPr/>
          <p:nvPr/>
        </p:nvGrpSpPr>
        <p:grpSpPr>
          <a:xfrm>
            <a:off x="603305" y="4886689"/>
            <a:ext cx="7779509" cy="892526"/>
            <a:chOff x="559004" y="5003182"/>
            <a:chExt cx="10477590" cy="1190034"/>
          </a:xfrm>
        </p:grpSpPr>
        <p:grpSp>
          <p:nvGrpSpPr>
            <p:cNvPr id="27" name="Group 11"/>
            <p:cNvGrpSpPr/>
            <p:nvPr/>
          </p:nvGrpSpPr>
          <p:grpSpPr bwMode="auto">
            <a:xfrm>
              <a:off x="559004" y="5003182"/>
              <a:ext cx="10477590" cy="923925"/>
              <a:chOff x="1314" y="1782"/>
              <a:chExt cx="3203" cy="582"/>
            </a:xfrm>
          </p:grpSpPr>
          <p:sp>
            <p:nvSpPr>
              <p:cNvPr id="28" name="AutoShape 12"/>
              <p:cNvSpPr>
                <a:spLocks noChangeArrowheads="1"/>
              </p:cNvSpPr>
              <p:nvPr/>
            </p:nvSpPr>
            <p:spPr bwMode="gray">
              <a:xfrm>
                <a:off x="1314" y="1782"/>
                <a:ext cx="3203" cy="582"/>
              </a:xfrm>
              <a:prstGeom prst="roundRect">
                <a:avLst>
                  <a:gd name="adj" fmla="val 16667"/>
                </a:avLst>
              </a:prstGeom>
              <a:gradFill rotWithShape="1">
                <a:gsLst>
                  <a:gs pos="0">
                    <a:schemeClr val="accent1">
                      <a:gamma/>
                      <a:shade val="66275"/>
                      <a:invGamma/>
                    </a:schemeClr>
                  </a:gs>
                  <a:gs pos="100000">
                    <a:schemeClr val="accent1"/>
                  </a:gs>
                </a:gsLst>
                <a:lin ang="0" scaled="1"/>
              </a:gradFill>
              <a:ln w="9525">
                <a:noFill/>
                <a:round/>
              </a:ln>
              <a:effectLst/>
              <a:scene3d>
                <a:camera prst="legacyPerspectiveBottom"/>
                <a:lightRig rig="legacyNormal3" dir="r"/>
              </a:scene3d>
              <a:sp3d extrusionH="430200" prstMaterial="legacyMatte">
                <a:bevelT w="13500" h="13500" prst="angle"/>
                <a:bevelB w="13500" h="13500" prst="angle"/>
                <a:extrusionClr>
                  <a:schemeClr val="accent1"/>
                </a:extrusionClr>
              </a:sp3d>
            </p:spPr>
            <p:txBody>
              <a:bodyPr wrap="none" anchor="ctr">
                <a:flatTx/>
              </a:bodyPr>
              <a:lstStyle/>
              <a:p>
                <a:endParaRPr lang="zh-CN" altLang="en-US" sz="2100" b="1"/>
              </a:p>
            </p:txBody>
          </p:sp>
          <p:sp>
            <p:nvSpPr>
              <p:cNvPr id="29" name="Line 13"/>
              <p:cNvSpPr>
                <a:spLocks noChangeShapeType="1"/>
              </p:cNvSpPr>
              <p:nvPr/>
            </p:nvSpPr>
            <p:spPr bwMode="gray">
              <a:xfrm>
                <a:off x="1418" y="2361"/>
                <a:ext cx="2950" cy="0"/>
              </a:xfrm>
              <a:prstGeom prst="line">
                <a:avLst/>
              </a:prstGeom>
              <a:noFill/>
              <a:ln w="3175">
                <a:solidFill>
                  <a:srgbClr val="FFFFFF">
                    <a:alpha val="14999"/>
                  </a:srgbClr>
                </a:solidFill>
                <a:round/>
              </a:ln>
              <a:effectLst/>
            </p:spPr>
            <p:txBody>
              <a:bodyPr/>
              <a:lstStyle/>
              <a:p>
                <a:endParaRPr lang="zh-CN" altLang="en-US" sz="2100" b="1"/>
              </a:p>
            </p:txBody>
          </p:sp>
          <p:sp>
            <p:nvSpPr>
              <p:cNvPr id="30" name="Line 14"/>
              <p:cNvSpPr>
                <a:spLocks noChangeShapeType="1"/>
              </p:cNvSpPr>
              <p:nvPr/>
            </p:nvSpPr>
            <p:spPr bwMode="gray">
              <a:xfrm>
                <a:off x="1392" y="1784"/>
                <a:ext cx="2950" cy="0"/>
              </a:xfrm>
              <a:prstGeom prst="line">
                <a:avLst/>
              </a:prstGeom>
              <a:noFill/>
              <a:ln w="3175">
                <a:solidFill>
                  <a:srgbClr val="FFFFFF">
                    <a:alpha val="14999"/>
                  </a:srgbClr>
                </a:solidFill>
                <a:round/>
              </a:ln>
              <a:effectLst/>
            </p:spPr>
            <p:txBody>
              <a:bodyPr/>
              <a:lstStyle/>
              <a:p>
                <a:endParaRPr lang="zh-CN" altLang="en-US" sz="2100" b="1"/>
              </a:p>
            </p:txBody>
          </p:sp>
        </p:grpSp>
        <p:sp>
          <p:nvSpPr>
            <p:cNvPr id="31" name="Text Box 11"/>
            <p:cNvSpPr txBox="1">
              <a:spLocks noChangeArrowheads="1"/>
            </p:cNvSpPr>
            <p:nvPr/>
          </p:nvSpPr>
          <p:spPr bwMode="gray">
            <a:xfrm>
              <a:off x="899206" y="5208331"/>
              <a:ext cx="10000320" cy="984885"/>
            </a:xfrm>
            <a:prstGeom prst="rect">
              <a:avLst/>
            </a:prstGeom>
            <a:noFill/>
            <a:ln w="9525" algn="ctr">
              <a:noFill/>
              <a:miter lim="800000"/>
            </a:ln>
          </p:spPr>
          <p:txBody>
            <a:bodyPr wrap="square">
              <a:spAutoFit/>
            </a:bodyPr>
            <a:lstStyle/>
            <a:p>
              <a:pPr algn="ctr" eaLnBrk="0" hangingPunct="0"/>
              <a:r>
                <a:rPr lang="zh-CN" altLang="en-US" sz="2100" b="1" dirty="0">
                  <a:solidFill>
                    <a:srgbClr val="F8F8F8"/>
                  </a:solidFill>
                  <a:cs typeface="Arial" panose="020B0604020202020204" pitchFamily="34" charset="0"/>
                </a:rPr>
                <a:t>将待排序列中元素重新调换位置，使其按关键字有序的过程。</a:t>
              </a:r>
              <a:endParaRPr lang="en-US" altLang="zh-CN" sz="2100" b="1" dirty="0">
                <a:solidFill>
                  <a:srgbClr val="F8F8F8"/>
                </a:solidFill>
                <a:cs typeface="Arial" panose="020B0604020202020204" pitchFamily="34" charset="0"/>
              </a:endParaRPr>
            </a:p>
          </p:txBody>
        </p:sp>
      </p:grpSp>
      <p:sp>
        <p:nvSpPr>
          <p:cNvPr id="3" name="矩形 2"/>
          <p:cNvSpPr/>
          <p:nvPr/>
        </p:nvSpPr>
        <p:spPr>
          <a:xfrm>
            <a:off x="1346726" y="310360"/>
            <a:ext cx="2042547"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3.11 </a:t>
            </a:r>
            <a:r>
              <a:rPr lang="zh-CN" altLang="en-US" sz="3200" b="1" kern="0" dirty="0">
                <a:latin typeface="黑体" panose="02010609060101010101" pitchFamily="49" charset="-122"/>
                <a:ea typeface="黑体" panose="02010609060101010101" pitchFamily="49" charset="-122"/>
              </a:rPr>
              <a:t>排序</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991809" y="1997591"/>
            <a:ext cx="4567234" cy="3783724"/>
            <a:chOff x="4543425" y="1706563"/>
            <a:chExt cx="4081464" cy="3587750"/>
          </a:xfrm>
        </p:grpSpPr>
        <p:sp>
          <p:nvSpPr>
            <p:cNvPr id="2" name="Oval 3"/>
            <p:cNvSpPr>
              <a:spLocks noChangeArrowheads="1"/>
            </p:cNvSpPr>
            <p:nvPr/>
          </p:nvSpPr>
          <p:spPr bwMode="gray">
            <a:xfrm>
              <a:off x="5199063" y="2065338"/>
              <a:ext cx="2971800" cy="2971800"/>
            </a:xfrm>
            <a:prstGeom prst="ellipse">
              <a:avLst/>
            </a:prstGeom>
            <a:noFill/>
            <a:ln w="38100">
              <a:solidFill>
                <a:srgbClr val="800080"/>
              </a:solidFill>
              <a:round/>
            </a:ln>
            <a:effectLst>
              <a:outerShdw dist="35921" dir="2700000" algn="ctr" rotWithShape="0">
                <a:srgbClr val="080808">
                  <a:alpha val="50000"/>
                </a:srgbClr>
              </a:outerShdw>
            </a:effectLst>
          </p:spPr>
          <p:txBody>
            <a:bodyPr wrap="none" anchor="ctr"/>
            <a:lstStyle/>
            <a:p>
              <a:pPr defTabSz="685800" fontAlgn="base">
                <a:spcBef>
                  <a:spcPct val="0"/>
                </a:spcBef>
                <a:spcAft>
                  <a:spcPct val="0"/>
                </a:spcAft>
                <a:defRPr/>
              </a:pPr>
              <a:endParaRPr lang="zh-CN" altLang="en-US" sz="2100" b="1" kern="0">
                <a:solidFill>
                  <a:prstClr val="black"/>
                </a:solidFill>
                <a:latin typeface="Arial" panose="020B0604020202020204" pitchFamily="34" charset="0"/>
                <a:ea typeface="宋体" panose="02010600030101010101" pitchFamily="2" charset="-122"/>
              </a:endParaRPr>
            </a:p>
          </p:txBody>
        </p:sp>
        <p:sp>
          <p:nvSpPr>
            <p:cNvPr id="3" name="Text Box 9"/>
            <p:cNvSpPr txBox="1">
              <a:spLocks noChangeArrowheads="1"/>
            </p:cNvSpPr>
            <p:nvPr/>
          </p:nvSpPr>
          <p:spPr bwMode="auto">
            <a:xfrm>
              <a:off x="5951538" y="3153779"/>
              <a:ext cx="1646237" cy="700406"/>
            </a:xfrm>
            <a:prstGeom prst="rect">
              <a:avLst/>
            </a:prstGeom>
            <a:noFill/>
            <a:ln w="9525" algn="ctr">
              <a:noFill/>
              <a:miter lim="800000"/>
            </a:ln>
          </p:spPr>
          <p:txBody>
            <a:bodyPr>
              <a:spAutoFit/>
            </a:bodyPr>
            <a:lstStyle/>
            <a:p>
              <a:pPr algn="ctr" fontAlgn="base">
                <a:spcAft>
                  <a:spcPct val="0"/>
                </a:spcAft>
              </a:pPr>
              <a:r>
                <a:rPr lang="zh-CN" altLang="en-US" sz="2100" b="1" dirty="0">
                  <a:solidFill>
                    <a:prstClr val="black"/>
                  </a:solidFill>
                  <a:latin typeface="Arial" panose="020B0604020202020204" pitchFamily="34" charset="0"/>
                  <a:ea typeface="宋体" panose="02010600030101010101" pitchFamily="2" charset="-122"/>
                </a:rPr>
                <a:t>排序</a:t>
              </a:r>
              <a:endParaRPr lang="en-US" altLang="zh-CN" sz="2100" b="1" dirty="0">
                <a:solidFill>
                  <a:prstClr val="black"/>
                </a:solidFill>
                <a:latin typeface="Arial" panose="020B0604020202020204" pitchFamily="34" charset="0"/>
                <a:ea typeface="宋体" panose="02010600030101010101" pitchFamily="2" charset="-122"/>
              </a:endParaRPr>
            </a:p>
            <a:p>
              <a:pPr algn="ctr" fontAlgn="base">
                <a:spcAft>
                  <a:spcPct val="0"/>
                </a:spcAft>
              </a:pPr>
              <a:r>
                <a:rPr lang="zh-CN" altLang="en-US" sz="2100" b="1" dirty="0">
                  <a:solidFill>
                    <a:prstClr val="black"/>
                  </a:solidFill>
                  <a:latin typeface="Arial" panose="020B0604020202020204" pitchFamily="34" charset="0"/>
                  <a:ea typeface="宋体" panose="02010600030101010101" pitchFamily="2" charset="-122"/>
                </a:rPr>
                <a:t>思想</a:t>
              </a:r>
              <a:endParaRPr lang="en-US" altLang="zh-CN" sz="2100" b="1" dirty="0">
                <a:solidFill>
                  <a:prstClr val="black"/>
                </a:solidFill>
                <a:latin typeface="Arial" panose="020B0604020202020204" pitchFamily="34" charset="0"/>
                <a:ea typeface="宋体" panose="02010600030101010101" pitchFamily="2" charset="-122"/>
              </a:endParaRPr>
            </a:p>
          </p:txBody>
        </p:sp>
        <p:grpSp>
          <p:nvGrpSpPr>
            <p:cNvPr id="4" name="Group 45"/>
            <p:cNvGrpSpPr/>
            <p:nvPr/>
          </p:nvGrpSpPr>
          <p:grpSpPr bwMode="auto">
            <a:xfrm>
              <a:off x="6777038" y="1706563"/>
              <a:ext cx="1000125" cy="977900"/>
              <a:chOff x="480" y="1200"/>
              <a:chExt cx="1042" cy="1019"/>
            </a:xfrm>
          </p:grpSpPr>
          <p:grpSp>
            <p:nvGrpSpPr>
              <p:cNvPr id="5" name="Group 46"/>
              <p:cNvGrpSpPr/>
              <p:nvPr/>
            </p:nvGrpSpPr>
            <p:grpSpPr bwMode="auto">
              <a:xfrm>
                <a:off x="480" y="1200"/>
                <a:ext cx="1042" cy="1019"/>
                <a:chOff x="480" y="1200"/>
                <a:chExt cx="1042" cy="1019"/>
              </a:xfrm>
            </p:grpSpPr>
            <p:pic>
              <p:nvPicPr>
                <p:cNvPr id="7" name="Picture 47" descr="circuler_1"/>
                <p:cNvPicPr>
                  <a:picLocks noChangeAspect="1" noChangeArrowheads="1"/>
                </p:cNvPicPr>
                <p:nvPr/>
              </p:nvPicPr>
              <p:blipFill>
                <a:blip r:embed="rId1" cstate="print"/>
                <a:srcRect/>
                <a:stretch>
                  <a:fillRect/>
                </a:stretch>
              </p:blipFill>
              <p:spPr bwMode="gray">
                <a:xfrm>
                  <a:off x="480" y="1200"/>
                  <a:ext cx="1042" cy="1016"/>
                </a:xfrm>
                <a:prstGeom prst="rect">
                  <a:avLst/>
                </a:prstGeom>
                <a:noFill/>
                <a:ln w="9525">
                  <a:noFill/>
                  <a:miter lim="800000"/>
                  <a:headEnd/>
                  <a:tailEnd/>
                </a:ln>
              </p:spPr>
            </p:pic>
            <p:sp>
              <p:nvSpPr>
                <p:cNvPr id="8" name="Oval 48"/>
                <p:cNvSpPr>
                  <a:spLocks noChangeArrowheads="1"/>
                </p:cNvSpPr>
                <p:nvPr/>
              </p:nvSpPr>
              <p:spPr bwMode="gray">
                <a:xfrm>
                  <a:off x="480" y="1200"/>
                  <a:ext cx="1035" cy="1019"/>
                </a:xfrm>
                <a:prstGeom prst="ellipse">
                  <a:avLst/>
                </a:prstGeom>
                <a:gradFill rotWithShape="1">
                  <a:gsLst>
                    <a:gs pos="0">
                      <a:srgbClr val="800080"/>
                    </a:gs>
                    <a:gs pos="50000">
                      <a:srgbClr val="800080">
                        <a:gamma/>
                        <a:shade val="54118"/>
                        <a:invGamma/>
                      </a:srgbClr>
                    </a:gs>
                    <a:gs pos="100000">
                      <a:srgbClr val="800080"/>
                    </a:gs>
                  </a:gsLst>
                  <a:lin ang="5400000" scaled="1"/>
                </a:gradFill>
                <a:ln w="9525" algn="ctr">
                  <a:noFill/>
                  <a:round/>
                </a:ln>
              </p:spPr>
              <p:txBody>
                <a:bodyPr wrap="none" anchor="ctr"/>
                <a:lstStyle/>
                <a:p>
                  <a:pPr defTabSz="685800" fontAlgn="base">
                    <a:spcBef>
                      <a:spcPct val="0"/>
                    </a:spcBef>
                    <a:spcAft>
                      <a:spcPct val="0"/>
                    </a:spcAft>
                    <a:defRPr/>
                  </a:pPr>
                  <a:endParaRPr lang="zh-CN" altLang="zh-CN" sz="2100" b="1" kern="0">
                    <a:solidFill>
                      <a:prstClr val="black"/>
                    </a:solidFill>
                    <a:latin typeface="Calibri" panose="020F0502020204030204" pitchFamily="34" charset="0"/>
                    <a:ea typeface="宋体" panose="02010600030101010101" pitchFamily="2" charset="-122"/>
                  </a:endParaRPr>
                </a:p>
              </p:txBody>
            </p:sp>
          </p:grpSp>
          <p:pic>
            <p:nvPicPr>
              <p:cNvPr id="6" name="Picture 49" descr="Picture2"/>
              <p:cNvPicPr>
                <a:picLocks noChangeAspect="1" noChangeArrowheads="1"/>
              </p:cNvPicPr>
              <p:nvPr/>
            </p:nvPicPr>
            <p:blipFill>
              <a:blip r:embed="rId2"/>
              <a:srcRect/>
              <a:stretch>
                <a:fillRect/>
              </a:stretch>
            </p:blipFill>
            <p:spPr bwMode="gray">
              <a:xfrm>
                <a:off x="584" y="1210"/>
                <a:ext cx="823" cy="360"/>
              </a:xfrm>
              <a:prstGeom prst="rect">
                <a:avLst/>
              </a:prstGeom>
              <a:noFill/>
              <a:ln w="9525">
                <a:noFill/>
                <a:miter lim="800000"/>
                <a:headEnd/>
                <a:tailEnd/>
              </a:ln>
            </p:spPr>
          </p:pic>
        </p:grpSp>
        <p:grpSp>
          <p:nvGrpSpPr>
            <p:cNvPr id="10" name="Group 45"/>
            <p:cNvGrpSpPr/>
            <p:nvPr/>
          </p:nvGrpSpPr>
          <p:grpSpPr bwMode="auto">
            <a:xfrm>
              <a:off x="6777038" y="4316413"/>
              <a:ext cx="1000125" cy="977900"/>
              <a:chOff x="480" y="1200"/>
              <a:chExt cx="1042" cy="1019"/>
            </a:xfrm>
          </p:grpSpPr>
          <p:grpSp>
            <p:nvGrpSpPr>
              <p:cNvPr id="11" name="Group 46"/>
              <p:cNvGrpSpPr/>
              <p:nvPr/>
            </p:nvGrpSpPr>
            <p:grpSpPr bwMode="auto">
              <a:xfrm>
                <a:off x="480" y="1200"/>
                <a:ext cx="1042" cy="1019"/>
                <a:chOff x="480" y="1200"/>
                <a:chExt cx="1042" cy="1019"/>
              </a:xfrm>
            </p:grpSpPr>
            <p:pic>
              <p:nvPicPr>
                <p:cNvPr id="13" name="Picture 47" descr="circuler_1"/>
                <p:cNvPicPr>
                  <a:picLocks noChangeAspect="1" noChangeArrowheads="1"/>
                </p:cNvPicPr>
                <p:nvPr/>
              </p:nvPicPr>
              <p:blipFill>
                <a:blip r:embed="rId1" cstate="print"/>
                <a:srcRect/>
                <a:stretch>
                  <a:fillRect/>
                </a:stretch>
              </p:blipFill>
              <p:spPr bwMode="gray">
                <a:xfrm>
                  <a:off x="480" y="1200"/>
                  <a:ext cx="1042" cy="1016"/>
                </a:xfrm>
                <a:prstGeom prst="rect">
                  <a:avLst/>
                </a:prstGeom>
                <a:noFill/>
                <a:ln w="9525">
                  <a:noFill/>
                  <a:miter lim="800000"/>
                  <a:headEnd/>
                  <a:tailEnd/>
                </a:ln>
              </p:spPr>
            </p:pic>
            <p:sp>
              <p:nvSpPr>
                <p:cNvPr id="14" name="Oval 48"/>
                <p:cNvSpPr>
                  <a:spLocks noChangeArrowheads="1"/>
                </p:cNvSpPr>
                <p:nvPr/>
              </p:nvSpPr>
              <p:spPr bwMode="gray">
                <a:xfrm>
                  <a:off x="480" y="1200"/>
                  <a:ext cx="1035" cy="1019"/>
                </a:xfrm>
                <a:prstGeom prst="ellipse">
                  <a:avLst/>
                </a:prstGeom>
                <a:gradFill rotWithShape="1">
                  <a:gsLst>
                    <a:gs pos="0">
                      <a:srgbClr val="800080"/>
                    </a:gs>
                    <a:gs pos="50000">
                      <a:srgbClr val="800080">
                        <a:gamma/>
                        <a:shade val="54118"/>
                        <a:invGamma/>
                      </a:srgbClr>
                    </a:gs>
                    <a:gs pos="100000">
                      <a:srgbClr val="800080"/>
                    </a:gs>
                  </a:gsLst>
                  <a:lin ang="5400000" scaled="1"/>
                </a:gradFill>
                <a:ln w="9525" algn="ctr">
                  <a:noFill/>
                  <a:round/>
                </a:ln>
              </p:spPr>
              <p:txBody>
                <a:bodyPr wrap="none" anchor="ctr"/>
                <a:lstStyle/>
                <a:p>
                  <a:pPr defTabSz="685800" fontAlgn="base">
                    <a:spcBef>
                      <a:spcPct val="0"/>
                    </a:spcBef>
                    <a:spcAft>
                      <a:spcPct val="0"/>
                    </a:spcAft>
                    <a:defRPr/>
                  </a:pPr>
                  <a:endParaRPr lang="zh-CN" altLang="zh-CN" sz="2100" b="1" kern="0">
                    <a:solidFill>
                      <a:prstClr val="black"/>
                    </a:solidFill>
                    <a:latin typeface="Calibri" panose="020F0502020204030204" pitchFamily="34" charset="0"/>
                    <a:ea typeface="宋体" panose="02010600030101010101" pitchFamily="2" charset="-122"/>
                  </a:endParaRPr>
                </a:p>
              </p:txBody>
            </p:sp>
          </p:grpSp>
          <p:pic>
            <p:nvPicPr>
              <p:cNvPr id="12" name="Picture 49" descr="Picture2"/>
              <p:cNvPicPr>
                <a:picLocks noChangeAspect="1" noChangeArrowheads="1"/>
              </p:cNvPicPr>
              <p:nvPr/>
            </p:nvPicPr>
            <p:blipFill>
              <a:blip r:embed="rId2"/>
              <a:srcRect/>
              <a:stretch>
                <a:fillRect/>
              </a:stretch>
            </p:blipFill>
            <p:spPr bwMode="gray">
              <a:xfrm>
                <a:off x="584" y="1210"/>
                <a:ext cx="823" cy="360"/>
              </a:xfrm>
              <a:prstGeom prst="rect">
                <a:avLst/>
              </a:prstGeom>
              <a:noFill/>
              <a:ln w="9525">
                <a:noFill/>
                <a:miter lim="800000"/>
                <a:headEnd/>
                <a:tailEnd/>
              </a:ln>
            </p:spPr>
          </p:pic>
        </p:grpSp>
        <p:sp>
          <p:nvSpPr>
            <p:cNvPr id="15" name="Text Box 50"/>
            <p:cNvSpPr txBox="1">
              <a:spLocks noChangeArrowheads="1"/>
            </p:cNvSpPr>
            <p:nvPr/>
          </p:nvSpPr>
          <p:spPr bwMode="white">
            <a:xfrm>
              <a:off x="6743700" y="4525963"/>
              <a:ext cx="1060450" cy="700406"/>
            </a:xfrm>
            <a:prstGeom prst="rect">
              <a:avLst/>
            </a:prstGeom>
            <a:noFill/>
            <a:ln w="9525" algn="ctr">
              <a:noFill/>
              <a:miter lim="800000"/>
            </a:ln>
            <a:effectLst>
              <a:outerShdw dist="17961" dir="2700000" algn="ctr" rotWithShape="0">
                <a:srgbClr val="000000"/>
              </a:outerShdw>
            </a:effectLst>
          </p:spPr>
          <p:txBody>
            <a:bodyPr>
              <a:spAutoFit/>
            </a:bodyPr>
            <a:lstStyle>
              <a:defPPr>
                <a:defRPr lang="zh-CN"/>
              </a:defPPr>
              <a:lvl1pPr algn="ctr" fontAlgn="base">
                <a:spcAft>
                  <a:spcPct val="0"/>
                </a:spcAft>
                <a:defRPr sz="2400">
                  <a:solidFill>
                    <a:srgbClr val="F8F8F8"/>
                  </a:solidFill>
                  <a:latin typeface="Calibri" panose="020F0502020204030204" pitchFamily="34" charset="0"/>
                  <a:ea typeface="宋体" panose="02010600030101010101" pitchFamily="2" charset="-122"/>
                </a:defRPr>
              </a:lvl1pPr>
            </a:lstStyle>
            <a:p>
              <a:r>
                <a:rPr lang="zh-CN" altLang="en-US" sz="2100" b="1" dirty="0"/>
                <a:t>选择</a:t>
              </a:r>
              <a:endParaRPr lang="en-US" altLang="zh-CN" sz="2100" b="1" dirty="0"/>
            </a:p>
            <a:p>
              <a:r>
                <a:rPr lang="zh-CN" altLang="en-US" sz="2100" b="1" dirty="0"/>
                <a:t>排序</a:t>
              </a:r>
              <a:endParaRPr lang="en-US" altLang="zh-CN" sz="2100" b="1" dirty="0"/>
            </a:p>
          </p:txBody>
        </p:sp>
        <p:grpSp>
          <p:nvGrpSpPr>
            <p:cNvPr id="16" name="Group 45"/>
            <p:cNvGrpSpPr/>
            <p:nvPr/>
          </p:nvGrpSpPr>
          <p:grpSpPr bwMode="auto">
            <a:xfrm>
              <a:off x="7624763" y="3078163"/>
              <a:ext cx="1000125" cy="977900"/>
              <a:chOff x="480" y="1200"/>
              <a:chExt cx="1042" cy="1019"/>
            </a:xfrm>
          </p:grpSpPr>
          <p:grpSp>
            <p:nvGrpSpPr>
              <p:cNvPr id="17" name="Group 46"/>
              <p:cNvGrpSpPr/>
              <p:nvPr/>
            </p:nvGrpSpPr>
            <p:grpSpPr bwMode="auto">
              <a:xfrm>
                <a:off x="480" y="1200"/>
                <a:ext cx="1042" cy="1019"/>
                <a:chOff x="480" y="1200"/>
                <a:chExt cx="1042" cy="1019"/>
              </a:xfrm>
            </p:grpSpPr>
            <p:pic>
              <p:nvPicPr>
                <p:cNvPr id="19" name="Picture 47" descr="circuler_1"/>
                <p:cNvPicPr>
                  <a:picLocks noChangeAspect="1" noChangeArrowheads="1"/>
                </p:cNvPicPr>
                <p:nvPr/>
              </p:nvPicPr>
              <p:blipFill>
                <a:blip r:embed="rId1" cstate="print"/>
                <a:srcRect/>
                <a:stretch>
                  <a:fillRect/>
                </a:stretch>
              </p:blipFill>
              <p:spPr bwMode="gray">
                <a:xfrm>
                  <a:off x="480" y="1200"/>
                  <a:ext cx="1042" cy="1016"/>
                </a:xfrm>
                <a:prstGeom prst="rect">
                  <a:avLst/>
                </a:prstGeom>
                <a:noFill/>
                <a:ln w="9525">
                  <a:noFill/>
                  <a:miter lim="800000"/>
                  <a:headEnd/>
                  <a:tailEnd/>
                </a:ln>
              </p:spPr>
            </p:pic>
            <p:sp>
              <p:nvSpPr>
                <p:cNvPr id="20" name="Oval 48"/>
                <p:cNvSpPr>
                  <a:spLocks noChangeArrowheads="1"/>
                </p:cNvSpPr>
                <p:nvPr/>
              </p:nvSpPr>
              <p:spPr bwMode="gray">
                <a:xfrm>
                  <a:off x="480" y="1200"/>
                  <a:ext cx="1035" cy="1019"/>
                </a:xfrm>
                <a:prstGeom prst="ellipse">
                  <a:avLst/>
                </a:prstGeom>
                <a:gradFill rotWithShape="1">
                  <a:gsLst>
                    <a:gs pos="0">
                      <a:srgbClr val="800080"/>
                    </a:gs>
                    <a:gs pos="50000">
                      <a:srgbClr val="800080">
                        <a:gamma/>
                        <a:shade val="54118"/>
                        <a:invGamma/>
                      </a:srgbClr>
                    </a:gs>
                    <a:gs pos="100000">
                      <a:srgbClr val="800080"/>
                    </a:gs>
                  </a:gsLst>
                  <a:lin ang="5400000" scaled="1"/>
                </a:gradFill>
                <a:ln w="9525" algn="ctr">
                  <a:noFill/>
                  <a:round/>
                </a:ln>
              </p:spPr>
              <p:txBody>
                <a:bodyPr wrap="none" anchor="ctr"/>
                <a:lstStyle/>
                <a:p>
                  <a:pPr defTabSz="685800" fontAlgn="base">
                    <a:spcBef>
                      <a:spcPct val="0"/>
                    </a:spcBef>
                    <a:spcAft>
                      <a:spcPct val="0"/>
                    </a:spcAft>
                    <a:defRPr/>
                  </a:pPr>
                  <a:endParaRPr lang="zh-CN" altLang="zh-CN" sz="2100" b="1" kern="0">
                    <a:solidFill>
                      <a:prstClr val="black"/>
                    </a:solidFill>
                    <a:latin typeface="Calibri" panose="020F0502020204030204" pitchFamily="34" charset="0"/>
                    <a:ea typeface="宋体" panose="02010600030101010101" pitchFamily="2" charset="-122"/>
                  </a:endParaRPr>
                </a:p>
              </p:txBody>
            </p:sp>
          </p:grpSp>
          <p:pic>
            <p:nvPicPr>
              <p:cNvPr id="18" name="Picture 49" descr="Picture2"/>
              <p:cNvPicPr>
                <a:picLocks noChangeAspect="1" noChangeArrowheads="1"/>
              </p:cNvPicPr>
              <p:nvPr/>
            </p:nvPicPr>
            <p:blipFill>
              <a:blip r:embed="rId2"/>
              <a:srcRect/>
              <a:stretch>
                <a:fillRect/>
              </a:stretch>
            </p:blipFill>
            <p:spPr bwMode="gray">
              <a:xfrm>
                <a:off x="584" y="1210"/>
                <a:ext cx="823" cy="360"/>
              </a:xfrm>
              <a:prstGeom prst="rect">
                <a:avLst/>
              </a:prstGeom>
              <a:noFill/>
              <a:ln w="9525">
                <a:noFill/>
                <a:miter lim="800000"/>
                <a:headEnd/>
                <a:tailEnd/>
              </a:ln>
            </p:spPr>
          </p:pic>
        </p:grpSp>
        <p:sp>
          <p:nvSpPr>
            <p:cNvPr id="21" name="Text Box 50"/>
            <p:cNvSpPr txBox="1">
              <a:spLocks noChangeArrowheads="1"/>
            </p:cNvSpPr>
            <p:nvPr/>
          </p:nvSpPr>
          <p:spPr bwMode="white">
            <a:xfrm>
              <a:off x="6770319" y="1821068"/>
              <a:ext cx="1060450" cy="700406"/>
            </a:xfrm>
            <a:prstGeom prst="rect">
              <a:avLst/>
            </a:prstGeom>
            <a:noFill/>
            <a:ln w="9525" algn="ctr">
              <a:noFill/>
              <a:miter lim="800000"/>
            </a:ln>
            <a:effectLst>
              <a:outerShdw dist="17961" dir="2700000" algn="ctr" rotWithShape="0">
                <a:srgbClr val="000000"/>
              </a:outerShdw>
            </a:effectLst>
          </p:spPr>
          <p:txBody>
            <a:bodyPr>
              <a:spAutoFit/>
            </a:bodyPr>
            <a:lstStyle>
              <a:defPPr>
                <a:defRPr lang="zh-CN"/>
              </a:defPPr>
              <a:lvl1pPr algn="ctr" fontAlgn="base">
                <a:spcAft>
                  <a:spcPct val="0"/>
                </a:spcAft>
                <a:defRPr sz="2400">
                  <a:solidFill>
                    <a:srgbClr val="F8F8F8"/>
                  </a:solidFill>
                  <a:latin typeface="Calibri" panose="020F0502020204030204" pitchFamily="34" charset="0"/>
                  <a:ea typeface="宋体" panose="02010600030101010101" pitchFamily="2" charset="-122"/>
                </a:defRPr>
              </a:lvl1pPr>
            </a:lstStyle>
            <a:p>
              <a:r>
                <a:rPr lang="zh-CN" altLang="en-US" sz="2100" b="1" dirty="0"/>
                <a:t>交换</a:t>
              </a:r>
              <a:endParaRPr lang="en-US" altLang="zh-CN" sz="2100" b="1" dirty="0"/>
            </a:p>
            <a:p>
              <a:r>
                <a:rPr lang="zh-CN" altLang="en-US" sz="2100" b="1" dirty="0"/>
                <a:t>排序</a:t>
              </a:r>
              <a:endParaRPr lang="en-US" altLang="zh-CN" sz="2100" b="1" dirty="0"/>
            </a:p>
          </p:txBody>
        </p:sp>
        <p:grpSp>
          <p:nvGrpSpPr>
            <p:cNvPr id="22" name="Group 45"/>
            <p:cNvGrpSpPr/>
            <p:nvPr/>
          </p:nvGrpSpPr>
          <p:grpSpPr bwMode="auto">
            <a:xfrm>
              <a:off x="4543425" y="2847975"/>
              <a:ext cx="1676400" cy="1403350"/>
              <a:chOff x="480" y="336"/>
              <a:chExt cx="1486" cy="884"/>
            </a:xfrm>
          </p:grpSpPr>
          <p:sp>
            <p:nvSpPr>
              <p:cNvPr id="23" name="AutoShape 46"/>
              <p:cNvSpPr>
                <a:spLocks noChangeArrowheads="1"/>
              </p:cNvSpPr>
              <p:nvPr/>
            </p:nvSpPr>
            <p:spPr bwMode="gray">
              <a:xfrm>
                <a:off x="480" y="336"/>
                <a:ext cx="1486" cy="884"/>
              </a:xfrm>
              <a:prstGeom prst="homePlate">
                <a:avLst>
                  <a:gd name="adj" fmla="val 42025"/>
                </a:avLst>
              </a:prstGeom>
              <a:gradFill rotWithShape="1">
                <a:gsLst>
                  <a:gs pos="0">
                    <a:srgbClr val="800080">
                      <a:gamma/>
                      <a:tint val="41176"/>
                      <a:invGamma/>
                    </a:srgbClr>
                  </a:gs>
                  <a:gs pos="100000">
                    <a:srgbClr val="800080"/>
                  </a:gs>
                </a:gsLst>
                <a:lin ang="18900000" scaled="1"/>
              </a:gradFill>
              <a:ln w="25400" algn="ctr">
                <a:solidFill>
                  <a:srgbClr val="F8F8F8"/>
                </a:solidFill>
                <a:miter lim="800000"/>
              </a:ln>
              <a:effectLst>
                <a:outerShdw dist="53882" dir="2700000" algn="ctr" rotWithShape="0">
                  <a:srgbClr val="000000">
                    <a:alpha val="50000"/>
                  </a:srgbClr>
                </a:outerShdw>
              </a:effectLst>
            </p:spPr>
            <p:txBody>
              <a:bodyPr wrap="none" anchor="ctr"/>
              <a:lstStyle/>
              <a:p>
                <a:pPr defTabSz="685800" fontAlgn="base">
                  <a:spcBef>
                    <a:spcPct val="0"/>
                  </a:spcBef>
                  <a:spcAft>
                    <a:spcPct val="0"/>
                  </a:spcAft>
                  <a:defRPr/>
                </a:pPr>
                <a:endParaRPr lang="zh-CN" altLang="en-US" sz="2100" b="1" kern="0">
                  <a:solidFill>
                    <a:prstClr val="black"/>
                  </a:solidFill>
                  <a:latin typeface="Arial" panose="020B0604020202020204" pitchFamily="34" charset="0"/>
                  <a:ea typeface="宋体" panose="02010600030101010101" pitchFamily="2" charset="-122"/>
                </a:endParaRPr>
              </a:p>
            </p:txBody>
          </p:sp>
          <p:sp>
            <p:nvSpPr>
              <p:cNvPr id="24" name="AutoShape 47"/>
              <p:cNvSpPr>
                <a:spLocks noChangeArrowheads="1"/>
              </p:cNvSpPr>
              <p:nvPr/>
            </p:nvSpPr>
            <p:spPr bwMode="gray">
              <a:xfrm>
                <a:off x="529" y="371"/>
                <a:ext cx="1375" cy="811"/>
              </a:xfrm>
              <a:prstGeom prst="homePlate">
                <a:avLst>
                  <a:gd name="adj" fmla="val 42386"/>
                </a:avLst>
              </a:prstGeom>
              <a:gradFill rotWithShape="1">
                <a:gsLst>
                  <a:gs pos="0">
                    <a:srgbClr val="800080">
                      <a:gamma/>
                      <a:shade val="69804"/>
                      <a:invGamma/>
                    </a:srgbClr>
                  </a:gs>
                  <a:gs pos="100000">
                    <a:srgbClr val="800080"/>
                  </a:gs>
                </a:gsLst>
                <a:lin ang="18900000" scaled="1"/>
              </a:gradFill>
              <a:ln w="12700" algn="ctr">
                <a:solidFill>
                  <a:srgbClr val="F8F8F8"/>
                </a:solidFill>
                <a:miter lim="800000"/>
              </a:ln>
              <a:effectLst>
                <a:outerShdw dist="53882" dir="2700000" algn="ctr" rotWithShape="0">
                  <a:srgbClr val="000000">
                    <a:alpha val="50000"/>
                  </a:srgbClr>
                </a:outerShdw>
              </a:effectLst>
            </p:spPr>
            <p:txBody>
              <a:bodyPr wrap="none" anchor="ctr"/>
              <a:lstStyle/>
              <a:p>
                <a:pPr defTabSz="685800" fontAlgn="base">
                  <a:spcBef>
                    <a:spcPct val="0"/>
                  </a:spcBef>
                  <a:spcAft>
                    <a:spcPct val="0"/>
                  </a:spcAft>
                  <a:defRPr/>
                </a:pPr>
                <a:endParaRPr lang="zh-CN" altLang="en-US" sz="2100" b="1" kern="0">
                  <a:solidFill>
                    <a:prstClr val="black"/>
                  </a:solidFill>
                  <a:latin typeface="Arial" panose="020B0604020202020204" pitchFamily="34" charset="0"/>
                  <a:ea typeface="宋体" panose="02010600030101010101" pitchFamily="2" charset="-122"/>
                </a:endParaRPr>
              </a:p>
            </p:txBody>
          </p:sp>
        </p:grpSp>
        <p:sp>
          <p:nvSpPr>
            <p:cNvPr id="25" name="Text Box 8"/>
            <p:cNvSpPr txBox="1">
              <a:spLocks noChangeArrowheads="1"/>
            </p:cNvSpPr>
            <p:nvPr/>
          </p:nvSpPr>
          <p:spPr bwMode="white">
            <a:xfrm>
              <a:off x="4670425" y="3143250"/>
              <a:ext cx="1281113" cy="700406"/>
            </a:xfrm>
            <a:prstGeom prst="rect">
              <a:avLst/>
            </a:prstGeom>
            <a:noFill/>
            <a:ln w="9525" algn="ctr">
              <a:noFill/>
              <a:miter lim="800000"/>
            </a:ln>
            <a:effectLst>
              <a:outerShdw dist="17961" dir="2700000" algn="ctr" rotWithShape="0">
                <a:srgbClr val="000000"/>
              </a:outerShdw>
            </a:effectLst>
          </p:spPr>
          <p:txBody>
            <a:bodyPr>
              <a:spAutoFit/>
            </a:bodyPr>
            <a:lstStyle/>
            <a:p>
              <a:pPr algn="ctr" fontAlgn="base">
                <a:spcAft>
                  <a:spcPct val="0"/>
                </a:spcAft>
              </a:pPr>
              <a:r>
                <a:rPr lang="zh-CN" altLang="en-US" sz="2100" b="1" dirty="0">
                  <a:solidFill>
                    <a:srgbClr val="F8F8F8"/>
                  </a:solidFill>
                  <a:latin typeface="Calibri" panose="020F0502020204030204" pitchFamily="34" charset="0"/>
                  <a:ea typeface="宋体" panose="02010600030101010101" pitchFamily="2" charset="-122"/>
                </a:rPr>
                <a:t>基本</a:t>
              </a:r>
              <a:endParaRPr lang="en-US" altLang="zh-CN" sz="2100" b="1" dirty="0">
                <a:solidFill>
                  <a:srgbClr val="F8F8F8"/>
                </a:solidFill>
                <a:latin typeface="Calibri" panose="020F0502020204030204" pitchFamily="34" charset="0"/>
                <a:ea typeface="宋体" panose="02010600030101010101" pitchFamily="2" charset="-122"/>
              </a:endParaRPr>
            </a:p>
            <a:p>
              <a:pPr algn="ctr" fontAlgn="base">
                <a:spcAft>
                  <a:spcPct val="0"/>
                </a:spcAft>
              </a:pPr>
              <a:r>
                <a:rPr lang="zh-CN" altLang="en-US" sz="2100" b="1" dirty="0">
                  <a:solidFill>
                    <a:srgbClr val="F8F8F8"/>
                  </a:solidFill>
                  <a:latin typeface="Calibri" panose="020F0502020204030204" pitchFamily="34" charset="0"/>
                  <a:ea typeface="宋体" panose="02010600030101010101" pitchFamily="2" charset="-122"/>
                </a:rPr>
                <a:t>排序方法</a:t>
              </a:r>
              <a:endParaRPr lang="en-US" altLang="zh-CN" sz="2100" b="1" dirty="0">
                <a:solidFill>
                  <a:srgbClr val="F8F8F8"/>
                </a:solidFill>
                <a:latin typeface="Calibri" panose="020F0502020204030204" pitchFamily="34" charset="0"/>
                <a:ea typeface="宋体" panose="02010600030101010101" pitchFamily="2" charset="-122"/>
              </a:endParaRPr>
            </a:p>
          </p:txBody>
        </p:sp>
        <p:sp>
          <p:nvSpPr>
            <p:cNvPr id="9" name="Text Box 50"/>
            <p:cNvSpPr txBox="1">
              <a:spLocks noChangeArrowheads="1"/>
            </p:cNvSpPr>
            <p:nvPr/>
          </p:nvSpPr>
          <p:spPr bwMode="white">
            <a:xfrm>
              <a:off x="7564439" y="3240405"/>
              <a:ext cx="1060450" cy="700406"/>
            </a:xfrm>
            <a:prstGeom prst="rect">
              <a:avLst/>
            </a:prstGeom>
            <a:noFill/>
            <a:ln w="9525" algn="ctr">
              <a:noFill/>
              <a:miter lim="800000"/>
            </a:ln>
          </p:spPr>
          <p:txBody>
            <a:bodyPr>
              <a:spAutoFit/>
            </a:bodyPr>
            <a:lstStyle/>
            <a:p>
              <a:pPr algn="ctr" fontAlgn="base">
                <a:spcAft>
                  <a:spcPct val="0"/>
                </a:spcAft>
              </a:pPr>
              <a:r>
                <a:rPr lang="zh-CN" altLang="en-US" sz="2100" b="1" dirty="0">
                  <a:solidFill>
                    <a:srgbClr val="F8F8F8"/>
                  </a:solidFill>
                  <a:latin typeface="Arial" panose="020B0604020202020204" pitchFamily="34" charset="0"/>
                  <a:ea typeface="宋体" panose="02010600030101010101" pitchFamily="2" charset="-122"/>
                </a:rPr>
                <a:t>插入</a:t>
              </a:r>
              <a:endParaRPr lang="en-US" altLang="zh-CN" sz="2100" b="1" dirty="0">
                <a:solidFill>
                  <a:srgbClr val="F8F8F8"/>
                </a:solidFill>
                <a:latin typeface="Arial" panose="020B0604020202020204" pitchFamily="34" charset="0"/>
                <a:ea typeface="宋体" panose="02010600030101010101" pitchFamily="2" charset="-122"/>
              </a:endParaRPr>
            </a:p>
            <a:p>
              <a:pPr algn="ctr" fontAlgn="base">
                <a:spcAft>
                  <a:spcPct val="0"/>
                </a:spcAft>
              </a:pPr>
              <a:r>
                <a:rPr lang="zh-CN" altLang="en-US" sz="2100" b="1" dirty="0">
                  <a:solidFill>
                    <a:srgbClr val="F8F8F8"/>
                  </a:solidFill>
                  <a:latin typeface="Arial" panose="020B0604020202020204" pitchFamily="34" charset="0"/>
                  <a:ea typeface="宋体" panose="02010600030101010101" pitchFamily="2" charset="-122"/>
                </a:rPr>
                <a:t>排序</a:t>
              </a:r>
              <a:endParaRPr lang="en-US" altLang="zh-CN" sz="2100" b="1" dirty="0">
                <a:solidFill>
                  <a:srgbClr val="F8F8F8"/>
                </a:solidFill>
                <a:latin typeface="Arial" panose="020B0604020202020204" pitchFamily="34" charset="0"/>
                <a:ea typeface="宋体" panose="02010600030101010101" pitchFamily="2" charset="-122"/>
              </a:endParaRPr>
            </a:p>
          </p:txBody>
        </p:sp>
      </p:grpSp>
      <p:sp>
        <p:nvSpPr>
          <p:cNvPr id="46" name="AutoShape 23"/>
          <p:cNvSpPr>
            <a:spLocks noChangeArrowheads="1"/>
          </p:cNvSpPr>
          <p:nvPr/>
        </p:nvSpPr>
        <p:spPr bwMode="auto">
          <a:xfrm>
            <a:off x="223120" y="1625522"/>
            <a:ext cx="2771576" cy="515957"/>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spAutoFit/>
          </a:bodyPr>
          <a:lstStyle/>
          <a:p>
            <a:pPr algn="ctr">
              <a:buClr>
                <a:schemeClr val="hlink"/>
              </a:buClr>
              <a:buSzPct val="75000"/>
              <a:defRPr/>
            </a:pPr>
            <a:r>
              <a:rPr lang="zh-CN" altLang="en-US" sz="2100" b="1"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常见内部排序方法</a:t>
            </a:r>
            <a:endParaRPr lang="zh-CN" altLang="en-US" sz="2100" b="1"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28" name="矩形 27"/>
          <p:cNvSpPr/>
          <p:nvPr/>
        </p:nvSpPr>
        <p:spPr>
          <a:xfrm>
            <a:off x="1575324" y="310360"/>
            <a:ext cx="2042546"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3.11 </a:t>
            </a:r>
            <a:r>
              <a:rPr lang="zh-CN" altLang="en-US" sz="3200" b="1" kern="0" dirty="0">
                <a:latin typeface="黑体" panose="02010609060101010101" pitchFamily="49" charset="-122"/>
                <a:ea typeface="黑体" panose="02010609060101010101" pitchFamily="49" charset="-122"/>
              </a:rPr>
              <a:t>排序</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81197" y="4208472"/>
            <a:ext cx="7835402" cy="1828074"/>
            <a:chOff x="1119819" y="2110316"/>
            <a:chExt cx="5092464" cy="1729092"/>
          </a:xfrm>
        </p:grpSpPr>
        <p:sp>
          <p:nvSpPr>
            <p:cNvPr id="5" name="AutoShape 5"/>
            <p:cNvSpPr>
              <a:spLocks noChangeArrowheads="1"/>
            </p:cNvSpPr>
            <p:nvPr/>
          </p:nvSpPr>
          <p:spPr bwMode="gray">
            <a:xfrm>
              <a:off x="2802032" y="2112963"/>
              <a:ext cx="3410251" cy="1726445"/>
            </a:xfrm>
            <a:prstGeom prst="homePlate">
              <a:avLst>
                <a:gd name="adj" fmla="val 42291"/>
              </a:avLst>
            </a:prstGeom>
            <a:gradFill rotWithShape="1">
              <a:gsLst>
                <a:gs pos="0">
                  <a:srgbClr val="C0504D">
                    <a:gamma/>
                    <a:shade val="76078"/>
                    <a:invGamma/>
                  </a:srgbClr>
                </a:gs>
                <a:gs pos="100000">
                  <a:srgbClr val="C0504D"/>
                </a:gs>
              </a:gsLst>
              <a:lin ang="5400000" scaled="1"/>
            </a:gradFill>
            <a:ln w="28575" algn="ctr">
              <a:solidFill>
                <a:srgbClr val="F8F8F8"/>
              </a:solidFill>
              <a:miter lim="800000"/>
            </a:ln>
            <a:effectLst>
              <a:outerShdw dist="107763" dir="2700000" algn="ctr" rotWithShape="0">
                <a:srgbClr val="000000">
                  <a:alpha val="50000"/>
                </a:srgbClr>
              </a:outerShdw>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6" name="AutoShape 6"/>
            <p:cNvSpPr>
              <a:spLocks noChangeArrowheads="1"/>
            </p:cNvSpPr>
            <p:nvPr/>
          </p:nvSpPr>
          <p:spPr bwMode="gray">
            <a:xfrm>
              <a:off x="1119819" y="2110316"/>
              <a:ext cx="2211865" cy="1726445"/>
            </a:xfrm>
            <a:prstGeom prst="homePlate">
              <a:avLst>
                <a:gd name="adj" fmla="val 42796"/>
              </a:avLst>
            </a:prstGeom>
            <a:gradFill rotWithShape="1">
              <a:gsLst>
                <a:gs pos="0">
                  <a:srgbClr val="4F81BD">
                    <a:gamma/>
                    <a:shade val="76078"/>
                    <a:invGamma/>
                  </a:srgbClr>
                </a:gs>
                <a:gs pos="100000">
                  <a:srgbClr val="4F81BD"/>
                </a:gs>
              </a:gsLst>
              <a:lin ang="5400000" scaled="1"/>
            </a:gradFill>
            <a:ln w="28575" algn="ctr">
              <a:solidFill>
                <a:srgbClr val="F8F8F8"/>
              </a:solidFill>
              <a:miter lim="800000"/>
            </a:ln>
            <a:effectLst>
              <a:outerShdw dist="107763" dir="2700000" algn="ctr" rotWithShape="0">
                <a:srgbClr val="000000">
                  <a:alpha val="50000"/>
                </a:srgbClr>
              </a:outerShdw>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7" name="Rectangle 14"/>
            <p:cNvSpPr>
              <a:spLocks noChangeArrowheads="1"/>
            </p:cNvSpPr>
            <p:nvPr/>
          </p:nvSpPr>
          <p:spPr bwMode="white">
            <a:xfrm>
              <a:off x="1145417" y="2577626"/>
              <a:ext cx="2026182" cy="791824"/>
            </a:xfrm>
            <a:prstGeom prst="rect">
              <a:avLst/>
            </a:prstGeom>
            <a:noFill/>
            <a:ln w="9525">
              <a:noFill/>
              <a:miter lim="800000"/>
            </a:ln>
            <a:effectLst/>
          </p:spPr>
          <p:txBody>
            <a:bodyPr wrap="square">
              <a:spAutoFit/>
            </a:bodyPr>
            <a:lstStyle/>
            <a:p>
              <a:pPr eaLnBrk="0" fontAlgn="base" hangingPunct="0">
                <a:lnSpc>
                  <a:spcPct val="110000"/>
                </a:lnSpc>
                <a:spcBef>
                  <a:spcPct val="0"/>
                </a:spcBef>
                <a:spcAft>
                  <a:spcPct val="0"/>
                </a:spcAft>
              </a:pPr>
              <a:r>
                <a:rPr lang="zh-CN" altLang="en-US" sz="2200" b="1" dirty="0">
                  <a:solidFill>
                    <a:srgbClr val="FEFEFE"/>
                  </a:solidFill>
                  <a:latin typeface="Arial" panose="020B0604020202020204" pitchFamily="34" charset="0"/>
                  <a:ea typeface="宋体" panose="02010600030101010101" pitchFamily="2" charset="-122"/>
                </a:rPr>
                <a:t>冒泡排序：相邻元素比较交换位置，</a:t>
              </a:r>
              <a:r>
                <a:rPr lang="en-US" altLang="zh-CN" sz="2200" b="1" dirty="0">
                  <a:solidFill>
                    <a:srgbClr val="FEFEFE"/>
                  </a:solidFill>
                  <a:latin typeface="Arial" panose="020B0604020202020204" pitchFamily="34" charset="0"/>
                  <a:ea typeface="宋体" panose="02010600030101010101" pitchFamily="2" charset="-122"/>
                </a:rPr>
                <a:t>O(n</a:t>
              </a:r>
              <a:r>
                <a:rPr lang="en-US" altLang="zh-CN" sz="2200" b="1" baseline="30000" dirty="0">
                  <a:solidFill>
                    <a:srgbClr val="FEFEFE"/>
                  </a:solidFill>
                  <a:latin typeface="Arial" panose="020B0604020202020204" pitchFamily="34" charset="0"/>
                  <a:ea typeface="宋体" panose="02010600030101010101" pitchFamily="2" charset="-122"/>
                </a:rPr>
                <a:t>2</a:t>
              </a:r>
              <a:r>
                <a:rPr lang="en-US" altLang="zh-CN" sz="2200" b="1" dirty="0">
                  <a:solidFill>
                    <a:srgbClr val="FEFEFE"/>
                  </a:solidFill>
                  <a:latin typeface="Arial" panose="020B0604020202020204" pitchFamily="34" charset="0"/>
                  <a:ea typeface="宋体" panose="02010600030101010101" pitchFamily="2" charset="-122"/>
                </a:rPr>
                <a:t>)</a:t>
              </a:r>
              <a:endParaRPr lang="en-US" altLang="zh-CN" sz="2200" b="1" dirty="0">
                <a:solidFill>
                  <a:srgbClr val="FEFEFE"/>
                </a:solidFill>
                <a:latin typeface="Arial" panose="020B0604020202020204" pitchFamily="34" charset="0"/>
                <a:ea typeface="宋体" panose="02010600030101010101" pitchFamily="2" charset="-122"/>
              </a:endParaRPr>
            </a:p>
          </p:txBody>
        </p:sp>
        <p:sp>
          <p:nvSpPr>
            <p:cNvPr id="8" name="Rectangle 16"/>
            <p:cNvSpPr>
              <a:spLocks noChangeArrowheads="1"/>
            </p:cNvSpPr>
            <p:nvPr/>
          </p:nvSpPr>
          <p:spPr bwMode="white">
            <a:xfrm>
              <a:off x="3340747" y="2430570"/>
              <a:ext cx="2590960" cy="1406192"/>
            </a:xfrm>
            <a:prstGeom prst="rect">
              <a:avLst/>
            </a:prstGeom>
            <a:noFill/>
            <a:ln w="9525">
              <a:noFill/>
              <a:miter lim="800000"/>
            </a:ln>
            <a:effectLst/>
          </p:spPr>
          <p:txBody>
            <a:bodyPr wrap="square">
              <a:spAutoFit/>
            </a:bodyPr>
            <a:lstStyle/>
            <a:p>
              <a:pPr eaLnBrk="0" fontAlgn="base" hangingPunct="0">
                <a:lnSpc>
                  <a:spcPct val="110000"/>
                </a:lnSpc>
                <a:spcBef>
                  <a:spcPct val="0"/>
                </a:spcBef>
                <a:spcAft>
                  <a:spcPct val="0"/>
                </a:spcAft>
              </a:pPr>
              <a:r>
                <a:rPr lang="zh-CN" altLang="en-US" sz="2100" b="1" dirty="0">
                  <a:solidFill>
                    <a:srgbClr val="FEFEFE"/>
                  </a:solidFill>
                  <a:latin typeface="Arial" panose="020B0604020202020204" pitchFamily="34" charset="0"/>
                  <a:ea typeface="宋体" panose="02010600030101010101" pitchFamily="2" charset="-122"/>
                </a:rPr>
                <a:t>快速排序：</a:t>
              </a:r>
              <a:r>
                <a:rPr lang="zh-CN" altLang="en-US" sz="2100" b="1" dirty="0">
                  <a:solidFill>
                    <a:schemeClr val="bg1"/>
                  </a:solidFill>
                </a:rPr>
                <a:t>一趟排序将待排记录分成两部分，一部分的关键字均比另一部分关键字小</a:t>
              </a:r>
              <a:r>
                <a:rPr lang="zh-CN" altLang="en-US" sz="2100" b="1" dirty="0">
                  <a:solidFill>
                    <a:schemeClr val="bg1"/>
                  </a:solidFill>
                  <a:latin typeface="宋体" panose="02010600030101010101" pitchFamily="2" charset="-122"/>
                </a:rPr>
                <a:t>。</a:t>
              </a:r>
              <a:r>
                <a:rPr lang="en-US" altLang="zh-CN" sz="2100" b="1" dirty="0">
                  <a:solidFill>
                    <a:schemeClr val="bg1"/>
                  </a:solidFill>
                  <a:latin typeface="宋体" panose="02010600030101010101" pitchFamily="2" charset="-122"/>
                </a:rPr>
                <a:t>O(</a:t>
              </a:r>
              <a:r>
                <a:rPr lang="en-US" altLang="zh-CN" sz="2100" b="1" dirty="0" err="1">
                  <a:solidFill>
                    <a:schemeClr val="bg1"/>
                  </a:solidFill>
                  <a:latin typeface="宋体" panose="02010600030101010101" pitchFamily="2" charset="-122"/>
                </a:rPr>
                <a:t>nlogn</a:t>
              </a:r>
              <a:r>
                <a:rPr lang="en-US" altLang="zh-CN" sz="2100" b="1" dirty="0">
                  <a:solidFill>
                    <a:schemeClr val="bg1"/>
                  </a:solidFill>
                  <a:latin typeface="宋体" panose="02010600030101010101" pitchFamily="2" charset="-122"/>
                </a:rPr>
                <a:t>)</a:t>
              </a:r>
              <a:endParaRPr lang="zh-CN" altLang="en-US" sz="2100" b="1" dirty="0">
                <a:solidFill>
                  <a:schemeClr val="bg1"/>
                </a:solidFill>
              </a:endParaRPr>
            </a:p>
            <a:p>
              <a:pPr eaLnBrk="0" fontAlgn="base" hangingPunct="0">
                <a:lnSpc>
                  <a:spcPct val="110000"/>
                </a:lnSpc>
                <a:spcBef>
                  <a:spcPct val="0"/>
                </a:spcBef>
                <a:spcAft>
                  <a:spcPct val="0"/>
                </a:spcAft>
              </a:pPr>
              <a:endParaRPr lang="en-US" altLang="zh-CN" sz="2100" b="1" dirty="0">
                <a:solidFill>
                  <a:srgbClr val="FEFEFE"/>
                </a:solidFill>
                <a:latin typeface="Arial" panose="020B0604020202020204" pitchFamily="34" charset="0"/>
                <a:ea typeface="宋体" panose="02010600030101010101" pitchFamily="2" charset="-122"/>
              </a:endParaRPr>
            </a:p>
          </p:txBody>
        </p:sp>
      </p:grpSp>
      <p:sp>
        <p:nvSpPr>
          <p:cNvPr id="10" name="矩形 9"/>
          <p:cNvSpPr/>
          <p:nvPr/>
        </p:nvSpPr>
        <p:spPr>
          <a:xfrm>
            <a:off x="952201" y="2067342"/>
            <a:ext cx="7740598" cy="892552"/>
          </a:xfrm>
          <a:prstGeom prst="rect">
            <a:avLst/>
          </a:prstGeom>
        </p:spPr>
        <p:txBody>
          <a:bodyPr wrap="square">
            <a:spAutoFit/>
          </a:bodyPr>
          <a:lstStyle/>
          <a:p>
            <a:pPr>
              <a:spcBef>
                <a:spcPct val="50000"/>
              </a:spcBef>
              <a:defRPr/>
            </a:pPr>
            <a:r>
              <a:rPr lang="zh-CN" altLang="en-US" sz="2600" b="1" dirty="0"/>
              <a:t>两两比较待排序的记录的关键字，如果发生逆序，则交换之，直到全部记录都排好序为止。</a:t>
            </a:r>
            <a:endParaRPr lang="zh-CN" altLang="en-US" sz="2600" b="1" dirty="0"/>
          </a:p>
        </p:txBody>
      </p:sp>
      <p:sp>
        <p:nvSpPr>
          <p:cNvPr id="11" name="AutoShape 23"/>
          <p:cNvSpPr>
            <a:spLocks noChangeArrowheads="1"/>
          </p:cNvSpPr>
          <p:nvPr/>
        </p:nvSpPr>
        <p:spPr bwMode="auto">
          <a:xfrm>
            <a:off x="250830" y="1397119"/>
            <a:ext cx="1783472" cy="515957"/>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spAutoFit/>
          </a:bodyPr>
          <a:lstStyle/>
          <a:p>
            <a:pPr algn="ctr">
              <a:buClr>
                <a:schemeClr val="hlink"/>
              </a:buClr>
              <a:buSzPct val="75000"/>
              <a:defRPr/>
            </a:pPr>
            <a:r>
              <a:rPr lang="zh-CN" altLang="en-US" sz="2100" b="1"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交换排序</a:t>
            </a:r>
            <a:endParaRPr lang="zh-CN" altLang="en-US" sz="2100" b="1"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2" name="矩形 1"/>
          <p:cNvSpPr/>
          <p:nvPr/>
        </p:nvSpPr>
        <p:spPr>
          <a:xfrm>
            <a:off x="1279004" y="325581"/>
            <a:ext cx="286648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3.11 </a:t>
            </a:r>
            <a:r>
              <a:rPr lang="zh-CN" altLang="en-US" sz="3200" b="1" kern="0" dirty="0">
                <a:latin typeface="黑体" panose="02010609060101010101" pitchFamily="49" charset="-122"/>
                <a:ea typeface="黑体" panose="02010609060101010101" pitchFamily="49" charset="-122"/>
              </a:rPr>
              <a:t>交换排序</a:t>
            </a:r>
            <a:endParaRPr lang="en-US" altLang="zh-CN" sz="3200" b="1" kern="0" dirty="0">
              <a:latin typeface="黑体" panose="02010609060101010101" pitchFamily="49" charset="-122"/>
              <a:ea typeface="黑体" panose="02010609060101010101" pitchFamily="49" charset="-122"/>
            </a:endParaRPr>
          </a:p>
        </p:txBody>
      </p:sp>
      <p:sp>
        <p:nvSpPr>
          <p:cNvPr id="12" name="Text Box 4"/>
          <p:cNvSpPr txBox="1">
            <a:spLocks noChangeArrowheads="1"/>
          </p:cNvSpPr>
          <p:nvPr/>
        </p:nvSpPr>
        <p:spPr bwMode="auto">
          <a:xfrm>
            <a:off x="3397032" y="3092060"/>
            <a:ext cx="18446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zh-CN" altLang="en-US" sz="2400" b="1">
                <a:latin typeface="楷体_GB2312" pitchFamily="49" charset="-122"/>
                <a:ea typeface="楷体_GB2312" pitchFamily="49" charset="-122"/>
              </a:rPr>
              <a:t>反序则交换</a:t>
            </a:r>
            <a:endParaRPr lang="zh-CN" altLang="en-US" sz="2400" b="1">
              <a:latin typeface="楷体_GB2312" pitchFamily="49" charset="-122"/>
              <a:ea typeface="楷体_GB2312" pitchFamily="49" charset="-122"/>
            </a:endParaRPr>
          </a:p>
        </p:txBody>
      </p:sp>
      <p:grpSp>
        <p:nvGrpSpPr>
          <p:cNvPr id="13" name="Group 5"/>
          <p:cNvGrpSpPr/>
          <p:nvPr/>
        </p:nvGrpSpPr>
        <p:grpSpPr bwMode="auto">
          <a:xfrm>
            <a:off x="2460407" y="3496872"/>
            <a:ext cx="3600450" cy="538163"/>
            <a:chOff x="1033" y="3067"/>
            <a:chExt cx="2268" cy="339"/>
          </a:xfrm>
        </p:grpSpPr>
        <p:sp>
          <p:nvSpPr>
            <p:cNvPr id="14" name="Oval 6"/>
            <p:cNvSpPr>
              <a:spLocks noChangeArrowheads="1"/>
            </p:cNvSpPr>
            <p:nvPr/>
          </p:nvSpPr>
          <p:spPr bwMode="auto">
            <a:xfrm>
              <a:off x="1033" y="3070"/>
              <a:ext cx="336" cy="336"/>
            </a:xfrm>
            <a:prstGeom prst="ellipse">
              <a:avLst/>
            </a:prstGeom>
            <a:gradFill rotWithShape="1">
              <a:gsLst>
                <a:gs pos="0">
                  <a:srgbClr val="FF0066"/>
                </a:gs>
                <a:gs pos="100000">
                  <a:srgbClr val="FF0066">
                    <a:gamma/>
                    <a:shade val="46275"/>
                    <a:invGamma/>
                  </a:srgbClr>
                </a:gs>
              </a:gsLst>
              <a:path path="rect">
                <a:fillToRect r="100000" b="100000"/>
              </a:path>
            </a:gradFill>
            <a:ln w="9525">
              <a:noFill/>
              <a:round/>
            </a:ln>
            <a:effectLst/>
          </p:spPr>
          <p:txBody>
            <a:bodyPr wrap="none" tIns="0" bIns="0" anchor="ctr"/>
            <a:lstStyle/>
            <a:p>
              <a:pPr algn="ctr">
                <a:lnSpc>
                  <a:spcPct val="50000"/>
                </a:lnSpc>
                <a:defRPr/>
              </a:pPr>
              <a:r>
                <a:rPr kumimoji="1" lang="en-US" altLang="zh-CN" sz="3200" b="1" i="1">
                  <a:effectLst>
                    <a:outerShdw blurRad="38100" dist="38100" dir="2700000" algn="tl">
                      <a:srgbClr val="000000"/>
                    </a:outerShdw>
                  </a:effectLst>
                </a:rPr>
                <a:t>r</a:t>
              </a:r>
              <a:r>
                <a:rPr kumimoji="1" lang="en-US" altLang="zh-CN" sz="3200" b="1" i="1" baseline="-25000">
                  <a:effectLst>
                    <a:outerShdw blurRad="38100" dist="38100" dir="2700000" algn="tl">
                      <a:srgbClr val="000000"/>
                    </a:outerShdw>
                  </a:effectLst>
                </a:rPr>
                <a:t>i</a:t>
              </a:r>
              <a:endParaRPr kumimoji="1" lang="en-US" altLang="zh-CN" sz="3200" b="1" i="1" baseline="-25000">
                <a:effectLst>
                  <a:outerShdw blurRad="38100" dist="38100" dir="2700000" algn="tl">
                    <a:srgbClr val="000000"/>
                  </a:outerShdw>
                </a:effectLst>
              </a:endParaRPr>
            </a:p>
          </p:txBody>
        </p:sp>
        <p:sp>
          <p:nvSpPr>
            <p:cNvPr id="15" name="Line 7"/>
            <p:cNvSpPr>
              <a:spLocks noChangeShapeType="1"/>
            </p:cNvSpPr>
            <p:nvPr/>
          </p:nvSpPr>
          <p:spPr bwMode="auto">
            <a:xfrm>
              <a:off x="1434" y="3237"/>
              <a:ext cx="1503" cy="0"/>
            </a:xfrm>
            <a:prstGeom prst="line">
              <a:avLst/>
            </a:prstGeom>
            <a:noFill/>
            <a:ln w="38100">
              <a:solidFill>
                <a:srgbClr val="FFFF00"/>
              </a:solidFill>
              <a:round/>
              <a:headEnd type="stealth" w="lg" len="lg"/>
              <a:tailEnd type="stealth" w="lg" len="lg"/>
            </a:ln>
            <a:extLst>
              <a:ext uri="{909E8E84-426E-40DD-AFC4-6F175D3DCCD1}">
                <a14:hiddenFill xmlns:a14="http://schemas.microsoft.com/office/drawing/2010/main">
                  <a:noFill/>
                </a14:hiddenFill>
              </a:ext>
            </a:extLst>
          </p:spPr>
          <p:txBody>
            <a:bodyPr wrap="none" anchor="ctr">
              <a:spAutoFit/>
            </a:bodyPr>
            <a:lstStyle/>
            <a:p>
              <a:endParaRPr lang="zh-CN" altLang="en-US" b="1"/>
            </a:p>
          </p:txBody>
        </p:sp>
        <p:sp>
          <p:nvSpPr>
            <p:cNvPr id="16" name="Oval 8"/>
            <p:cNvSpPr>
              <a:spLocks noChangeArrowheads="1"/>
            </p:cNvSpPr>
            <p:nvPr/>
          </p:nvSpPr>
          <p:spPr bwMode="auto">
            <a:xfrm>
              <a:off x="2965" y="3067"/>
              <a:ext cx="336" cy="336"/>
            </a:xfrm>
            <a:prstGeom prst="ellipse">
              <a:avLst/>
            </a:prstGeom>
            <a:gradFill rotWithShape="1">
              <a:gsLst>
                <a:gs pos="0">
                  <a:srgbClr val="FF0066"/>
                </a:gs>
                <a:gs pos="100000">
                  <a:srgbClr val="FF0066">
                    <a:gamma/>
                    <a:shade val="46275"/>
                    <a:invGamma/>
                  </a:srgbClr>
                </a:gs>
              </a:gsLst>
              <a:path path="rect">
                <a:fillToRect r="100000" b="100000"/>
              </a:path>
            </a:gradFill>
            <a:ln w="9525">
              <a:noFill/>
              <a:round/>
            </a:ln>
            <a:effectLst/>
          </p:spPr>
          <p:txBody>
            <a:bodyPr wrap="none" tIns="0" bIns="0" anchor="ctr"/>
            <a:lstStyle/>
            <a:p>
              <a:pPr algn="ctr">
                <a:lnSpc>
                  <a:spcPct val="50000"/>
                </a:lnSpc>
                <a:defRPr/>
              </a:pPr>
              <a:r>
                <a:rPr kumimoji="1" lang="en-US" altLang="zh-CN" sz="3200" b="1" i="1">
                  <a:effectLst>
                    <a:outerShdw blurRad="38100" dist="38100" dir="2700000" algn="tl">
                      <a:srgbClr val="000000"/>
                    </a:outerShdw>
                  </a:effectLst>
                </a:rPr>
                <a:t>r</a:t>
              </a:r>
              <a:r>
                <a:rPr kumimoji="1" lang="en-US" altLang="zh-CN" sz="3200" b="1" i="1" baseline="-25000">
                  <a:effectLst>
                    <a:outerShdw blurRad="38100" dist="38100" dir="2700000" algn="tl">
                      <a:srgbClr val="000000"/>
                    </a:outerShdw>
                  </a:effectLst>
                </a:rPr>
                <a:t>j</a:t>
              </a:r>
              <a:endParaRPr kumimoji="1" lang="en-US" altLang="zh-CN" sz="3200" b="1" i="1" baseline="-25000">
                <a:effectLst>
                  <a:outerShdw blurRad="38100" dist="38100" dir="2700000" algn="tl">
                    <a:srgbClr val="000000"/>
                  </a:outerShdw>
                </a:effectLst>
              </a:endParaRPr>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85337" y="1491088"/>
            <a:ext cx="8472243" cy="4549494"/>
          </a:xfrm>
          <a:prstGeom prst="rect">
            <a:avLst/>
          </a:prstGeom>
        </p:spPr>
      </p:pic>
      <p:sp>
        <p:nvSpPr>
          <p:cNvPr id="3" name="矩形 2"/>
          <p:cNvSpPr/>
          <p:nvPr/>
        </p:nvSpPr>
        <p:spPr>
          <a:xfrm>
            <a:off x="1185595" y="300711"/>
            <a:ext cx="472116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3.11 </a:t>
            </a:r>
            <a:r>
              <a:rPr lang="zh-CN" altLang="en-US" sz="3200" b="1" kern="0" dirty="0">
                <a:latin typeface="黑体" panose="02010609060101010101" pitchFamily="49" charset="-122"/>
                <a:ea typeface="黑体" panose="02010609060101010101" pitchFamily="49" charset="-122"/>
              </a:rPr>
              <a:t>交换排序</a:t>
            </a:r>
            <a:r>
              <a:rPr lang="en-US" altLang="zh-CN" sz="3200" b="1" kern="0" dirty="0">
                <a:latin typeface="黑体" panose="02010609060101010101" pitchFamily="49" charset="-122"/>
                <a:ea typeface="黑体" panose="02010609060101010101" pitchFamily="49" charset="-122"/>
              </a:rPr>
              <a:t>-</a:t>
            </a:r>
            <a:r>
              <a:rPr lang="zh-CN" altLang="en-US" sz="3200" b="1" kern="0" dirty="0">
                <a:latin typeface="黑体" panose="02010609060101010101" pitchFamily="49" charset="-122"/>
                <a:ea typeface="黑体" panose="02010609060101010101" pitchFamily="49" charset="-122"/>
              </a:rPr>
              <a:t>冒泡排序</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763588" y="5589588"/>
            <a:ext cx="7735887" cy="569912"/>
          </a:xfrm>
          <a:prstGeom prst="rect">
            <a:avLst/>
          </a:prstGeom>
          <a:noFill/>
          <a:ln w="508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effectLst>
                  <a:outerShdw blurRad="38100" dist="38100" dir="2700000" algn="tl">
                    <a:srgbClr val="C0C0C0"/>
                  </a:outerShdw>
                </a:effectLst>
                <a:latin typeface="Arial" panose="020B0604020202020204" pitchFamily="34" charset="0"/>
                <a:ea typeface="黑体" panose="02010609060101010101" pitchFamily="49" charset="-122"/>
              </a:rPr>
              <a:t>对比原数据经过第一趟排序，实现了什么目的？</a:t>
            </a:r>
            <a:endParaRPr lang="zh-CN" altLang="en-US" sz="2800">
              <a:effectLst>
                <a:outerShdw blurRad="38100" dist="38100" dir="2700000" algn="tl">
                  <a:srgbClr val="C0C0C0"/>
                </a:outerShdw>
              </a:effectLst>
              <a:latin typeface="Arial" panose="020B0604020202020204" pitchFamily="34" charset="0"/>
              <a:ea typeface="黑体" panose="02010609060101010101" pitchFamily="49" charset="-122"/>
            </a:endParaRPr>
          </a:p>
        </p:txBody>
      </p:sp>
      <p:sp>
        <p:nvSpPr>
          <p:cNvPr id="9219" name="Text Box 3"/>
          <p:cNvSpPr txBox="1">
            <a:spLocks noChangeArrowheads="1"/>
          </p:cNvSpPr>
          <p:nvPr/>
        </p:nvSpPr>
        <p:spPr bwMode="auto">
          <a:xfrm>
            <a:off x="762000" y="5630863"/>
            <a:ext cx="7397750" cy="522287"/>
          </a:xfrm>
          <a:prstGeom prst="rect">
            <a:avLst/>
          </a:prstGeom>
          <a:noFill/>
          <a:ln w="508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latin typeface="Arial" panose="020B0604020202020204" pitchFamily="34" charset="0"/>
                <a:ea typeface="黑体" panose="02010609060101010101" pitchFamily="49" charset="-122"/>
              </a:rPr>
              <a:t>第一趟排序，一共进行了多少次比较和交换？</a:t>
            </a:r>
            <a:endParaRPr lang="zh-CN" altLang="en-US" sz="2800" dirty="0">
              <a:effectLst>
                <a:outerShdw blurRad="38100" dist="38100" dir="2700000" algn="tl">
                  <a:srgbClr val="C0C0C0"/>
                </a:outerShdw>
              </a:effectLst>
              <a:latin typeface="Arial" panose="020B0604020202020204" pitchFamily="34" charset="0"/>
              <a:ea typeface="黑体" panose="02010609060101010101" pitchFamily="49" charset="-122"/>
            </a:endParaRPr>
          </a:p>
        </p:txBody>
      </p:sp>
      <p:grpSp>
        <p:nvGrpSpPr>
          <p:cNvPr id="9220" name="Group 4"/>
          <p:cNvGrpSpPr/>
          <p:nvPr/>
        </p:nvGrpSpPr>
        <p:grpSpPr bwMode="auto">
          <a:xfrm>
            <a:off x="158750" y="3276600"/>
            <a:ext cx="8915400" cy="1219200"/>
            <a:chOff x="0" y="0"/>
            <a:chExt cx="5616" cy="768"/>
          </a:xfrm>
        </p:grpSpPr>
        <p:sp>
          <p:nvSpPr>
            <p:cNvPr id="9221" name="Rectangle 5"/>
            <p:cNvSpPr>
              <a:spLocks noChangeArrowheads="1"/>
            </p:cNvSpPr>
            <p:nvPr/>
          </p:nvSpPr>
          <p:spPr bwMode="auto">
            <a:xfrm>
              <a:off x="4992" y="384"/>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ctr">
                <a:defRPr/>
              </a:pPr>
              <a:r>
                <a:rPr lang="en-US" altLang="zh-CN" sz="2800" u="sng" dirty="0">
                  <a:effectLst>
                    <a:outerShdw blurRad="38100" dist="38100" dir="2700000" algn="tl">
                      <a:srgbClr val="C0C0C0"/>
                    </a:outerShdw>
                  </a:effectLst>
                  <a:latin typeface="黑体" panose="02010609060101010101" pitchFamily="49" charset="-122"/>
                  <a:ea typeface="黑体" panose="02010609060101010101" pitchFamily="49" charset="-122"/>
                </a:rPr>
                <a:t>49</a:t>
              </a:r>
              <a:endParaRPr lang="en-US" altLang="zh-CN" sz="2800" u="sng" dirty="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9222" name="Rectangle 6"/>
            <p:cNvSpPr>
              <a:spLocks noChangeArrowheads="1"/>
            </p:cNvSpPr>
            <p:nvPr/>
          </p:nvSpPr>
          <p:spPr bwMode="auto">
            <a:xfrm>
              <a:off x="4368" y="384"/>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ctr">
                <a:defRPr/>
              </a:pPr>
              <a:r>
                <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rPr>
                <a:t>27</a:t>
              </a:r>
              <a:endPar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9223" name="Rectangle 7"/>
            <p:cNvSpPr>
              <a:spLocks noChangeArrowheads="1"/>
            </p:cNvSpPr>
            <p:nvPr/>
          </p:nvSpPr>
          <p:spPr bwMode="auto">
            <a:xfrm>
              <a:off x="3744" y="384"/>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ctr">
                <a:defRPr/>
              </a:pPr>
              <a:r>
                <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rPr>
                <a:t>13</a:t>
              </a:r>
              <a:endPar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9224" name="Rectangle 8"/>
            <p:cNvSpPr>
              <a:spLocks noChangeArrowheads="1"/>
            </p:cNvSpPr>
            <p:nvPr/>
          </p:nvSpPr>
          <p:spPr bwMode="auto">
            <a:xfrm>
              <a:off x="3120" y="384"/>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ctr">
                <a:defRPr/>
              </a:pPr>
              <a:r>
                <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rPr>
                <a:t>76</a:t>
              </a:r>
              <a:endPar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9225" name="Rectangle 9"/>
            <p:cNvSpPr>
              <a:spLocks noChangeArrowheads="1"/>
            </p:cNvSpPr>
            <p:nvPr/>
          </p:nvSpPr>
          <p:spPr bwMode="auto">
            <a:xfrm>
              <a:off x="2496" y="384"/>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ctr">
                <a:defRPr/>
              </a:pPr>
              <a:r>
                <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rPr>
                <a:t>97</a:t>
              </a:r>
              <a:endPar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9226" name="Rectangle 10"/>
            <p:cNvSpPr>
              <a:spLocks noChangeArrowheads="1"/>
            </p:cNvSpPr>
            <p:nvPr/>
          </p:nvSpPr>
          <p:spPr bwMode="auto">
            <a:xfrm>
              <a:off x="1872" y="384"/>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ctr">
                <a:defRPr/>
              </a:pPr>
              <a:r>
                <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rPr>
                <a:t>65</a:t>
              </a:r>
              <a:endPar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9227" name="Rectangle 11"/>
            <p:cNvSpPr>
              <a:spLocks noChangeArrowheads="1"/>
            </p:cNvSpPr>
            <p:nvPr/>
          </p:nvSpPr>
          <p:spPr bwMode="auto">
            <a:xfrm>
              <a:off x="1248" y="384"/>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ctr">
                <a:defRPr/>
              </a:pPr>
              <a:r>
                <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rPr>
                <a:t>38</a:t>
              </a:r>
              <a:endPar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9228" name="Rectangle 12"/>
            <p:cNvSpPr>
              <a:spLocks noChangeArrowheads="1"/>
            </p:cNvSpPr>
            <p:nvPr/>
          </p:nvSpPr>
          <p:spPr bwMode="auto">
            <a:xfrm>
              <a:off x="624" y="384"/>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ctr">
                <a:defRPr/>
              </a:pPr>
              <a:r>
                <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rPr>
                <a:t>49</a:t>
              </a:r>
              <a:endPar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9229" name="Rectangle 13"/>
            <p:cNvSpPr>
              <a:spLocks noChangeArrowheads="1"/>
            </p:cNvSpPr>
            <p:nvPr/>
          </p:nvSpPr>
          <p:spPr bwMode="auto">
            <a:xfrm>
              <a:off x="0" y="384"/>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ctr">
                <a:defRPr/>
              </a:pPr>
              <a:r>
                <a:rPr lang="zh-CN" altLang="en-US" sz="2800">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lang="zh-CN" altLang="en-US" sz="28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9230" name="Rectangle 14"/>
            <p:cNvSpPr>
              <a:spLocks noChangeArrowheads="1"/>
            </p:cNvSpPr>
            <p:nvPr/>
          </p:nvSpPr>
          <p:spPr bwMode="auto">
            <a:xfrm>
              <a:off x="4992"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ctr">
                <a:defRPr/>
              </a:pPr>
              <a:r>
                <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rPr>
                <a:t>7</a:t>
              </a:r>
              <a:endPar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9231" name="Rectangle 15"/>
            <p:cNvSpPr>
              <a:spLocks noChangeArrowheads="1"/>
            </p:cNvSpPr>
            <p:nvPr/>
          </p:nvSpPr>
          <p:spPr bwMode="auto">
            <a:xfrm>
              <a:off x="4368"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ctr">
                <a:defRPr/>
              </a:pPr>
              <a:r>
                <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rPr>
                <a:t>6</a:t>
              </a:r>
              <a:endPar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9232" name="Rectangle 16"/>
            <p:cNvSpPr>
              <a:spLocks noChangeArrowheads="1"/>
            </p:cNvSpPr>
            <p:nvPr/>
          </p:nvSpPr>
          <p:spPr bwMode="auto">
            <a:xfrm>
              <a:off x="3744"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ctr">
                <a:defRPr/>
              </a:pPr>
              <a:r>
                <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rPr>
                <a:t>5</a:t>
              </a:r>
              <a:endPar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9233" name="Rectangle 17"/>
            <p:cNvSpPr>
              <a:spLocks noChangeArrowheads="1"/>
            </p:cNvSpPr>
            <p:nvPr/>
          </p:nvSpPr>
          <p:spPr bwMode="auto">
            <a:xfrm>
              <a:off x="3120"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ctr">
                <a:defRPr/>
              </a:pPr>
              <a:r>
                <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rPr>
                <a:t>4</a:t>
              </a:r>
              <a:endPar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9234" name="Rectangle 18"/>
            <p:cNvSpPr>
              <a:spLocks noChangeArrowheads="1"/>
            </p:cNvSpPr>
            <p:nvPr/>
          </p:nvSpPr>
          <p:spPr bwMode="auto">
            <a:xfrm>
              <a:off x="2496"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ctr">
                <a:defRPr/>
              </a:pPr>
              <a:r>
                <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rPr>
                <a:t>3</a:t>
              </a:r>
              <a:endPar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9235" name="Rectangle 19"/>
            <p:cNvSpPr>
              <a:spLocks noChangeArrowheads="1"/>
            </p:cNvSpPr>
            <p:nvPr/>
          </p:nvSpPr>
          <p:spPr bwMode="auto">
            <a:xfrm>
              <a:off x="1872"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ctr">
                <a:defRPr/>
              </a:pPr>
              <a:r>
                <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rPr>
                <a:t>2</a:t>
              </a:r>
              <a:endPar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9236" name="Rectangle 20"/>
            <p:cNvSpPr>
              <a:spLocks noChangeArrowheads="1"/>
            </p:cNvSpPr>
            <p:nvPr/>
          </p:nvSpPr>
          <p:spPr bwMode="auto">
            <a:xfrm>
              <a:off x="1248"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ctr">
                <a:defRPr/>
              </a:pPr>
              <a:r>
                <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rPr>
                <a:t>1</a:t>
              </a:r>
              <a:endPar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9237" name="Rectangle 21"/>
            <p:cNvSpPr>
              <a:spLocks noChangeArrowheads="1"/>
            </p:cNvSpPr>
            <p:nvPr/>
          </p:nvSpPr>
          <p:spPr bwMode="auto">
            <a:xfrm>
              <a:off x="624"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ctr">
                <a:defRPr/>
              </a:pPr>
              <a:r>
                <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rPr>
                <a:t>0</a:t>
              </a:r>
              <a:endParaRPr lang="en-US" altLang="zh-CN" sz="28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9238" name="Rectangle 22"/>
            <p:cNvSpPr>
              <a:spLocks noChangeArrowheads="1"/>
            </p:cNvSpPr>
            <p:nvPr/>
          </p:nvSpPr>
          <p:spPr bwMode="auto">
            <a:xfrm>
              <a:off x="0"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ctr">
                <a:defRPr/>
              </a:pPr>
              <a:r>
                <a:rPr lang="zh-CN" altLang="en-US" sz="2800">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lang="zh-CN" altLang="en-US" sz="280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75048" name="Line 23"/>
            <p:cNvSpPr>
              <a:spLocks noChangeShapeType="1"/>
            </p:cNvSpPr>
            <p:nvPr/>
          </p:nvSpPr>
          <p:spPr bwMode="auto">
            <a:xfrm>
              <a:off x="0" y="0"/>
              <a:ext cx="5616" cy="0"/>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049" name="Line 24"/>
            <p:cNvSpPr>
              <a:spLocks noChangeShapeType="1"/>
            </p:cNvSpPr>
            <p:nvPr/>
          </p:nvSpPr>
          <p:spPr bwMode="auto">
            <a:xfrm>
              <a:off x="0" y="768"/>
              <a:ext cx="5616" cy="0"/>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050" name="Line 25"/>
            <p:cNvSpPr>
              <a:spLocks noChangeShapeType="1"/>
            </p:cNvSpPr>
            <p:nvPr/>
          </p:nvSpPr>
          <p:spPr bwMode="auto">
            <a:xfrm>
              <a:off x="0"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051" name="Line 26"/>
            <p:cNvSpPr>
              <a:spLocks noChangeShapeType="1"/>
            </p:cNvSpPr>
            <p:nvPr/>
          </p:nvSpPr>
          <p:spPr bwMode="auto">
            <a:xfrm>
              <a:off x="5616"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052" name="Line 27"/>
            <p:cNvSpPr>
              <a:spLocks noChangeShapeType="1"/>
            </p:cNvSpPr>
            <p:nvPr/>
          </p:nvSpPr>
          <p:spPr bwMode="auto">
            <a:xfrm>
              <a:off x="0" y="384"/>
              <a:ext cx="5616" cy="0"/>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053" name="Line 28"/>
            <p:cNvSpPr>
              <a:spLocks noChangeShapeType="1"/>
            </p:cNvSpPr>
            <p:nvPr/>
          </p:nvSpPr>
          <p:spPr bwMode="auto">
            <a:xfrm>
              <a:off x="624"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054" name="Line 29"/>
            <p:cNvSpPr>
              <a:spLocks noChangeShapeType="1"/>
            </p:cNvSpPr>
            <p:nvPr/>
          </p:nvSpPr>
          <p:spPr bwMode="auto">
            <a:xfrm>
              <a:off x="1248"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055" name="Line 30"/>
            <p:cNvSpPr>
              <a:spLocks noChangeShapeType="1"/>
            </p:cNvSpPr>
            <p:nvPr/>
          </p:nvSpPr>
          <p:spPr bwMode="auto">
            <a:xfrm>
              <a:off x="1872"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056" name="Line 31"/>
            <p:cNvSpPr>
              <a:spLocks noChangeShapeType="1"/>
            </p:cNvSpPr>
            <p:nvPr/>
          </p:nvSpPr>
          <p:spPr bwMode="auto">
            <a:xfrm>
              <a:off x="2496"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057" name="Line 32"/>
            <p:cNvSpPr>
              <a:spLocks noChangeShapeType="1"/>
            </p:cNvSpPr>
            <p:nvPr/>
          </p:nvSpPr>
          <p:spPr bwMode="auto">
            <a:xfrm>
              <a:off x="3120"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058" name="Line 33"/>
            <p:cNvSpPr>
              <a:spLocks noChangeShapeType="1"/>
            </p:cNvSpPr>
            <p:nvPr/>
          </p:nvSpPr>
          <p:spPr bwMode="auto">
            <a:xfrm>
              <a:off x="3744"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059" name="Line 34"/>
            <p:cNvSpPr>
              <a:spLocks noChangeShapeType="1"/>
            </p:cNvSpPr>
            <p:nvPr/>
          </p:nvSpPr>
          <p:spPr bwMode="auto">
            <a:xfrm>
              <a:off x="4368"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060" name="Line 35"/>
            <p:cNvSpPr>
              <a:spLocks noChangeShapeType="1"/>
            </p:cNvSpPr>
            <p:nvPr/>
          </p:nvSpPr>
          <p:spPr bwMode="auto">
            <a:xfrm>
              <a:off x="4992"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252" name="Text Box 36"/>
          <p:cNvSpPr txBox="1">
            <a:spLocks noChangeArrowheads="1"/>
          </p:cNvSpPr>
          <p:nvPr/>
        </p:nvSpPr>
        <p:spPr bwMode="auto">
          <a:xfrm>
            <a:off x="746125" y="5043488"/>
            <a:ext cx="2706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0">
                <a:ea typeface="黑体" panose="02010609060101010101" pitchFamily="49" charset="-122"/>
              </a:rPr>
              <a:t>49&gt;38,</a:t>
            </a:r>
            <a:r>
              <a:rPr lang="zh-CN" altLang="en-US" sz="2800" b="0">
                <a:ea typeface="黑体" panose="02010609060101010101" pitchFamily="49" charset="-122"/>
              </a:rPr>
              <a:t>交换位置</a:t>
            </a:r>
            <a:endParaRPr lang="zh-CN" altLang="en-US" sz="2800" b="0">
              <a:ea typeface="黑体" panose="02010609060101010101" pitchFamily="49" charset="-122"/>
            </a:endParaRPr>
          </a:p>
        </p:txBody>
      </p:sp>
      <p:sp>
        <p:nvSpPr>
          <p:cNvPr id="74758" name="Text Box 37"/>
          <p:cNvSpPr txBox="1">
            <a:spLocks noChangeArrowheads="1"/>
          </p:cNvSpPr>
          <p:nvPr/>
        </p:nvSpPr>
        <p:spPr bwMode="auto">
          <a:xfrm>
            <a:off x="3276600" y="204788"/>
            <a:ext cx="2317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ea typeface="黑体" panose="02010609060101010101" pitchFamily="49" charset="-122"/>
              </a:rPr>
              <a:t>原数据和序号</a:t>
            </a:r>
            <a:endParaRPr lang="zh-CN" altLang="en-US" sz="2800">
              <a:ea typeface="黑体" panose="02010609060101010101" pitchFamily="49" charset="-122"/>
            </a:endParaRPr>
          </a:p>
        </p:txBody>
      </p:sp>
      <p:graphicFrame>
        <p:nvGraphicFramePr>
          <p:cNvPr id="9254" name="Group 38"/>
          <p:cNvGraphicFramePr>
            <a:graphicFrameLocks noGrp="1"/>
          </p:cNvGraphicFramePr>
          <p:nvPr/>
        </p:nvGraphicFramePr>
        <p:xfrm>
          <a:off x="76200" y="914400"/>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9286" name="Text Box 70"/>
          <p:cNvSpPr txBox="1">
            <a:spLocks noChangeArrowheads="1"/>
          </p:cNvSpPr>
          <p:nvPr/>
        </p:nvSpPr>
        <p:spPr bwMode="auto">
          <a:xfrm>
            <a:off x="152400" y="2452688"/>
            <a:ext cx="33988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C00C0C"/>
                </a:solidFill>
                <a:ea typeface="黑体" panose="02010609060101010101" pitchFamily="49" charset="-122"/>
              </a:rPr>
              <a:t>第一趟排序</a:t>
            </a:r>
            <a:r>
              <a:rPr lang="zh-CN" altLang="en-US" sz="2800">
                <a:ea typeface="黑体" panose="02010609060101010101" pitchFamily="49" charset="-122"/>
              </a:rPr>
              <a:t>的步骤：</a:t>
            </a:r>
            <a:endParaRPr lang="zh-CN" altLang="en-US" sz="2800">
              <a:ea typeface="黑体" panose="02010609060101010101" pitchFamily="49" charset="-122"/>
            </a:endParaRPr>
          </a:p>
        </p:txBody>
      </p:sp>
      <p:graphicFrame>
        <p:nvGraphicFramePr>
          <p:cNvPr id="9287" name="Group 71"/>
          <p:cNvGraphicFramePr>
            <a:graphicFrameLocks noGrp="1"/>
          </p:cNvGraphicFramePr>
          <p:nvPr/>
        </p:nvGraphicFramePr>
        <p:xfrm>
          <a:off x="158750" y="3276600"/>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9319" name="Group 103"/>
          <p:cNvGraphicFramePr>
            <a:graphicFrameLocks noGrp="1"/>
          </p:cNvGraphicFramePr>
          <p:nvPr/>
        </p:nvGraphicFramePr>
        <p:xfrm>
          <a:off x="158750" y="3276600"/>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9351" name="Group 135"/>
          <p:cNvGraphicFramePr>
            <a:graphicFrameLocks noGrp="1"/>
          </p:cNvGraphicFramePr>
          <p:nvPr/>
        </p:nvGraphicFramePr>
        <p:xfrm>
          <a:off x="158750" y="3276600"/>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9383" name="Group 167"/>
          <p:cNvGraphicFramePr>
            <a:graphicFrameLocks noGrp="1"/>
          </p:cNvGraphicFramePr>
          <p:nvPr/>
        </p:nvGraphicFramePr>
        <p:xfrm>
          <a:off x="158750" y="3276600"/>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9415" name="Group 199"/>
          <p:cNvGraphicFramePr>
            <a:graphicFrameLocks noGrp="1"/>
          </p:cNvGraphicFramePr>
          <p:nvPr/>
        </p:nvGraphicFramePr>
        <p:xfrm>
          <a:off x="158750" y="3276600"/>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9447" name="Group 231"/>
          <p:cNvGraphicFramePr>
            <a:graphicFrameLocks noGrp="1"/>
          </p:cNvGraphicFramePr>
          <p:nvPr/>
        </p:nvGraphicFramePr>
        <p:xfrm>
          <a:off x="158750" y="3276600"/>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9479" name="Group 263"/>
          <p:cNvGraphicFramePr>
            <a:graphicFrameLocks noGrp="1"/>
          </p:cNvGraphicFramePr>
          <p:nvPr/>
        </p:nvGraphicFramePr>
        <p:xfrm>
          <a:off x="158750" y="3276600"/>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sng"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r>
            </a:tbl>
          </a:graphicData>
        </a:graphic>
      </p:graphicFrame>
      <p:sp>
        <p:nvSpPr>
          <p:cNvPr id="9511" name="Text Box 295"/>
          <p:cNvSpPr txBox="1">
            <a:spLocks noChangeArrowheads="1"/>
          </p:cNvSpPr>
          <p:nvPr/>
        </p:nvSpPr>
        <p:spPr bwMode="auto">
          <a:xfrm>
            <a:off x="762000" y="5619750"/>
            <a:ext cx="6991350" cy="569913"/>
          </a:xfrm>
          <a:prstGeom prst="rect">
            <a:avLst/>
          </a:prstGeom>
          <a:noFill/>
          <a:ln w="508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latin typeface="Arial" panose="020B0604020202020204" pitchFamily="34" charset="0"/>
                <a:ea typeface="黑体" panose="02010609060101010101" pitchFamily="49" charset="-122"/>
              </a:rPr>
              <a:t>经过第一趟排序，把最大的数沉到最底了！</a:t>
            </a:r>
            <a:endParaRPr lang="zh-CN" altLang="en-US" sz="2800" dirty="0">
              <a:effectLst>
                <a:outerShdw blurRad="38100" dist="38100" dir="2700000" algn="tl">
                  <a:srgbClr val="C0C0C0"/>
                </a:outerShdw>
              </a:effectLst>
              <a:latin typeface="Arial" panose="020B0604020202020204" pitchFamily="34" charset="0"/>
              <a:ea typeface="黑体" panose="02010609060101010101" pitchFamily="49" charset="-122"/>
            </a:endParaRPr>
          </a:p>
        </p:txBody>
      </p:sp>
      <p:sp>
        <p:nvSpPr>
          <p:cNvPr id="9512" name="AutoShape 296"/>
          <p:cNvSpPr>
            <a:spLocks noChangeArrowheads="1"/>
          </p:cNvSpPr>
          <p:nvPr/>
        </p:nvSpPr>
        <p:spPr bwMode="auto">
          <a:xfrm>
            <a:off x="1600200" y="4495800"/>
            <a:ext cx="1214438" cy="609600"/>
          </a:xfrm>
          <a:prstGeom prst="curvedUpArrow">
            <a:avLst>
              <a:gd name="adj1" fmla="val 39844"/>
              <a:gd name="adj2" fmla="val 79688"/>
              <a:gd name="adj3" fmla="val 3333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latin typeface="Times New Roman" panose="02020603050405020304" pitchFamily="18" charset="0"/>
              <a:ea typeface="楷体_GB2312" pitchFamily="49" charset="-122"/>
            </a:endParaRPr>
          </a:p>
        </p:txBody>
      </p:sp>
      <p:sp>
        <p:nvSpPr>
          <p:cNvPr id="75018" name="Text Box 297"/>
          <p:cNvSpPr txBox="1">
            <a:spLocks noChangeArrowheads="1"/>
          </p:cNvSpPr>
          <p:nvPr/>
        </p:nvSpPr>
        <p:spPr bwMode="auto">
          <a:xfrm>
            <a:off x="2286000" y="5386388"/>
            <a:ext cx="18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ea typeface="黑体" panose="02010609060101010101" pitchFamily="49" charset="-122"/>
            </a:endParaRPr>
          </a:p>
        </p:txBody>
      </p:sp>
      <p:sp>
        <p:nvSpPr>
          <p:cNvPr id="9514" name="Text Box 298"/>
          <p:cNvSpPr txBox="1">
            <a:spLocks noChangeArrowheads="1"/>
          </p:cNvSpPr>
          <p:nvPr/>
        </p:nvSpPr>
        <p:spPr bwMode="auto">
          <a:xfrm>
            <a:off x="762000" y="5043488"/>
            <a:ext cx="28051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0">
                <a:ea typeface="黑体" panose="02010609060101010101" pitchFamily="49" charset="-122"/>
              </a:rPr>
              <a:t>49&lt;65, </a:t>
            </a:r>
            <a:r>
              <a:rPr lang="zh-CN" altLang="en-US" sz="2800" b="0">
                <a:ea typeface="黑体" panose="02010609060101010101" pitchFamily="49" charset="-122"/>
              </a:rPr>
              <a:t>保持不变</a:t>
            </a:r>
            <a:endParaRPr lang="zh-CN" altLang="en-US" sz="2800" b="0">
              <a:ea typeface="黑体" panose="02010609060101010101" pitchFamily="49" charset="-122"/>
            </a:endParaRPr>
          </a:p>
        </p:txBody>
      </p:sp>
      <p:sp>
        <p:nvSpPr>
          <p:cNvPr id="9515" name="Text Box 299"/>
          <p:cNvSpPr txBox="1">
            <a:spLocks noChangeArrowheads="1"/>
          </p:cNvSpPr>
          <p:nvPr/>
        </p:nvSpPr>
        <p:spPr bwMode="auto">
          <a:xfrm>
            <a:off x="2743200" y="5029200"/>
            <a:ext cx="2805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0">
                <a:ea typeface="黑体" panose="02010609060101010101" pitchFamily="49" charset="-122"/>
              </a:rPr>
              <a:t>65&lt;97, </a:t>
            </a:r>
            <a:r>
              <a:rPr lang="zh-CN" altLang="en-US" sz="2800" b="0">
                <a:ea typeface="黑体" panose="02010609060101010101" pitchFamily="49" charset="-122"/>
              </a:rPr>
              <a:t>保持不变</a:t>
            </a:r>
            <a:endParaRPr lang="zh-CN" altLang="en-US" sz="2800" b="0">
              <a:ea typeface="黑体" panose="02010609060101010101" pitchFamily="49" charset="-122"/>
            </a:endParaRPr>
          </a:p>
        </p:txBody>
      </p:sp>
      <p:sp>
        <p:nvSpPr>
          <p:cNvPr id="9516" name="Text Box 300"/>
          <p:cNvSpPr txBox="1">
            <a:spLocks noChangeArrowheads="1"/>
          </p:cNvSpPr>
          <p:nvPr/>
        </p:nvSpPr>
        <p:spPr bwMode="auto">
          <a:xfrm>
            <a:off x="4191000" y="5029200"/>
            <a:ext cx="2805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0">
                <a:ea typeface="黑体" panose="02010609060101010101" pitchFamily="49" charset="-122"/>
              </a:rPr>
              <a:t>97&gt;76, </a:t>
            </a:r>
            <a:r>
              <a:rPr lang="zh-CN" altLang="en-US" sz="2800" b="0">
                <a:ea typeface="黑体" panose="02010609060101010101" pitchFamily="49" charset="-122"/>
              </a:rPr>
              <a:t>交换位置</a:t>
            </a:r>
            <a:endParaRPr lang="zh-CN" altLang="en-US" sz="2800" b="0">
              <a:ea typeface="黑体" panose="02010609060101010101" pitchFamily="49" charset="-122"/>
            </a:endParaRPr>
          </a:p>
        </p:txBody>
      </p:sp>
      <p:sp>
        <p:nvSpPr>
          <p:cNvPr id="9517" name="AutoShape 301"/>
          <p:cNvSpPr>
            <a:spLocks noChangeArrowheads="1"/>
          </p:cNvSpPr>
          <p:nvPr/>
        </p:nvSpPr>
        <p:spPr bwMode="auto">
          <a:xfrm>
            <a:off x="4572000" y="4495800"/>
            <a:ext cx="1214438" cy="609600"/>
          </a:xfrm>
          <a:prstGeom prst="curvedUpArrow">
            <a:avLst>
              <a:gd name="adj1" fmla="val 39844"/>
              <a:gd name="adj2" fmla="val 79688"/>
              <a:gd name="adj3" fmla="val 3333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latin typeface="Times New Roman" panose="02020603050405020304" pitchFamily="18" charset="0"/>
              <a:ea typeface="楷体_GB2312" pitchFamily="49" charset="-122"/>
            </a:endParaRPr>
          </a:p>
        </p:txBody>
      </p:sp>
      <p:sp>
        <p:nvSpPr>
          <p:cNvPr id="9518" name="Text Box 302"/>
          <p:cNvSpPr txBox="1">
            <a:spLocks noChangeArrowheads="1"/>
          </p:cNvSpPr>
          <p:nvPr/>
        </p:nvSpPr>
        <p:spPr bwMode="auto">
          <a:xfrm>
            <a:off x="4876800" y="5029200"/>
            <a:ext cx="2805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0">
                <a:ea typeface="黑体" panose="02010609060101010101" pitchFamily="49" charset="-122"/>
              </a:rPr>
              <a:t>97&gt;13, </a:t>
            </a:r>
            <a:r>
              <a:rPr lang="zh-CN" altLang="en-US" sz="2800" b="0">
                <a:ea typeface="黑体" panose="02010609060101010101" pitchFamily="49" charset="-122"/>
              </a:rPr>
              <a:t>交换位置</a:t>
            </a:r>
            <a:endParaRPr lang="zh-CN" altLang="en-US" sz="2800" b="0">
              <a:ea typeface="黑体" panose="02010609060101010101" pitchFamily="49" charset="-122"/>
            </a:endParaRPr>
          </a:p>
        </p:txBody>
      </p:sp>
      <p:sp>
        <p:nvSpPr>
          <p:cNvPr id="9519" name="AutoShape 303"/>
          <p:cNvSpPr>
            <a:spLocks noChangeArrowheads="1"/>
          </p:cNvSpPr>
          <p:nvPr/>
        </p:nvSpPr>
        <p:spPr bwMode="auto">
          <a:xfrm>
            <a:off x="5567363" y="4495800"/>
            <a:ext cx="1214437" cy="609600"/>
          </a:xfrm>
          <a:prstGeom prst="curvedUpArrow">
            <a:avLst>
              <a:gd name="adj1" fmla="val 39844"/>
              <a:gd name="adj2" fmla="val 79687"/>
              <a:gd name="adj3" fmla="val 3333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latin typeface="Times New Roman" panose="02020603050405020304" pitchFamily="18" charset="0"/>
              <a:ea typeface="楷体_GB2312" pitchFamily="49" charset="-122"/>
            </a:endParaRPr>
          </a:p>
        </p:txBody>
      </p:sp>
      <p:sp>
        <p:nvSpPr>
          <p:cNvPr id="9520" name="Text Box 304"/>
          <p:cNvSpPr txBox="1">
            <a:spLocks noChangeArrowheads="1"/>
          </p:cNvSpPr>
          <p:nvPr/>
        </p:nvSpPr>
        <p:spPr bwMode="auto">
          <a:xfrm>
            <a:off x="5700713" y="5029200"/>
            <a:ext cx="28051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0">
                <a:ea typeface="黑体" panose="02010609060101010101" pitchFamily="49" charset="-122"/>
              </a:rPr>
              <a:t>97&gt;27, </a:t>
            </a:r>
            <a:r>
              <a:rPr lang="zh-CN" altLang="en-US" sz="2800" b="0">
                <a:ea typeface="黑体" panose="02010609060101010101" pitchFamily="49" charset="-122"/>
              </a:rPr>
              <a:t>交换位置</a:t>
            </a:r>
            <a:endParaRPr lang="zh-CN" altLang="en-US" sz="2800" b="0">
              <a:ea typeface="黑体" panose="02010609060101010101" pitchFamily="49" charset="-122"/>
            </a:endParaRPr>
          </a:p>
        </p:txBody>
      </p:sp>
      <p:sp>
        <p:nvSpPr>
          <p:cNvPr id="9521" name="Text Box 305"/>
          <p:cNvSpPr txBox="1">
            <a:spLocks noChangeArrowheads="1"/>
          </p:cNvSpPr>
          <p:nvPr/>
        </p:nvSpPr>
        <p:spPr bwMode="auto">
          <a:xfrm>
            <a:off x="6338888" y="5029200"/>
            <a:ext cx="28051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0">
                <a:ea typeface="黑体" panose="02010609060101010101" pitchFamily="49" charset="-122"/>
              </a:rPr>
              <a:t>97&gt;49, </a:t>
            </a:r>
            <a:r>
              <a:rPr lang="zh-CN" altLang="en-US" sz="2800" b="0">
                <a:ea typeface="黑体" panose="02010609060101010101" pitchFamily="49" charset="-122"/>
              </a:rPr>
              <a:t>交换位置</a:t>
            </a:r>
            <a:endParaRPr lang="zh-CN" altLang="en-US" sz="2800" b="0">
              <a:ea typeface="黑体" panose="02010609060101010101" pitchFamily="49" charset="-122"/>
            </a:endParaRPr>
          </a:p>
        </p:txBody>
      </p:sp>
      <p:sp>
        <p:nvSpPr>
          <p:cNvPr id="9522" name="AutoShape 306"/>
          <p:cNvSpPr>
            <a:spLocks noChangeArrowheads="1"/>
          </p:cNvSpPr>
          <p:nvPr/>
        </p:nvSpPr>
        <p:spPr bwMode="auto">
          <a:xfrm>
            <a:off x="6400800" y="4495800"/>
            <a:ext cx="1214438" cy="609600"/>
          </a:xfrm>
          <a:prstGeom prst="curvedUpArrow">
            <a:avLst>
              <a:gd name="adj1" fmla="val 39844"/>
              <a:gd name="adj2" fmla="val 79688"/>
              <a:gd name="adj3" fmla="val 3333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latin typeface="Times New Roman" panose="02020603050405020304" pitchFamily="18" charset="0"/>
              <a:ea typeface="楷体_GB2312" pitchFamily="49" charset="-122"/>
            </a:endParaRPr>
          </a:p>
        </p:txBody>
      </p:sp>
      <p:sp>
        <p:nvSpPr>
          <p:cNvPr id="9523" name="AutoShape 307"/>
          <p:cNvSpPr>
            <a:spLocks noChangeArrowheads="1"/>
          </p:cNvSpPr>
          <p:nvPr/>
        </p:nvSpPr>
        <p:spPr bwMode="auto">
          <a:xfrm>
            <a:off x="7315200" y="4495800"/>
            <a:ext cx="1214438" cy="609600"/>
          </a:xfrm>
          <a:prstGeom prst="curvedUpArrow">
            <a:avLst>
              <a:gd name="adj1" fmla="val 39844"/>
              <a:gd name="adj2" fmla="val 79688"/>
              <a:gd name="adj3" fmla="val 3333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latin typeface="Times New Roman" panose="02020603050405020304" pitchFamily="18" charset="0"/>
              <a:ea typeface="楷体_GB2312" pitchFamily="49" charset="-122"/>
            </a:endParaRPr>
          </a:p>
        </p:txBody>
      </p:sp>
      <p:sp>
        <p:nvSpPr>
          <p:cNvPr id="2" name="文本框 1"/>
          <p:cNvSpPr txBox="1">
            <a:spLocks noChangeArrowheads="1"/>
          </p:cNvSpPr>
          <p:nvPr/>
        </p:nvSpPr>
        <p:spPr bwMode="auto">
          <a:xfrm>
            <a:off x="3119438" y="6242050"/>
            <a:ext cx="26320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dirty="0">
                <a:latin typeface="黑体" panose="02010609060101010101" pitchFamily="49" charset="-122"/>
                <a:ea typeface="黑体" panose="02010609060101010101" pitchFamily="49" charset="-122"/>
              </a:rPr>
              <a:t>交换次数：</a:t>
            </a:r>
            <a:r>
              <a:rPr lang="en-US" altLang="zh-CN" sz="2800" dirty="0">
                <a:latin typeface="黑体" panose="02010609060101010101" pitchFamily="49" charset="-122"/>
                <a:ea typeface="黑体" panose="02010609060101010101" pitchFamily="49" charset="-122"/>
              </a:rPr>
              <a:t>5</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86"/>
                                        </p:tgtEl>
                                        <p:attrNameLst>
                                          <p:attrName>style.visibility</p:attrName>
                                        </p:attrNameLst>
                                      </p:cBhvr>
                                      <p:to>
                                        <p:strVal val="visible"/>
                                      </p:to>
                                    </p:set>
                                    <p:anim calcmode="lin" valueType="num">
                                      <p:cBhvr additive="base">
                                        <p:cTn id="7" dur="500" fill="hold"/>
                                        <p:tgtEl>
                                          <p:spTgt spid="9286"/>
                                        </p:tgtEl>
                                        <p:attrNameLst>
                                          <p:attrName>ppt_x</p:attrName>
                                        </p:attrNameLst>
                                      </p:cBhvr>
                                      <p:tavLst>
                                        <p:tav tm="0">
                                          <p:val>
                                            <p:strVal val="0-#ppt_w/2"/>
                                          </p:val>
                                        </p:tav>
                                        <p:tav tm="100000">
                                          <p:val>
                                            <p:strVal val="#ppt_x"/>
                                          </p:val>
                                        </p:tav>
                                      </p:tavLst>
                                    </p:anim>
                                    <p:anim calcmode="lin" valueType="num">
                                      <p:cBhvr additive="base">
                                        <p:cTn id="8" dur="500" fill="hold"/>
                                        <p:tgtEl>
                                          <p:spTgt spid="92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9220"/>
                                        </p:tgtEl>
                                        <p:attrNameLst>
                                          <p:attrName>style.visibility</p:attrName>
                                        </p:attrNameLst>
                                      </p:cBhvr>
                                      <p:to>
                                        <p:strVal val="visible"/>
                                      </p:to>
                                    </p:set>
                                    <p:animEffect transition="in" filter="wipe(up)">
                                      <p:cBhvr>
                                        <p:cTn id="13" dur="500"/>
                                        <p:tgtEl>
                                          <p:spTgt spid="922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252"/>
                                        </p:tgtEl>
                                        <p:attrNameLst>
                                          <p:attrName>style.visibility</p:attrName>
                                        </p:attrNameLst>
                                      </p:cBhvr>
                                      <p:to>
                                        <p:strVal val="visible"/>
                                      </p:to>
                                    </p:set>
                                    <p:animEffect transition="in" filter="wipe(down)">
                                      <p:cBhvr>
                                        <p:cTn id="18" dur="500"/>
                                        <p:tgtEl>
                                          <p:spTgt spid="9252"/>
                                        </p:tgtEl>
                                      </p:cBhvr>
                                    </p:animEffect>
                                  </p:childTnLst>
                                  <p:subTnLst>
                                    <p:set>
                                      <p:cBhvr override="childStyle">
                                        <p:cTn dur="1" fill="hold" display="0" masterRel="nextClick" afterEffect="1"/>
                                        <p:tgtEl>
                                          <p:spTgt spid="925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9512"/>
                                        </p:tgtEl>
                                        <p:attrNameLst>
                                          <p:attrName>style.visibility</p:attrName>
                                        </p:attrNameLst>
                                      </p:cBhvr>
                                      <p:to>
                                        <p:strVal val="visible"/>
                                      </p:to>
                                    </p:set>
                                    <p:animEffect transition="in" filter="wipe(down)">
                                      <p:cBhvr>
                                        <p:cTn id="23" dur="500"/>
                                        <p:tgtEl>
                                          <p:spTgt spid="95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9287"/>
                                        </p:tgtEl>
                                        <p:attrNameLst>
                                          <p:attrName>style.visibility</p:attrName>
                                        </p:attrNameLst>
                                      </p:cBhvr>
                                      <p:to>
                                        <p:strVal val="visible"/>
                                      </p:to>
                                    </p:set>
                                    <p:animEffect transition="in" filter="wipe(left)">
                                      <p:cBhvr>
                                        <p:cTn id="28" dur="500"/>
                                        <p:tgtEl>
                                          <p:spTgt spid="928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9514"/>
                                        </p:tgtEl>
                                        <p:attrNameLst>
                                          <p:attrName>style.visibility</p:attrName>
                                        </p:attrNameLst>
                                      </p:cBhvr>
                                      <p:to>
                                        <p:strVal val="visible"/>
                                      </p:to>
                                    </p:set>
                                    <p:animEffect transition="in" filter="wipe(down)">
                                      <p:cBhvr>
                                        <p:cTn id="33" dur="500"/>
                                        <p:tgtEl>
                                          <p:spTgt spid="9514"/>
                                        </p:tgtEl>
                                      </p:cBhvr>
                                    </p:animEffect>
                                  </p:childTnLst>
                                  <p:subTnLst>
                                    <p:set>
                                      <p:cBhvr override="childStyle">
                                        <p:cTn dur="1" fill="hold" display="0" masterRel="nextClick" afterEffect="1"/>
                                        <p:tgtEl>
                                          <p:spTgt spid="9514"/>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9319"/>
                                        </p:tgtEl>
                                        <p:attrNameLst>
                                          <p:attrName>style.visibility</p:attrName>
                                        </p:attrNameLst>
                                      </p:cBhvr>
                                      <p:to>
                                        <p:strVal val="visible"/>
                                      </p:to>
                                    </p:set>
                                    <p:animEffect transition="in" filter="wipe(left)">
                                      <p:cBhvr>
                                        <p:cTn id="38" dur="500"/>
                                        <p:tgtEl>
                                          <p:spTgt spid="93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9515"/>
                                        </p:tgtEl>
                                        <p:attrNameLst>
                                          <p:attrName>style.visibility</p:attrName>
                                        </p:attrNameLst>
                                      </p:cBhvr>
                                      <p:to>
                                        <p:strVal val="visible"/>
                                      </p:to>
                                    </p:set>
                                    <p:animEffect transition="in" filter="wipe(down)">
                                      <p:cBhvr>
                                        <p:cTn id="43" dur="500"/>
                                        <p:tgtEl>
                                          <p:spTgt spid="9515"/>
                                        </p:tgtEl>
                                      </p:cBhvr>
                                    </p:animEffect>
                                  </p:childTnLst>
                                  <p:subTnLst>
                                    <p:set>
                                      <p:cBhvr override="childStyle">
                                        <p:cTn dur="1" fill="hold" display="0" masterRel="nextClick" afterEffect="1"/>
                                        <p:tgtEl>
                                          <p:spTgt spid="9515"/>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9351"/>
                                        </p:tgtEl>
                                        <p:attrNameLst>
                                          <p:attrName>style.visibility</p:attrName>
                                        </p:attrNameLst>
                                      </p:cBhvr>
                                      <p:to>
                                        <p:strVal val="visible"/>
                                      </p:to>
                                    </p:set>
                                    <p:animEffect transition="in" filter="wipe(left)">
                                      <p:cBhvr>
                                        <p:cTn id="48" dur="500"/>
                                        <p:tgtEl>
                                          <p:spTgt spid="935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9516"/>
                                        </p:tgtEl>
                                        <p:attrNameLst>
                                          <p:attrName>style.visibility</p:attrName>
                                        </p:attrNameLst>
                                      </p:cBhvr>
                                      <p:to>
                                        <p:strVal val="visible"/>
                                      </p:to>
                                    </p:set>
                                    <p:animEffect transition="in" filter="wipe(down)">
                                      <p:cBhvr>
                                        <p:cTn id="53" dur="500"/>
                                        <p:tgtEl>
                                          <p:spTgt spid="9516"/>
                                        </p:tgtEl>
                                      </p:cBhvr>
                                    </p:animEffect>
                                  </p:childTnLst>
                                  <p:subTnLst>
                                    <p:set>
                                      <p:cBhvr override="childStyle">
                                        <p:cTn dur="1" fill="hold" display="0" masterRel="nextClick" afterEffect="1"/>
                                        <p:tgtEl>
                                          <p:spTgt spid="9516"/>
                                        </p:tgtEl>
                                        <p:attrNameLst>
                                          <p:attrName>style.visibility</p:attrName>
                                        </p:attrNameLst>
                                      </p:cBhvr>
                                      <p:to>
                                        <p:strVal val="hidden"/>
                                      </p:to>
                                    </p:set>
                                  </p:sub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9517"/>
                                        </p:tgtEl>
                                        <p:attrNameLst>
                                          <p:attrName>style.visibility</p:attrName>
                                        </p:attrNameLst>
                                      </p:cBhvr>
                                      <p:to>
                                        <p:strVal val="visible"/>
                                      </p:to>
                                    </p:set>
                                    <p:animEffect transition="in" filter="wipe(down)">
                                      <p:cBhvr>
                                        <p:cTn id="58" dur="500"/>
                                        <p:tgtEl>
                                          <p:spTgt spid="951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9383"/>
                                        </p:tgtEl>
                                        <p:attrNameLst>
                                          <p:attrName>style.visibility</p:attrName>
                                        </p:attrNameLst>
                                      </p:cBhvr>
                                      <p:to>
                                        <p:strVal val="visible"/>
                                      </p:to>
                                    </p:set>
                                    <p:animEffect transition="in" filter="wipe(left)">
                                      <p:cBhvr>
                                        <p:cTn id="63" dur="500"/>
                                        <p:tgtEl>
                                          <p:spTgt spid="938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9518"/>
                                        </p:tgtEl>
                                        <p:attrNameLst>
                                          <p:attrName>style.visibility</p:attrName>
                                        </p:attrNameLst>
                                      </p:cBhvr>
                                      <p:to>
                                        <p:strVal val="visible"/>
                                      </p:to>
                                    </p:set>
                                    <p:animEffect transition="in" filter="wipe(down)">
                                      <p:cBhvr>
                                        <p:cTn id="68" dur="500"/>
                                        <p:tgtEl>
                                          <p:spTgt spid="9518"/>
                                        </p:tgtEl>
                                      </p:cBhvr>
                                    </p:animEffect>
                                  </p:childTnLst>
                                  <p:subTnLst>
                                    <p:set>
                                      <p:cBhvr override="childStyle">
                                        <p:cTn dur="1" fill="hold" display="0" masterRel="nextClick" afterEffect="1"/>
                                        <p:tgtEl>
                                          <p:spTgt spid="9518"/>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9519"/>
                                        </p:tgtEl>
                                        <p:attrNameLst>
                                          <p:attrName>style.visibility</p:attrName>
                                        </p:attrNameLst>
                                      </p:cBhvr>
                                      <p:to>
                                        <p:strVal val="visible"/>
                                      </p:to>
                                    </p:set>
                                    <p:animEffect transition="in" filter="wipe(down)">
                                      <p:cBhvr>
                                        <p:cTn id="73" dur="500"/>
                                        <p:tgtEl>
                                          <p:spTgt spid="951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9415"/>
                                        </p:tgtEl>
                                        <p:attrNameLst>
                                          <p:attrName>style.visibility</p:attrName>
                                        </p:attrNameLst>
                                      </p:cBhvr>
                                      <p:to>
                                        <p:strVal val="visible"/>
                                      </p:to>
                                    </p:set>
                                    <p:animEffect transition="in" filter="wipe(left)">
                                      <p:cBhvr>
                                        <p:cTn id="78" dur="500"/>
                                        <p:tgtEl>
                                          <p:spTgt spid="941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9520"/>
                                        </p:tgtEl>
                                        <p:attrNameLst>
                                          <p:attrName>style.visibility</p:attrName>
                                        </p:attrNameLst>
                                      </p:cBhvr>
                                      <p:to>
                                        <p:strVal val="visible"/>
                                      </p:to>
                                    </p:set>
                                    <p:animEffect transition="in" filter="wipe(down)">
                                      <p:cBhvr>
                                        <p:cTn id="83" dur="500"/>
                                        <p:tgtEl>
                                          <p:spTgt spid="9520"/>
                                        </p:tgtEl>
                                      </p:cBhvr>
                                    </p:animEffect>
                                  </p:childTnLst>
                                  <p:subTnLst>
                                    <p:set>
                                      <p:cBhvr override="childStyle">
                                        <p:cTn dur="1" fill="hold" display="0" masterRel="nextClick" afterEffect="1"/>
                                        <p:tgtEl>
                                          <p:spTgt spid="9520"/>
                                        </p:tgtEl>
                                        <p:attrNameLst>
                                          <p:attrName>style.visibility</p:attrName>
                                        </p:attrNameLst>
                                      </p:cBhvr>
                                      <p:to>
                                        <p:strVal val="hidden"/>
                                      </p:to>
                                    </p:set>
                                  </p:subTnLst>
                                </p:cTn>
                              </p:par>
                            </p:childTnLst>
                          </p:cTn>
                        </p:par>
                      </p:childTnLst>
                    </p:cTn>
                  </p:par>
                  <p:par>
                    <p:cTn id="84" fill="hold">
                      <p:stCondLst>
                        <p:cond delay="indefinite"/>
                      </p:stCondLst>
                      <p:childTnLst>
                        <p:par>
                          <p:cTn id="85" fill="hold">
                            <p:stCondLst>
                              <p:cond delay="0"/>
                            </p:stCondLst>
                            <p:childTnLst>
                              <p:par>
                                <p:cTn id="86" presetID="18" presetClass="entr" presetSubtype="3" fill="hold" nodeType="clickEffect">
                                  <p:stCondLst>
                                    <p:cond delay="0"/>
                                  </p:stCondLst>
                                  <p:childTnLst>
                                    <p:set>
                                      <p:cBhvr>
                                        <p:cTn id="87" dur="1" fill="hold">
                                          <p:stCondLst>
                                            <p:cond delay="0"/>
                                          </p:stCondLst>
                                        </p:cTn>
                                        <p:tgtEl>
                                          <p:spTgt spid="9522"/>
                                        </p:tgtEl>
                                        <p:attrNameLst>
                                          <p:attrName>style.visibility</p:attrName>
                                        </p:attrNameLst>
                                      </p:cBhvr>
                                      <p:to>
                                        <p:strVal val="visible"/>
                                      </p:to>
                                    </p:set>
                                    <p:animEffect transition="in" filter="strips(upRight)">
                                      <p:cBhvr>
                                        <p:cTn id="88" dur="500"/>
                                        <p:tgtEl>
                                          <p:spTgt spid="9522"/>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9447"/>
                                        </p:tgtEl>
                                        <p:attrNameLst>
                                          <p:attrName>style.visibility</p:attrName>
                                        </p:attrNameLst>
                                      </p:cBhvr>
                                      <p:to>
                                        <p:strVal val="visible"/>
                                      </p:to>
                                    </p:set>
                                    <p:animEffect transition="in" filter="wipe(left)">
                                      <p:cBhvr>
                                        <p:cTn id="93" dur="500"/>
                                        <p:tgtEl>
                                          <p:spTgt spid="944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9521"/>
                                        </p:tgtEl>
                                        <p:attrNameLst>
                                          <p:attrName>style.visibility</p:attrName>
                                        </p:attrNameLst>
                                      </p:cBhvr>
                                      <p:to>
                                        <p:strVal val="visible"/>
                                      </p:to>
                                    </p:set>
                                    <p:animEffect transition="in" filter="wipe(down)">
                                      <p:cBhvr>
                                        <p:cTn id="98" dur="500"/>
                                        <p:tgtEl>
                                          <p:spTgt spid="9521"/>
                                        </p:tgtEl>
                                      </p:cBhvr>
                                    </p:animEffect>
                                  </p:childTnLst>
                                  <p:subTnLst>
                                    <p:set>
                                      <p:cBhvr override="childStyle">
                                        <p:cTn dur="1" fill="hold" display="0" masterRel="nextClick" afterEffect="1"/>
                                        <p:tgtEl>
                                          <p:spTgt spid="9521"/>
                                        </p:tgtEl>
                                        <p:attrNameLst>
                                          <p:attrName>style.visibility</p:attrName>
                                        </p:attrNameLst>
                                      </p:cBhvr>
                                      <p:to>
                                        <p:strVal val="hidden"/>
                                      </p:to>
                                    </p:set>
                                  </p:subTnLst>
                                </p:cTn>
                              </p:par>
                            </p:childTnLst>
                          </p:cTn>
                        </p:par>
                      </p:childTnLst>
                    </p:cTn>
                  </p:par>
                  <p:par>
                    <p:cTn id="99" fill="hold">
                      <p:stCondLst>
                        <p:cond delay="indefinite"/>
                      </p:stCondLst>
                      <p:childTnLst>
                        <p:par>
                          <p:cTn id="100" fill="hold">
                            <p:stCondLst>
                              <p:cond delay="0"/>
                            </p:stCondLst>
                            <p:childTnLst>
                              <p:par>
                                <p:cTn id="101" presetID="18" presetClass="entr" presetSubtype="6" fill="hold" nodeType="clickEffect">
                                  <p:stCondLst>
                                    <p:cond delay="0"/>
                                  </p:stCondLst>
                                  <p:childTnLst>
                                    <p:set>
                                      <p:cBhvr>
                                        <p:cTn id="102" dur="1" fill="hold">
                                          <p:stCondLst>
                                            <p:cond delay="0"/>
                                          </p:stCondLst>
                                        </p:cTn>
                                        <p:tgtEl>
                                          <p:spTgt spid="9523"/>
                                        </p:tgtEl>
                                        <p:attrNameLst>
                                          <p:attrName>style.visibility</p:attrName>
                                        </p:attrNameLst>
                                      </p:cBhvr>
                                      <p:to>
                                        <p:strVal val="visible"/>
                                      </p:to>
                                    </p:set>
                                    <p:animEffect transition="in" filter="strips(downRight)">
                                      <p:cBhvr>
                                        <p:cTn id="103" dur="500"/>
                                        <p:tgtEl>
                                          <p:spTgt spid="952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9479"/>
                                        </p:tgtEl>
                                        <p:attrNameLst>
                                          <p:attrName>style.visibility</p:attrName>
                                        </p:attrNameLst>
                                      </p:cBhvr>
                                      <p:to>
                                        <p:strVal val="visible"/>
                                      </p:to>
                                    </p:set>
                                    <p:animEffect transition="in" filter="wipe(left)">
                                      <p:cBhvr>
                                        <p:cTn id="108" dur="500"/>
                                        <p:tgtEl>
                                          <p:spTgt spid="9479"/>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9219"/>
                                        </p:tgtEl>
                                        <p:attrNameLst>
                                          <p:attrName>style.visibility</p:attrName>
                                        </p:attrNameLst>
                                      </p:cBhvr>
                                      <p:to>
                                        <p:strVal val="visible"/>
                                      </p:to>
                                    </p:set>
                                    <p:animEffect transition="in" filter="wipe(left)">
                                      <p:cBhvr>
                                        <p:cTn id="113" dur="500"/>
                                        <p:tgtEl>
                                          <p:spTgt spid="9219"/>
                                        </p:tgtEl>
                                      </p:cBhvr>
                                    </p:animEffect>
                                  </p:childTnLst>
                                  <p:subTnLst>
                                    <p:set>
                                      <p:cBhvr override="childStyle">
                                        <p:cTn dur="1" fill="hold" display="0" masterRel="nextClick" afterEffect="1"/>
                                        <p:tgtEl>
                                          <p:spTgt spid="9219"/>
                                        </p:tgtEl>
                                        <p:attrNameLst>
                                          <p:attrName>style.visibility</p:attrName>
                                        </p:attrNameLst>
                                      </p:cBhvr>
                                      <p:to>
                                        <p:strVal val="hidden"/>
                                      </p:to>
                                    </p:set>
                                  </p:sub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2"/>
                                        </p:tgtEl>
                                        <p:attrNameLst>
                                          <p:attrName>style.visibility</p:attrName>
                                        </p:attrNameLst>
                                      </p:cBhvr>
                                      <p:to>
                                        <p:strVal val="visible"/>
                                      </p:to>
                                    </p:set>
                                    <p:animEffect transition="in" filter="wipe(down)">
                                      <p:cBhvr>
                                        <p:cTn id="118"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9218"/>
                                        </p:tgtEl>
                                        <p:attrNameLst>
                                          <p:attrName>style.visibility</p:attrName>
                                        </p:attrNameLst>
                                      </p:cBhvr>
                                      <p:to>
                                        <p:strVal val="visible"/>
                                      </p:to>
                                    </p:set>
                                    <p:animEffect transition="in" filter="wipe(left)">
                                      <p:cBhvr>
                                        <p:cTn id="123" dur="500"/>
                                        <p:tgtEl>
                                          <p:spTgt spid="9218"/>
                                        </p:tgtEl>
                                      </p:cBhvr>
                                    </p:animEffect>
                                  </p:childTnLst>
                                  <p:subTnLst>
                                    <p:set>
                                      <p:cBhvr override="childStyle">
                                        <p:cTn dur="1" fill="hold" display="0" masterRel="nextClick" afterEffect="1"/>
                                        <p:tgtEl>
                                          <p:spTgt spid="9218"/>
                                        </p:tgtEl>
                                        <p:attrNameLst>
                                          <p:attrName>style.visibility</p:attrName>
                                        </p:attrNameLst>
                                      </p:cBhvr>
                                      <p:to>
                                        <p:strVal val="hidden"/>
                                      </p:to>
                                    </p:set>
                                  </p:sub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9511"/>
                                        </p:tgtEl>
                                        <p:attrNameLst>
                                          <p:attrName>style.visibility</p:attrName>
                                        </p:attrNameLst>
                                      </p:cBhvr>
                                      <p:to>
                                        <p:strVal val="visible"/>
                                      </p:to>
                                    </p:set>
                                    <p:animEffect transition="in" filter="wipe(left)">
                                      <p:cBhvr>
                                        <p:cTn id="128" dur="500"/>
                                        <p:tgtEl>
                                          <p:spTgt spid="9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animBg="1" autoUpdateAnimBg="0"/>
      <p:bldP spid="9219" grpId="0" animBg="1" autoUpdateAnimBg="0"/>
      <p:bldP spid="9252" grpId="0" autoUpdateAnimBg="0"/>
      <p:bldP spid="9286" grpId="0" autoUpdateAnimBg="0"/>
      <p:bldP spid="9511" grpId="0" animBg="1" autoUpdateAnimBg="0"/>
      <p:bldP spid="9514" grpId="0" autoUpdateAnimBg="0"/>
      <p:bldP spid="9515" grpId="0" autoUpdateAnimBg="0"/>
      <p:bldP spid="9516" grpId="0" autoUpdateAnimBg="0"/>
      <p:bldP spid="9518" grpId="0" autoUpdateAnimBg="0"/>
      <p:bldP spid="9520" grpId="0" autoUpdateAnimBg="0"/>
      <p:bldP spid="9521" grpId="0" autoUpdateAnimBg="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文本框 2"/>
          <p:cNvSpPr txBox="1">
            <a:spLocks noChangeArrowheads="1"/>
          </p:cNvSpPr>
          <p:nvPr/>
        </p:nvSpPr>
        <p:spPr bwMode="auto">
          <a:xfrm>
            <a:off x="793750" y="1976438"/>
            <a:ext cx="41036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spcBef>
                <a:spcPct val="0"/>
              </a:spcBef>
              <a:buFontTx/>
              <a:buNone/>
            </a:pPr>
            <a:r>
              <a:rPr lang="zh-CN" altLang="en-US" sz="2400" b="1">
                <a:latin typeface="Times New Roman" panose="02020603050405020304" pitchFamily="18" charset="0"/>
              </a:rPr>
              <a:t>例</a:t>
            </a:r>
            <a:r>
              <a:rPr lang="en-US" altLang="zh-CN" sz="2400" b="1">
                <a:latin typeface="Times New Roman" panose="02020603050405020304" pitchFamily="18" charset="0"/>
              </a:rPr>
              <a:t>1</a:t>
            </a:r>
            <a:r>
              <a:rPr lang="zh-CN" altLang="en-US" sz="2400" b="1">
                <a:latin typeface="Times New Roman" panose="02020603050405020304" pitchFamily="18" charset="0"/>
              </a:rPr>
              <a:t>：学生学籍管理系统</a:t>
            </a:r>
            <a:endParaRPr lang="zh-CN" altLang="en-US" sz="2400" b="1">
              <a:latin typeface="Times New Roman" panose="02020603050405020304" pitchFamily="18" charset="0"/>
            </a:endParaRPr>
          </a:p>
        </p:txBody>
      </p:sp>
      <p:sp>
        <p:nvSpPr>
          <p:cNvPr id="5" name="文本框 4"/>
          <p:cNvSpPr txBox="1">
            <a:spLocks noChangeArrowheads="1"/>
          </p:cNvSpPr>
          <p:nvPr/>
        </p:nvSpPr>
        <p:spPr bwMode="auto">
          <a:xfrm>
            <a:off x="684213" y="4506913"/>
            <a:ext cx="8208962" cy="141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spcBef>
                <a:spcPct val="0"/>
              </a:spcBef>
              <a:buFontTx/>
              <a:buNone/>
            </a:pPr>
            <a:r>
              <a:rPr lang="zh-CN" altLang="en-US" sz="2200" b="1">
                <a:latin typeface="Times New Roman" panose="02020603050405020304" pitchFamily="18" charset="0"/>
              </a:rPr>
              <a:t>操作</a:t>
            </a:r>
            <a:r>
              <a:rPr lang="zh-CN" altLang="en-US" sz="2200" b="1">
                <a:solidFill>
                  <a:srgbClr val="0500DE"/>
                </a:solidFill>
                <a:latin typeface="Times New Roman" panose="02020603050405020304" pitchFamily="18" charset="0"/>
              </a:rPr>
              <a:t>对象</a:t>
            </a:r>
            <a:r>
              <a:rPr lang="zh-CN" altLang="en-US" sz="2200" b="1">
                <a:latin typeface="Times New Roman" panose="02020603050405020304" pitchFamily="18" charset="0"/>
              </a:rPr>
              <a:t>：每位学生的信息（学号、姓名、性别、籍贯、专业）</a:t>
            </a:r>
            <a:endParaRPr lang="en-US" altLang="zh-CN" sz="2200" b="1">
              <a:latin typeface="Times New Roman" panose="02020603050405020304" pitchFamily="18" charset="0"/>
            </a:endParaRPr>
          </a:p>
          <a:p>
            <a:pPr>
              <a:lnSpc>
                <a:spcPct val="130000"/>
              </a:lnSpc>
              <a:spcBef>
                <a:spcPct val="0"/>
              </a:spcBef>
              <a:buFontTx/>
              <a:buNone/>
            </a:pPr>
            <a:r>
              <a:rPr lang="zh-CN" altLang="en-US" sz="2200" b="1">
                <a:latin typeface="Times New Roman" panose="02020603050405020304" pitchFamily="18" charset="0"/>
              </a:rPr>
              <a:t>操作</a:t>
            </a:r>
            <a:r>
              <a:rPr lang="zh-CN" altLang="en-US" sz="2200" b="1">
                <a:solidFill>
                  <a:srgbClr val="0500DE"/>
                </a:solidFill>
                <a:latin typeface="Times New Roman" panose="02020603050405020304" pitchFamily="18" charset="0"/>
              </a:rPr>
              <a:t>算法</a:t>
            </a:r>
            <a:r>
              <a:rPr lang="zh-CN" altLang="en-US" sz="2200" b="1">
                <a:latin typeface="Times New Roman" panose="02020603050405020304" pitchFamily="18" charset="0"/>
              </a:rPr>
              <a:t>：查询、插入、修改、删除等。</a:t>
            </a:r>
            <a:endParaRPr lang="en-US" altLang="zh-CN" sz="2200" b="1">
              <a:latin typeface="Times New Roman" panose="02020603050405020304" pitchFamily="18" charset="0"/>
            </a:endParaRPr>
          </a:p>
          <a:p>
            <a:pPr>
              <a:lnSpc>
                <a:spcPct val="130000"/>
              </a:lnSpc>
              <a:spcBef>
                <a:spcPct val="0"/>
              </a:spcBef>
              <a:buFontTx/>
              <a:buNone/>
            </a:pPr>
            <a:r>
              <a:rPr lang="zh-CN" altLang="en-US" sz="2200" b="1">
                <a:latin typeface="Times New Roman" panose="02020603050405020304" pitchFamily="18" charset="0"/>
              </a:rPr>
              <a:t>操作对象间的</a:t>
            </a:r>
            <a:r>
              <a:rPr lang="zh-CN" altLang="en-US" sz="2200" b="1">
                <a:solidFill>
                  <a:srgbClr val="0500DE"/>
                </a:solidFill>
                <a:latin typeface="Times New Roman" panose="02020603050405020304" pitchFamily="18" charset="0"/>
              </a:rPr>
              <a:t>关系</a:t>
            </a:r>
            <a:r>
              <a:rPr lang="zh-CN" altLang="en-US" sz="2200" b="1">
                <a:latin typeface="Times New Roman" panose="02020603050405020304" pitchFamily="18" charset="0"/>
              </a:rPr>
              <a:t>：线性关系     </a:t>
            </a:r>
            <a:r>
              <a:rPr lang="zh-CN" altLang="en-US" sz="2200" b="1">
                <a:solidFill>
                  <a:srgbClr val="0500DE"/>
                </a:solidFill>
                <a:latin typeface="Times New Roman" panose="02020603050405020304" pitchFamily="18" charset="0"/>
              </a:rPr>
              <a:t>数据结构</a:t>
            </a:r>
            <a:r>
              <a:rPr lang="zh-CN" altLang="en-US" sz="2200" b="1">
                <a:latin typeface="Times New Roman" panose="02020603050405020304" pitchFamily="18" charset="0"/>
              </a:rPr>
              <a:t>：线性表</a:t>
            </a:r>
            <a:endParaRPr lang="zh-CN" altLang="en-US" sz="2200" b="1">
              <a:latin typeface="Times New Roman" panose="02020603050405020304" pitchFamily="18" charset="0"/>
            </a:endParaRPr>
          </a:p>
        </p:txBody>
      </p:sp>
      <p:sp>
        <p:nvSpPr>
          <p:cNvPr id="49156" name="Text Box 3"/>
          <p:cNvSpPr txBox="1">
            <a:spLocks noChangeArrowheads="1"/>
          </p:cNvSpPr>
          <p:nvPr/>
        </p:nvSpPr>
        <p:spPr bwMode="auto">
          <a:xfrm>
            <a:off x="1558925" y="323850"/>
            <a:ext cx="55451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eaLnBrk="1" hangingPunct="1">
              <a:spcBef>
                <a:spcPct val="50000"/>
              </a:spcBef>
              <a:buFontTx/>
              <a:buNone/>
            </a:pPr>
            <a:r>
              <a:rPr lang="zh-CN" altLang="en-US" sz="3200" b="1" kern="0" dirty="0">
                <a:latin typeface="黑体" panose="02010609060101010101" pitchFamily="49" charset="-122"/>
                <a:ea typeface="黑体" panose="02010609060101010101" pitchFamily="49" charset="-122"/>
              </a:rPr>
              <a:t>数据结构的研究内容</a:t>
            </a:r>
            <a:endParaRPr lang="zh-CN" altLang="en-US" sz="3200" b="1" kern="0" dirty="0">
              <a:latin typeface="黑体" panose="02010609060101010101" pitchFamily="49" charset="-122"/>
              <a:ea typeface="黑体" panose="02010609060101010101" pitchFamily="49" charset="-122"/>
            </a:endParaRPr>
          </a:p>
        </p:txBody>
      </p:sp>
      <p:sp>
        <p:nvSpPr>
          <p:cNvPr id="6" name="矩形 5"/>
          <p:cNvSpPr/>
          <p:nvPr/>
        </p:nvSpPr>
        <p:spPr>
          <a:xfrm>
            <a:off x="4897438" y="1250990"/>
            <a:ext cx="3887787" cy="1107996"/>
          </a:xfrm>
          <a:prstGeom prst="rect">
            <a:avLst/>
          </a:prstGeom>
        </p:spPr>
        <p:txBody>
          <a:bodyPr>
            <a:spAutoFit/>
          </a:bodyPr>
          <a:lstStyle/>
          <a:p>
            <a:pPr>
              <a:defRPr/>
            </a:pPr>
            <a:r>
              <a:rPr lang="zh-CN" altLang="en-US" sz="2200" b="1" dirty="0">
                <a:solidFill>
                  <a:schemeClr val="tx2"/>
                </a:solidFill>
              </a:rPr>
              <a:t>非数值问题关心：</a:t>
            </a:r>
            <a:endParaRPr lang="en-US" altLang="zh-CN" sz="2200" b="1" dirty="0">
              <a:solidFill>
                <a:schemeClr val="tx2"/>
              </a:solidFill>
            </a:endParaRPr>
          </a:p>
          <a:p>
            <a:pPr marL="342900" indent="-342900">
              <a:buFont typeface="Wingdings" panose="05000000000000000000" pitchFamily="2" charset="2"/>
              <a:buChar char="ü"/>
              <a:defRPr/>
            </a:pPr>
            <a:r>
              <a:rPr lang="zh-CN" altLang="en-US" sz="2200" b="1" dirty="0">
                <a:solidFill>
                  <a:schemeClr val="tx2"/>
                </a:solidFill>
              </a:rPr>
              <a:t>每个</a:t>
            </a:r>
            <a:r>
              <a:rPr lang="zh-CN" altLang="en-US" sz="2200" b="1" dirty="0">
                <a:solidFill>
                  <a:srgbClr val="FF0000"/>
                </a:solidFill>
              </a:rPr>
              <a:t>个体</a:t>
            </a:r>
            <a:r>
              <a:rPr lang="zh-CN" altLang="en-US" sz="2200" b="1" dirty="0" smtClean="0">
                <a:solidFill>
                  <a:schemeClr val="tx2"/>
                </a:solidFill>
              </a:rPr>
              <a:t>的信息</a:t>
            </a:r>
            <a:endParaRPr lang="en-US" altLang="zh-CN" sz="2200" b="1" dirty="0">
              <a:solidFill>
                <a:schemeClr val="tx2"/>
              </a:solidFill>
            </a:endParaRPr>
          </a:p>
          <a:p>
            <a:pPr marL="342900" indent="-342900">
              <a:buFont typeface="Wingdings" panose="05000000000000000000" pitchFamily="2" charset="2"/>
              <a:buChar char="ü"/>
              <a:defRPr/>
            </a:pPr>
            <a:r>
              <a:rPr lang="zh-CN" altLang="en-US" sz="2200" b="1" dirty="0">
                <a:solidFill>
                  <a:schemeClr val="tx2"/>
                </a:solidFill>
              </a:rPr>
              <a:t>个体之间的</a:t>
            </a:r>
            <a:r>
              <a:rPr lang="zh-CN" altLang="en-US" sz="2200" b="1" dirty="0">
                <a:solidFill>
                  <a:srgbClr val="FF0000"/>
                </a:solidFill>
              </a:rPr>
              <a:t>关系</a:t>
            </a:r>
            <a:endParaRPr lang="zh-CN" altLang="en-US" sz="2200" b="1" dirty="0">
              <a:solidFill>
                <a:srgbClr val="FF0000"/>
              </a:solidFill>
            </a:endParaRPr>
          </a:p>
        </p:txBody>
      </p:sp>
      <p:graphicFrame>
        <p:nvGraphicFramePr>
          <p:cNvPr id="8" name="表格 7"/>
          <p:cNvGraphicFramePr>
            <a:graphicFrameLocks noGrp="1"/>
          </p:cNvGraphicFramePr>
          <p:nvPr/>
        </p:nvGraphicFramePr>
        <p:xfrm>
          <a:off x="827088" y="2608263"/>
          <a:ext cx="6096000" cy="1854200"/>
        </p:xfrm>
        <a:graphic>
          <a:graphicData uri="http://schemas.openxmlformats.org/drawingml/2006/table">
            <a:tbl>
              <a:tblPr firstRow="1" bandRow="1">
                <a:tableStyleId>{5940675A-B579-460E-94D1-54222C63F5DA}</a:tableStyleId>
              </a:tblPr>
              <a:tblGrid>
                <a:gridCol w="1219200"/>
                <a:gridCol w="1219200"/>
                <a:gridCol w="1170747"/>
                <a:gridCol w="1267653"/>
                <a:gridCol w="1219200"/>
              </a:tblGrid>
              <a:tr h="370840">
                <a:tc>
                  <a:txBody>
                    <a:bodyPr/>
                    <a:lstStyle/>
                    <a:p>
                      <a:r>
                        <a:rPr lang="zh-CN" altLang="en-US" b="1" dirty="0"/>
                        <a:t>学号</a:t>
                      </a:r>
                      <a:endParaRPr lang="zh-CN" altLang="en-US" b="1" dirty="0"/>
                    </a:p>
                  </a:txBody>
                  <a:tcPr>
                    <a:solidFill>
                      <a:srgbClr val="92D050"/>
                    </a:solidFill>
                  </a:tcPr>
                </a:tc>
                <a:tc>
                  <a:txBody>
                    <a:bodyPr/>
                    <a:lstStyle/>
                    <a:p>
                      <a:r>
                        <a:rPr lang="zh-CN" altLang="en-US" b="1" dirty="0"/>
                        <a:t>姓名</a:t>
                      </a:r>
                      <a:endParaRPr lang="zh-CN" altLang="en-US" b="1" dirty="0"/>
                    </a:p>
                  </a:txBody>
                  <a:tcPr>
                    <a:solidFill>
                      <a:srgbClr val="92D050"/>
                    </a:solidFill>
                  </a:tcPr>
                </a:tc>
                <a:tc>
                  <a:txBody>
                    <a:bodyPr/>
                    <a:lstStyle/>
                    <a:p>
                      <a:r>
                        <a:rPr lang="zh-CN" altLang="en-US" b="1" dirty="0"/>
                        <a:t>性别</a:t>
                      </a:r>
                      <a:endParaRPr lang="zh-CN" altLang="en-US" b="1" dirty="0"/>
                    </a:p>
                  </a:txBody>
                  <a:tcPr>
                    <a:solidFill>
                      <a:srgbClr val="92D050"/>
                    </a:solidFill>
                  </a:tcPr>
                </a:tc>
                <a:tc>
                  <a:txBody>
                    <a:bodyPr/>
                    <a:lstStyle/>
                    <a:p>
                      <a:r>
                        <a:rPr lang="zh-CN" altLang="en-US" b="1" dirty="0"/>
                        <a:t>籍贯</a:t>
                      </a:r>
                      <a:endParaRPr lang="zh-CN" altLang="en-US" b="1" dirty="0"/>
                    </a:p>
                  </a:txBody>
                  <a:tcPr>
                    <a:solidFill>
                      <a:srgbClr val="92D050"/>
                    </a:solidFill>
                  </a:tcPr>
                </a:tc>
                <a:tc>
                  <a:txBody>
                    <a:bodyPr/>
                    <a:lstStyle/>
                    <a:p>
                      <a:r>
                        <a:rPr lang="zh-CN" altLang="en-US" b="1" dirty="0"/>
                        <a:t>专业</a:t>
                      </a:r>
                      <a:endParaRPr lang="zh-CN" altLang="en-US" b="1" dirty="0"/>
                    </a:p>
                  </a:txBody>
                  <a:tcPr>
                    <a:solidFill>
                      <a:srgbClr val="92D050"/>
                    </a:solidFill>
                  </a:tcPr>
                </a:tc>
              </a:tr>
              <a:tr h="370840">
                <a:tc>
                  <a:txBody>
                    <a:bodyPr/>
                    <a:lstStyle/>
                    <a:p>
                      <a:r>
                        <a:rPr lang="en-US" altLang="zh-CN" b="1" dirty="0"/>
                        <a:t>60214201</a:t>
                      </a:r>
                      <a:endParaRPr lang="zh-CN" altLang="en-US" b="1" dirty="0"/>
                    </a:p>
                  </a:txBody>
                  <a:tcPr>
                    <a:solidFill>
                      <a:srgbClr val="FFFFCC"/>
                    </a:solidFill>
                  </a:tcPr>
                </a:tc>
                <a:tc>
                  <a:txBody>
                    <a:bodyPr/>
                    <a:lstStyle/>
                    <a:p>
                      <a:r>
                        <a:rPr lang="zh-CN" altLang="en-US" b="1" dirty="0"/>
                        <a:t>刘林</a:t>
                      </a:r>
                      <a:endParaRPr lang="zh-CN" altLang="en-US" b="1" dirty="0"/>
                    </a:p>
                  </a:txBody>
                  <a:tcPr>
                    <a:solidFill>
                      <a:srgbClr val="FFFFCC"/>
                    </a:solidFill>
                  </a:tcPr>
                </a:tc>
                <a:tc>
                  <a:txBody>
                    <a:bodyPr/>
                    <a:lstStyle/>
                    <a:p>
                      <a:r>
                        <a:rPr lang="zh-CN" altLang="en-US" b="1" dirty="0"/>
                        <a:t>男</a:t>
                      </a:r>
                      <a:endParaRPr lang="zh-CN" altLang="en-US" b="1" dirty="0"/>
                    </a:p>
                  </a:txBody>
                  <a:tcPr>
                    <a:solidFill>
                      <a:srgbClr val="FFFFCC"/>
                    </a:solidFill>
                  </a:tcPr>
                </a:tc>
                <a:tc>
                  <a:txBody>
                    <a:bodyPr/>
                    <a:lstStyle/>
                    <a:p>
                      <a:r>
                        <a:rPr lang="zh-CN" altLang="en-US" b="1" dirty="0"/>
                        <a:t>安徽</a:t>
                      </a:r>
                      <a:endParaRPr lang="zh-CN" altLang="en-US" b="1" dirty="0"/>
                    </a:p>
                  </a:txBody>
                  <a:tcPr>
                    <a:solidFill>
                      <a:srgbClr val="FFFFCC"/>
                    </a:solidFill>
                  </a:tcPr>
                </a:tc>
                <a:tc>
                  <a:txBody>
                    <a:bodyPr/>
                    <a:lstStyle/>
                    <a:p>
                      <a:r>
                        <a:rPr lang="zh-CN" altLang="en-US" b="1" dirty="0"/>
                        <a:t>数据科学</a:t>
                      </a:r>
                      <a:endParaRPr lang="zh-CN" altLang="en-US" b="1" dirty="0"/>
                    </a:p>
                  </a:txBody>
                  <a:tcPr>
                    <a:solidFill>
                      <a:srgbClr val="FFFFCC"/>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60214202</a:t>
                      </a:r>
                      <a:endParaRPr lang="zh-CN" altLang="en-US" b="1" dirty="0"/>
                    </a:p>
                  </a:txBody>
                  <a:tcPr>
                    <a:solidFill>
                      <a:srgbClr val="FFFFCC"/>
                    </a:solidFill>
                  </a:tcPr>
                </a:tc>
                <a:tc>
                  <a:txBody>
                    <a:bodyPr/>
                    <a:lstStyle/>
                    <a:p>
                      <a:r>
                        <a:rPr lang="zh-CN" altLang="en-US" b="1" dirty="0"/>
                        <a:t>王诗蒙</a:t>
                      </a:r>
                      <a:endParaRPr lang="zh-CN" altLang="en-US" b="1" dirty="0"/>
                    </a:p>
                  </a:txBody>
                  <a:tcPr>
                    <a:solidFill>
                      <a:srgbClr val="FFFFCC"/>
                    </a:solidFill>
                  </a:tcPr>
                </a:tc>
                <a:tc>
                  <a:txBody>
                    <a:bodyPr/>
                    <a:lstStyle/>
                    <a:p>
                      <a:r>
                        <a:rPr lang="zh-CN" altLang="en-US" b="1" dirty="0"/>
                        <a:t>女</a:t>
                      </a:r>
                      <a:endParaRPr lang="zh-CN" altLang="en-US" b="1" dirty="0"/>
                    </a:p>
                  </a:txBody>
                  <a:tcPr>
                    <a:solidFill>
                      <a:srgbClr val="FFFFCC"/>
                    </a:solidFill>
                  </a:tcPr>
                </a:tc>
                <a:tc>
                  <a:txBody>
                    <a:bodyPr/>
                    <a:lstStyle/>
                    <a:p>
                      <a:r>
                        <a:rPr lang="zh-CN" altLang="en-US" b="1" dirty="0"/>
                        <a:t>福建</a:t>
                      </a:r>
                      <a:endParaRPr lang="zh-CN" altLang="en-US" b="1" dirty="0"/>
                    </a:p>
                  </a:txBody>
                  <a:tcPr>
                    <a:solidFill>
                      <a:srgbClr val="FFFFCC"/>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数据科学</a:t>
                      </a:r>
                      <a:endParaRPr lang="zh-CN" altLang="en-US" b="1" dirty="0"/>
                    </a:p>
                  </a:txBody>
                  <a:tcPr>
                    <a:solidFill>
                      <a:srgbClr val="FFFFCC"/>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smtClean="0"/>
                        <a:t>60214203</a:t>
                      </a:r>
                      <a:endParaRPr lang="zh-CN" altLang="en-US" b="1" dirty="0"/>
                    </a:p>
                  </a:txBody>
                  <a:tcPr>
                    <a:solidFill>
                      <a:srgbClr val="FFFFCC"/>
                    </a:solidFill>
                  </a:tcPr>
                </a:tc>
                <a:tc>
                  <a:txBody>
                    <a:bodyPr/>
                    <a:lstStyle/>
                    <a:p>
                      <a:r>
                        <a:rPr lang="zh-CN" altLang="en-US" b="1" dirty="0"/>
                        <a:t>张三</a:t>
                      </a:r>
                      <a:endParaRPr lang="zh-CN" altLang="en-US" b="1" dirty="0"/>
                    </a:p>
                  </a:txBody>
                  <a:tcPr>
                    <a:solidFill>
                      <a:srgbClr val="FFFFCC"/>
                    </a:solidFill>
                  </a:tcPr>
                </a:tc>
                <a:tc>
                  <a:txBody>
                    <a:bodyPr/>
                    <a:lstStyle/>
                    <a:p>
                      <a:r>
                        <a:rPr lang="zh-CN" altLang="en-US" b="1" dirty="0"/>
                        <a:t>男</a:t>
                      </a:r>
                      <a:endParaRPr lang="zh-CN" altLang="en-US" b="1" dirty="0"/>
                    </a:p>
                  </a:txBody>
                  <a:tcPr>
                    <a:solidFill>
                      <a:srgbClr val="FFFFCC"/>
                    </a:solidFill>
                  </a:tcPr>
                </a:tc>
                <a:tc>
                  <a:txBody>
                    <a:bodyPr/>
                    <a:lstStyle/>
                    <a:p>
                      <a:r>
                        <a:rPr lang="zh-CN" altLang="en-US" b="1" dirty="0"/>
                        <a:t>吉林</a:t>
                      </a:r>
                      <a:endParaRPr lang="zh-CN" altLang="en-US" b="1" dirty="0"/>
                    </a:p>
                  </a:txBody>
                  <a:tcPr>
                    <a:solidFill>
                      <a:srgbClr val="FFFFCC"/>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数据科学</a:t>
                      </a:r>
                      <a:endParaRPr lang="zh-CN" altLang="en-US" b="1" dirty="0"/>
                    </a:p>
                  </a:txBody>
                  <a:tcPr>
                    <a:solidFill>
                      <a:srgbClr val="FFFFCC"/>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smtClean="0"/>
                        <a:t>60214204</a:t>
                      </a:r>
                      <a:endParaRPr lang="zh-CN" altLang="en-US" b="1" dirty="0"/>
                    </a:p>
                  </a:txBody>
                  <a:tcPr>
                    <a:solidFill>
                      <a:srgbClr val="FFFFCC"/>
                    </a:solidFill>
                  </a:tcPr>
                </a:tc>
                <a:tc>
                  <a:txBody>
                    <a:bodyPr/>
                    <a:lstStyle/>
                    <a:p>
                      <a:r>
                        <a:rPr lang="zh-CN" altLang="en-US" b="1" dirty="0"/>
                        <a:t>冯子晗</a:t>
                      </a:r>
                      <a:endParaRPr lang="zh-CN" altLang="en-US" b="1" dirty="0"/>
                    </a:p>
                  </a:txBody>
                  <a:tcPr>
                    <a:solidFill>
                      <a:srgbClr val="FFFFCC"/>
                    </a:solidFill>
                  </a:tcPr>
                </a:tc>
                <a:tc>
                  <a:txBody>
                    <a:bodyPr/>
                    <a:lstStyle/>
                    <a:p>
                      <a:r>
                        <a:rPr lang="zh-CN" altLang="en-US" b="1" dirty="0"/>
                        <a:t>女</a:t>
                      </a:r>
                      <a:endParaRPr lang="zh-CN" altLang="en-US" b="1" dirty="0"/>
                    </a:p>
                  </a:txBody>
                  <a:tcPr>
                    <a:solidFill>
                      <a:srgbClr val="FFFFCC"/>
                    </a:solidFill>
                  </a:tcPr>
                </a:tc>
                <a:tc>
                  <a:txBody>
                    <a:bodyPr/>
                    <a:lstStyle/>
                    <a:p>
                      <a:r>
                        <a:rPr lang="zh-CN" altLang="en-US" b="1" dirty="0"/>
                        <a:t>山东</a:t>
                      </a:r>
                      <a:endParaRPr lang="zh-CN" altLang="en-US" b="1" dirty="0"/>
                    </a:p>
                  </a:txBody>
                  <a:tcPr>
                    <a:solidFill>
                      <a:srgbClr val="FFFFCC"/>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数据科学</a:t>
                      </a:r>
                      <a:endParaRPr lang="zh-CN" altLang="en-US" b="1" dirty="0"/>
                    </a:p>
                  </a:txBody>
                  <a:tcPr>
                    <a:solidFill>
                      <a:srgbClr val="FFFFCC"/>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107950" y="5578475"/>
            <a:ext cx="5924550" cy="569913"/>
          </a:xfrm>
          <a:prstGeom prst="rect">
            <a:avLst/>
          </a:prstGeom>
          <a:noFill/>
          <a:ln w="508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effectLst>
                  <a:outerShdw blurRad="38100" dist="38100" dir="2700000" algn="tl">
                    <a:srgbClr val="C0C0C0"/>
                  </a:outerShdw>
                </a:effectLst>
                <a:latin typeface="Arial" panose="020B0604020202020204" pitchFamily="34" charset="0"/>
                <a:ea typeface="黑体" panose="02010609060101010101" pitchFamily="49" charset="-122"/>
              </a:rPr>
              <a:t>经过第二趟排序，实现了什么目的？</a:t>
            </a:r>
            <a:endParaRPr lang="zh-CN" altLang="en-US" sz="2800">
              <a:effectLst>
                <a:outerShdw blurRad="38100" dist="38100" dir="2700000" algn="tl">
                  <a:srgbClr val="C0C0C0"/>
                </a:outerShdw>
              </a:effectLst>
              <a:latin typeface="Arial" panose="020B0604020202020204" pitchFamily="34" charset="0"/>
              <a:ea typeface="黑体" panose="02010609060101010101" pitchFamily="49" charset="-122"/>
            </a:endParaRPr>
          </a:p>
        </p:txBody>
      </p:sp>
      <p:sp>
        <p:nvSpPr>
          <p:cNvPr id="10243" name="Text Box 3"/>
          <p:cNvSpPr txBox="1">
            <a:spLocks noChangeArrowheads="1"/>
          </p:cNvSpPr>
          <p:nvPr/>
        </p:nvSpPr>
        <p:spPr bwMode="auto">
          <a:xfrm>
            <a:off x="107950" y="5578475"/>
            <a:ext cx="9029700" cy="523875"/>
          </a:xfrm>
          <a:prstGeom prst="rect">
            <a:avLst/>
          </a:prstGeom>
          <a:noFill/>
          <a:ln w="508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effectLst>
                  <a:outerShdw blurRad="38100" dist="38100" dir="2700000" algn="tl">
                    <a:srgbClr val="C0C0C0"/>
                  </a:outerShdw>
                </a:effectLst>
                <a:latin typeface="Arial" panose="020B0604020202020204" pitchFamily="34" charset="0"/>
                <a:ea typeface="黑体" panose="02010609060101010101" pitchFamily="49" charset="-122"/>
              </a:rPr>
              <a:t>经过第二趟排序，把第二大的数沉到倒数第二个位置了</a:t>
            </a:r>
            <a:r>
              <a:rPr lang="en-US" altLang="zh-CN" sz="2800" dirty="0">
                <a:effectLst>
                  <a:outerShdw blurRad="38100" dist="38100" dir="2700000" algn="tl">
                    <a:srgbClr val="C0C0C0"/>
                  </a:outerShdw>
                </a:effectLst>
                <a:latin typeface="Arial" panose="020B0604020202020204" pitchFamily="34" charset="0"/>
                <a:ea typeface="黑体" panose="02010609060101010101" pitchFamily="49" charset="-122"/>
              </a:rPr>
              <a:t>!</a:t>
            </a:r>
            <a:endParaRPr lang="en-US" altLang="zh-CN" sz="2800" dirty="0">
              <a:effectLst>
                <a:outerShdw blurRad="38100" dist="38100" dir="2700000" algn="tl">
                  <a:srgbClr val="C0C0C0"/>
                </a:outerShdw>
              </a:effectLst>
              <a:latin typeface="Arial" panose="020B0604020202020204" pitchFamily="34" charset="0"/>
              <a:ea typeface="黑体" panose="02010609060101010101" pitchFamily="49" charset="-122"/>
            </a:endParaRPr>
          </a:p>
        </p:txBody>
      </p:sp>
      <p:grpSp>
        <p:nvGrpSpPr>
          <p:cNvPr id="10244" name="Group 4"/>
          <p:cNvGrpSpPr/>
          <p:nvPr/>
        </p:nvGrpSpPr>
        <p:grpSpPr bwMode="auto">
          <a:xfrm>
            <a:off x="114300" y="3259138"/>
            <a:ext cx="8915400" cy="1219200"/>
            <a:chOff x="0" y="0"/>
            <a:chExt cx="5616" cy="768"/>
          </a:xfrm>
        </p:grpSpPr>
        <p:sp>
          <p:nvSpPr>
            <p:cNvPr id="10245" name="Rectangle 5"/>
            <p:cNvSpPr>
              <a:spLocks noChangeArrowheads="1"/>
            </p:cNvSpPr>
            <p:nvPr/>
          </p:nvSpPr>
          <p:spPr bwMode="auto">
            <a:xfrm>
              <a:off x="4992" y="384"/>
              <a:ext cx="624" cy="38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97</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246" name="Rectangle 6"/>
            <p:cNvSpPr>
              <a:spLocks noChangeArrowheads="1"/>
            </p:cNvSpPr>
            <p:nvPr/>
          </p:nvSpPr>
          <p:spPr bwMode="auto">
            <a:xfrm>
              <a:off x="4368" y="384"/>
              <a:ext cx="624" cy="38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u="sng" dirty="0" smtClean="0">
                  <a:effectLst>
                    <a:outerShdw blurRad="38100" dist="38100" dir="2700000" algn="tl">
                      <a:srgbClr val="C0C0C0"/>
                    </a:outerShdw>
                  </a:effectLst>
                  <a:latin typeface="黑体" panose="02010609060101010101" pitchFamily="49" charset="-122"/>
                  <a:ea typeface="黑体" panose="02010609060101010101" pitchFamily="49" charset="-122"/>
                </a:rPr>
                <a:t>49</a:t>
              </a:r>
              <a:endParaRPr lang="en-US" altLang="zh-CN" u="sng" dirty="0"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useBgFill="1">
          <p:nvSpPr>
            <p:cNvPr id="10247" name="Rectangle 7"/>
            <p:cNvSpPr>
              <a:spLocks noChangeArrowheads="1"/>
            </p:cNvSpPr>
            <p:nvPr/>
          </p:nvSpPr>
          <p:spPr bwMode="auto">
            <a:xfrm>
              <a:off x="3744" y="384"/>
              <a:ext cx="624" cy="384"/>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27</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useBgFill="1">
          <p:nvSpPr>
            <p:cNvPr id="10248" name="Rectangle 8"/>
            <p:cNvSpPr>
              <a:spLocks noChangeArrowheads="1"/>
            </p:cNvSpPr>
            <p:nvPr/>
          </p:nvSpPr>
          <p:spPr bwMode="auto">
            <a:xfrm>
              <a:off x="3120" y="384"/>
              <a:ext cx="624" cy="384"/>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13</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useBgFill="1">
          <p:nvSpPr>
            <p:cNvPr id="10249" name="Rectangle 9"/>
            <p:cNvSpPr>
              <a:spLocks noChangeArrowheads="1"/>
            </p:cNvSpPr>
            <p:nvPr/>
          </p:nvSpPr>
          <p:spPr bwMode="auto">
            <a:xfrm>
              <a:off x="2496" y="384"/>
              <a:ext cx="624" cy="384"/>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76</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useBgFill="1">
          <p:nvSpPr>
            <p:cNvPr id="10250" name="Rectangle 10"/>
            <p:cNvSpPr>
              <a:spLocks noChangeArrowheads="1"/>
            </p:cNvSpPr>
            <p:nvPr/>
          </p:nvSpPr>
          <p:spPr bwMode="auto">
            <a:xfrm>
              <a:off x="1872" y="384"/>
              <a:ext cx="624" cy="384"/>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65</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useBgFill="1">
          <p:nvSpPr>
            <p:cNvPr id="10251" name="Rectangle 11"/>
            <p:cNvSpPr>
              <a:spLocks noChangeArrowheads="1"/>
            </p:cNvSpPr>
            <p:nvPr/>
          </p:nvSpPr>
          <p:spPr bwMode="auto">
            <a:xfrm>
              <a:off x="1248" y="384"/>
              <a:ext cx="624" cy="384"/>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49</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useBgFill="1">
          <p:nvSpPr>
            <p:cNvPr id="10252" name="Rectangle 12"/>
            <p:cNvSpPr>
              <a:spLocks noChangeArrowheads="1"/>
            </p:cNvSpPr>
            <p:nvPr/>
          </p:nvSpPr>
          <p:spPr bwMode="auto">
            <a:xfrm>
              <a:off x="624" y="384"/>
              <a:ext cx="624" cy="384"/>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38</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253" name="Rectangle 13"/>
            <p:cNvSpPr>
              <a:spLocks noChangeArrowheads="1"/>
            </p:cNvSpPr>
            <p:nvPr/>
          </p:nvSpPr>
          <p:spPr bwMode="auto">
            <a:xfrm>
              <a:off x="0" y="384"/>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zh-CN" altLang="en-US" smtClean="0">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lang="zh-CN" altLang="en-US"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254" name="Rectangle 14"/>
            <p:cNvSpPr>
              <a:spLocks noChangeArrowheads="1"/>
            </p:cNvSpPr>
            <p:nvPr/>
          </p:nvSpPr>
          <p:spPr bwMode="auto">
            <a:xfrm>
              <a:off x="4992"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7</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255" name="Rectangle 15"/>
            <p:cNvSpPr>
              <a:spLocks noChangeArrowheads="1"/>
            </p:cNvSpPr>
            <p:nvPr/>
          </p:nvSpPr>
          <p:spPr bwMode="auto">
            <a:xfrm>
              <a:off x="4368"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6</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256" name="Rectangle 16"/>
            <p:cNvSpPr>
              <a:spLocks noChangeArrowheads="1"/>
            </p:cNvSpPr>
            <p:nvPr/>
          </p:nvSpPr>
          <p:spPr bwMode="auto">
            <a:xfrm>
              <a:off x="3744"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5</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257" name="Rectangle 17"/>
            <p:cNvSpPr>
              <a:spLocks noChangeArrowheads="1"/>
            </p:cNvSpPr>
            <p:nvPr/>
          </p:nvSpPr>
          <p:spPr bwMode="auto">
            <a:xfrm>
              <a:off x="3120"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4</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258" name="Rectangle 18"/>
            <p:cNvSpPr>
              <a:spLocks noChangeArrowheads="1"/>
            </p:cNvSpPr>
            <p:nvPr/>
          </p:nvSpPr>
          <p:spPr bwMode="auto">
            <a:xfrm>
              <a:off x="2496"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3</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259" name="Rectangle 19"/>
            <p:cNvSpPr>
              <a:spLocks noChangeArrowheads="1"/>
            </p:cNvSpPr>
            <p:nvPr/>
          </p:nvSpPr>
          <p:spPr bwMode="auto">
            <a:xfrm>
              <a:off x="1872"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2</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260" name="Rectangle 20"/>
            <p:cNvSpPr>
              <a:spLocks noChangeArrowheads="1"/>
            </p:cNvSpPr>
            <p:nvPr/>
          </p:nvSpPr>
          <p:spPr bwMode="auto">
            <a:xfrm>
              <a:off x="1248"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1</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261" name="Rectangle 21"/>
            <p:cNvSpPr>
              <a:spLocks noChangeArrowheads="1"/>
            </p:cNvSpPr>
            <p:nvPr/>
          </p:nvSpPr>
          <p:spPr bwMode="auto">
            <a:xfrm>
              <a:off x="624"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0</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262" name="Rectangle 22"/>
            <p:cNvSpPr>
              <a:spLocks noChangeArrowheads="1"/>
            </p:cNvSpPr>
            <p:nvPr/>
          </p:nvSpPr>
          <p:spPr bwMode="auto">
            <a:xfrm>
              <a:off x="0"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zh-CN" altLang="en-US" smtClean="0">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lang="zh-CN" altLang="en-US"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76036" name="Line 23"/>
            <p:cNvSpPr>
              <a:spLocks noChangeShapeType="1"/>
            </p:cNvSpPr>
            <p:nvPr/>
          </p:nvSpPr>
          <p:spPr bwMode="auto">
            <a:xfrm>
              <a:off x="0" y="0"/>
              <a:ext cx="5616" cy="0"/>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037" name="Line 24"/>
            <p:cNvSpPr>
              <a:spLocks noChangeShapeType="1"/>
            </p:cNvSpPr>
            <p:nvPr/>
          </p:nvSpPr>
          <p:spPr bwMode="auto">
            <a:xfrm>
              <a:off x="0" y="768"/>
              <a:ext cx="5616" cy="0"/>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038" name="Line 25"/>
            <p:cNvSpPr>
              <a:spLocks noChangeShapeType="1"/>
            </p:cNvSpPr>
            <p:nvPr/>
          </p:nvSpPr>
          <p:spPr bwMode="auto">
            <a:xfrm>
              <a:off x="0"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039" name="Line 26"/>
            <p:cNvSpPr>
              <a:spLocks noChangeShapeType="1"/>
            </p:cNvSpPr>
            <p:nvPr/>
          </p:nvSpPr>
          <p:spPr bwMode="auto">
            <a:xfrm>
              <a:off x="5616"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040" name="Line 27"/>
            <p:cNvSpPr>
              <a:spLocks noChangeShapeType="1"/>
            </p:cNvSpPr>
            <p:nvPr/>
          </p:nvSpPr>
          <p:spPr bwMode="auto">
            <a:xfrm>
              <a:off x="0" y="384"/>
              <a:ext cx="5616" cy="0"/>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041" name="Line 28"/>
            <p:cNvSpPr>
              <a:spLocks noChangeShapeType="1"/>
            </p:cNvSpPr>
            <p:nvPr/>
          </p:nvSpPr>
          <p:spPr bwMode="auto">
            <a:xfrm>
              <a:off x="624"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042" name="Line 29"/>
            <p:cNvSpPr>
              <a:spLocks noChangeShapeType="1"/>
            </p:cNvSpPr>
            <p:nvPr/>
          </p:nvSpPr>
          <p:spPr bwMode="auto">
            <a:xfrm>
              <a:off x="1248"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043" name="Line 30"/>
            <p:cNvSpPr>
              <a:spLocks noChangeShapeType="1"/>
            </p:cNvSpPr>
            <p:nvPr/>
          </p:nvSpPr>
          <p:spPr bwMode="auto">
            <a:xfrm>
              <a:off x="1872"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044" name="Line 31"/>
            <p:cNvSpPr>
              <a:spLocks noChangeShapeType="1"/>
            </p:cNvSpPr>
            <p:nvPr/>
          </p:nvSpPr>
          <p:spPr bwMode="auto">
            <a:xfrm>
              <a:off x="2496"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045" name="Line 32"/>
            <p:cNvSpPr>
              <a:spLocks noChangeShapeType="1"/>
            </p:cNvSpPr>
            <p:nvPr/>
          </p:nvSpPr>
          <p:spPr bwMode="auto">
            <a:xfrm>
              <a:off x="3120"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046" name="Line 33"/>
            <p:cNvSpPr>
              <a:spLocks noChangeShapeType="1"/>
            </p:cNvSpPr>
            <p:nvPr/>
          </p:nvSpPr>
          <p:spPr bwMode="auto">
            <a:xfrm>
              <a:off x="3744"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047" name="Line 34"/>
            <p:cNvSpPr>
              <a:spLocks noChangeShapeType="1"/>
            </p:cNvSpPr>
            <p:nvPr/>
          </p:nvSpPr>
          <p:spPr bwMode="auto">
            <a:xfrm>
              <a:off x="4368"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048" name="Line 35"/>
            <p:cNvSpPr>
              <a:spLocks noChangeShapeType="1"/>
            </p:cNvSpPr>
            <p:nvPr/>
          </p:nvSpPr>
          <p:spPr bwMode="auto">
            <a:xfrm>
              <a:off x="4992"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276" name="Text Box 36"/>
          <p:cNvSpPr txBox="1">
            <a:spLocks noChangeArrowheads="1"/>
          </p:cNvSpPr>
          <p:nvPr/>
        </p:nvSpPr>
        <p:spPr bwMode="auto">
          <a:xfrm>
            <a:off x="646113" y="5043488"/>
            <a:ext cx="27066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0">
                <a:ea typeface="黑体" panose="02010609060101010101" pitchFamily="49" charset="-122"/>
              </a:rPr>
              <a:t>38&lt;49,</a:t>
            </a:r>
            <a:r>
              <a:rPr lang="zh-CN" altLang="en-US" sz="2800" b="0">
                <a:ea typeface="黑体" panose="02010609060101010101" pitchFamily="49" charset="-122"/>
              </a:rPr>
              <a:t>保持不变</a:t>
            </a:r>
            <a:endParaRPr lang="zh-CN" altLang="en-US" sz="2800" b="0">
              <a:ea typeface="黑体" panose="02010609060101010101" pitchFamily="49" charset="-122"/>
            </a:endParaRPr>
          </a:p>
        </p:txBody>
      </p:sp>
      <p:sp>
        <p:nvSpPr>
          <p:cNvPr id="75782" name="Text Box 37"/>
          <p:cNvSpPr txBox="1">
            <a:spLocks noChangeArrowheads="1"/>
          </p:cNvSpPr>
          <p:nvPr/>
        </p:nvSpPr>
        <p:spPr bwMode="auto">
          <a:xfrm>
            <a:off x="2819400" y="204788"/>
            <a:ext cx="4470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ea typeface="黑体" panose="02010609060101010101" pitchFamily="49" charset="-122"/>
              </a:rPr>
              <a:t>第一趟排序后的数据和序号</a:t>
            </a:r>
            <a:endParaRPr lang="zh-CN" altLang="en-US" sz="2800">
              <a:ea typeface="黑体" panose="02010609060101010101" pitchFamily="49" charset="-122"/>
            </a:endParaRPr>
          </a:p>
        </p:txBody>
      </p:sp>
      <p:sp>
        <p:nvSpPr>
          <p:cNvPr id="10278" name="Text Box 38"/>
          <p:cNvSpPr txBox="1">
            <a:spLocks noChangeArrowheads="1"/>
          </p:cNvSpPr>
          <p:nvPr/>
        </p:nvSpPr>
        <p:spPr bwMode="auto">
          <a:xfrm>
            <a:off x="152400" y="2528888"/>
            <a:ext cx="33988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C00C0C"/>
                </a:solidFill>
                <a:ea typeface="黑体" panose="02010609060101010101" pitchFamily="49" charset="-122"/>
              </a:rPr>
              <a:t>第二趟排序</a:t>
            </a:r>
            <a:r>
              <a:rPr lang="zh-CN" altLang="en-US" sz="2800">
                <a:ea typeface="黑体" panose="02010609060101010101" pitchFamily="49" charset="-122"/>
              </a:rPr>
              <a:t>的步骤：</a:t>
            </a:r>
            <a:endParaRPr lang="zh-CN" altLang="en-US" sz="2800">
              <a:ea typeface="黑体" panose="02010609060101010101" pitchFamily="49" charset="-122"/>
            </a:endParaRPr>
          </a:p>
        </p:txBody>
      </p:sp>
      <p:graphicFrame>
        <p:nvGraphicFramePr>
          <p:cNvPr id="10279" name="Group 39"/>
          <p:cNvGraphicFramePr>
            <a:graphicFrameLocks noGrp="1"/>
          </p:cNvGraphicFramePr>
          <p:nvPr/>
        </p:nvGraphicFramePr>
        <p:xfrm>
          <a:off x="76200" y="914400"/>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r>
            </a:tbl>
          </a:graphicData>
        </a:graphic>
      </p:graphicFrame>
      <p:sp>
        <p:nvSpPr>
          <p:cNvPr id="10311" name="Text Box 71"/>
          <p:cNvSpPr txBox="1">
            <a:spLocks noChangeArrowheads="1"/>
          </p:cNvSpPr>
          <p:nvPr/>
        </p:nvSpPr>
        <p:spPr bwMode="auto">
          <a:xfrm>
            <a:off x="1600200" y="5029200"/>
            <a:ext cx="2805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0">
                <a:ea typeface="黑体" panose="02010609060101010101" pitchFamily="49" charset="-122"/>
              </a:rPr>
              <a:t>49&lt;65, </a:t>
            </a:r>
            <a:r>
              <a:rPr lang="zh-CN" altLang="en-US" sz="2800" b="0">
                <a:ea typeface="黑体" panose="02010609060101010101" pitchFamily="49" charset="-122"/>
              </a:rPr>
              <a:t>保持不变</a:t>
            </a:r>
            <a:endParaRPr lang="zh-CN" altLang="en-US" sz="2800" b="0">
              <a:ea typeface="黑体" panose="02010609060101010101" pitchFamily="49" charset="-122"/>
            </a:endParaRPr>
          </a:p>
        </p:txBody>
      </p:sp>
      <p:sp>
        <p:nvSpPr>
          <p:cNvPr id="10312" name="Text Box 72"/>
          <p:cNvSpPr txBox="1">
            <a:spLocks noChangeArrowheads="1"/>
          </p:cNvSpPr>
          <p:nvPr/>
        </p:nvSpPr>
        <p:spPr bwMode="auto">
          <a:xfrm>
            <a:off x="2681288" y="5022850"/>
            <a:ext cx="28559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0">
                <a:ea typeface="黑体" panose="02010609060101010101" pitchFamily="49" charset="-122"/>
              </a:rPr>
              <a:t>65</a:t>
            </a:r>
            <a:r>
              <a:rPr lang="en-US" altLang="zh-CN" sz="2800" b="0">
                <a:latin typeface="Times New Roman" panose="02020603050405020304" pitchFamily="18" charset="0"/>
              </a:rPr>
              <a:t>&lt;</a:t>
            </a:r>
            <a:r>
              <a:rPr lang="en-US" altLang="zh-CN" sz="2800" b="0">
                <a:ea typeface="黑体" panose="02010609060101010101" pitchFamily="49" charset="-122"/>
              </a:rPr>
              <a:t>76, </a:t>
            </a:r>
            <a:r>
              <a:rPr lang="zh-CN" altLang="en-US" sz="2800" b="0">
                <a:ea typeface="黑体" panose="02010609060101010101" pitchFamily="49" charset="-122"/>
              </a:rPr>
              <a:t>保持不变</a:t>
            </a:r>
            <a:endParaRPr lang="zh-CN" altLang="en-US" sz="2800" b="0">
              <a:ea typeface="黑体" panose="02010609060101010101" pitchFamily="49" charset="-122"/>
            </a:endParaRPr>
          </a:p>
        </p:txBody>
      </p:sp>
      <p:sp>
        <p:nvSpPr>
          <p:cNvPr id="10313" name="Text Box 73"/>
          <p:cNvSpPr txBox="1">
            <a:spLocks noChangeArrowheads="1"/>
          </p:cNvSpPr>
          <p:nvPr/>
        </p:nvSpPr>
        <p:spPr bwMode="auto">
          <a:xfrm>
            <a:off x="3657600" y="5029200"/>
            <a:ext cx="2805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0">
                <a:ea typeface="黑体" panose="02010609060101010101" pitchFamily="49" charset="-122"/>
              </a:rPr>
              <a:t>76&gt;13, </a:t>
            </a:r>
            <a:r>
              <a:rPr lang="zh-CN" altLang="en-US" sz="2800" b="0">
                <a:ea typeface="黑体" panose="02010609060101010101" pitchFamily="49" charset="-122"/>
              </a:rPr>
              <a:t>交换位置</a:t>
            </a:r>
            <a:endParaRPr lang="zh-CN" altLang="en-US" sz="2800" b="0">
              <a:ea typeface="黑体" panose="02010609060101010101" pitchFamily="49" charset="-122"/>
            </a:endParaRPr>
          </a:p>
        </p:txBody>
      </p:sp>
      <p:sp>
        <p:nvSpPr>
          <p:cNvPr id="10314" name="AutoShape 74"/>
          <p:cNvSpPr>
            <a:spLocks noChangeArrowheads="1"/>
          </p:cNvSpPr>
          <p:nvPr/>
        </p:nvSpPr>
        <p:spPr bwMode="auto">
          <a:xfrm>
            <a:off x="4572000" y="4495800"/>
            <a:ext cx="1214438" cy="609600"/>
          </a:xfrm>
          <a:prstGeom prst="curvedUpArrow">
            <a:avLst>
              <a:gd name="adj1" fmla="val 39844"/>
              <a:gd name="adj2" fmla="val 79688"/>
              <a:gd name="adj3" fmla="val 3333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latin typeface="Times New Roman" panose="02020603050405020304" pitchFamily="18" charset="0"/>
              <a:ea typeface="楷体_GB2312" pitchFamily="49" charset="-122"/>
            </a:endParaRPr>
          </a:p>
        </p:txBody>
      </p:sp>
      <p:sp>
        <p:nvSpPr>
          <p:cNvPr id="10315" name="AutoShape 75"/>
          <p:cNvSpPr>
            <a:spLocks noChangeArrowheads="1"/>
          </p:cNvSpPr>
          <p:nvPr/>
        </p:nvSpPr>
        <p:spPr bwMode="auto">
          <a:xfrm>
            <a:off x="5567363" y="4495800"/>
            <a:ext cx="1214437" cy="609600"/>
          </a:xfrm>
          <a:prstGeom prst="curvedUpArrow">
            <a:avLst>
              <a:gd name="adj1" fmla="val 39844"/>
              <a:gd name="adj2" fmla="val 79687"/>
              <a:gd name="adj3" fmla="val 3333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latin typeface="Times New Roman" panose="02020603050405020304" pitchFamily="18" charset="0"/>
              <a:ea typeface="楷体_GB2312" pitchFamily="49" charset="-122"/>
            </a:endParaRPr>
          </a:p>
        </p:txBody>
      </p:sp>
      <p:sp>
        <p:nvSpPr>
          <p:cNvPr id="10316" name="Text Box 76"/>
          <p:cNvSpPr txBox="1">
            <a:spLocks noChangeArrowheads="1"/>
          </p:cNvSpPr>
          <p:nvPr/>
        </p:nvSpPr>
        <p:spPr bwMode="auto">
          <a:xfrm>
            <a:off x="4738688" y="5029200"/>
            <a:ext cx="28051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0">
                <a:ea typeface="黑体" panose="02010609060101010101" pitchFamily="49" charset="-122"/>
              </a:rPr>
              <a:t>76&gt;27, </a:t>
            </a:r>
            <a:r>
              <a:rPr lang="zh-CN" altLang="en-US" sz="2800" b="0">
                <a:ea typeface="黑体" panose="02010609060101010101" pitchFamily="49" charset="-122"/>
              </a:rPr>
              <a:t>交换位置</a:t>
            </a:r>
            <a:endParaRPr lang="zh-CN" altLang="en-US" sz="2800" b="0">
              <a:ea typeface="黑体" panose="02010609060101010101" pitchFamily="49" charset="-122"/>
            </a:endParaRPr>
          </a:p>
        </p:txBody>
      </p:sp>
      <p:sp>
        <p:nvSpPr>
          <p:cNvPr id="10317" name="Text Box 77"/>
          <p:cNvSpPr txBox="1">
            <a:spLocks noChangeArrowheads="1"/>
          </p:cNvSpPr>
          <p:nvPr/>
        </p:nvSpPr>
        <p:spPr bwMode="auto">
          <a:xfrm>
            <a:off x="6019800" y="5029200"/>
            <a:ext cx="2805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0">
                <a:ea typeface="黑体" panose="02010609060101010101" pitchFamily="49" charset="-122"/>
              </a:rPr>
              <a:t>76&gt;49, </a:t>
            </a:r>
            <a:r>
              <a:rPr lang="zh-CN" altLang="en-US" sz="2800" b="0">
                <a:ea typeface="黑体" panose="02010609060101010101" pitchFamily="49" charset="-122"/>
              </a:rPr>
              <a:t>交换位置</a:t>
            </a:r>
            <a:endParaRPr lang="zh-CN" altLang="en-US" sz="2800" b="0">
              <a:ea typeface="黑体" panose="02010609060101010101" pitchFamily="49" charset="-122"/>
            </a:endParaRPr>
          </a:p>
        </p:txBody>
      </p:sp>
      <p:sp>
        <p:nvSpPr>
          <p:cNvPr id="10318" name="AutoShape 78"/>
          <p:cNvSpPr>
            <a:spLocks noChangeArrowheads="1"/>
          </p:cNvSpPr>
          <p:nvPr/>
        </p:nvSpPr>
        <p:spPr bwMode="auto">
          <a:xfrm>
            <a:off x="6400800" y="4495800"/>
            <a:ext cx="1214438" cy="609600"/>
          </a:xfrm>
          <a:prstGeom prst="curvedUpArrow">
            <a:avLst>
              <a:gd name="adj1" fmla="val 39844"/>
              <a:gd name="adj2" fmla="val 79688"/>
              <a:gd name="adj3" fmla="val 3333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latin typeface="Times New Roman" panose="02020603050405020304" pitchFamily="18" charset="0"/>
              <a:ea typeface="楷体_GB2312" pitchFamily="49" charset="-122"/>
            </a:endParaRPr>
          </a:p>
        </p:txBody>
      </p:sp>
      <p:graphicFrame>
        <p:nvGraphicFramePr>
          <p:cNvPr id="10319" name="Group 79"/>
          <p:cNvGraphicFramePr>
            <a:graphicFrameLocks noGrp="1"/>
          </p:cNvGraphicFramePr>
          <p:nvPr/>
        </p:nvGraphicFramePr>
        <p:xfrm>
          <a:off x="114300" y="3259138"/>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10351" name="Group 111"/>
          <p:cNvGraphicFramePr>
            <a:graphicFrameLocks noGrp="1"/>
          </p:cNvGraphicFramePr>
          <p:nvPr/>
        </p:nvGraphicFramePr>
        <p:xfrm>
          <a:off x="114300" y="3259138"/>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10383" name="Group 143"/>
          <p:cNvGraphicFramePr>
            <a:graphicFrameLocks noGrp="1"/>
          </p:cNvGraphicFramePr>
          <p:nvPr/>
        </p:nvGraphicFramePr>
        <p:xfrm>
          <a:off x="114300" y="3259138"/>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10415" name="Group 175"/>
          <p:cNvGraphicFramePr>
            <a:graphicFrameLocks noGrp="1"/>
          </p:cNvGraphicFramePr>
          <p:nvPr/>
        </p:nvGraphicFramePr>
        <p:xfrm>
          <a:off x="114300" y="3259138"/>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10447" name="Group 207"/>
          <p:cNvGraphicFramePr>
            <a:graphicFrameLocks noGrp="1"/>
          </p:cNvGraphicFramePr>
          <p:nvPr/>
        </p:nvGraphicFramePr>
        <p:xfrm>
          <a:off x="114300" y="3259138"/>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10479" name="Group 239"/>
          <p:cNvGraphicFramePr>
            <a:graphicFrameLocks noGrp="1"/>
          </p:cNvGraphicFramePr>
          <p:nvPr/>
        </p:nvGraphicFramePr>
        <p:xfrm>
          <a:off x="114300" y="3259138"/>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sng"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6" name="文本框 55"/>
          <p:cNvSpPr txBox="1">
            <a:spLocks noChangeArrowheads="1"/>
          </p:cNvSpPr>
          <p:nvPr/>
        </p:nvSpPr>
        <p:spPr bwMode="auto">
          <a:xfrm>
            <a:off x="3119438" y="6242050"/>
            <a:ext cx="26320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latin typeface="黑体" panose="02010609060101010101" pitchFamily="49" charset="-122"/>
                <a:ea typeface="黑体" panose="02010609060101010101" pitchFamily="49" charset="-122"/>
              </a:rPr>
              <a:t>交换次数：</a:t>
            </a:r>
            <a:r>
              <a:rPr lang="en-US" altLang="zh-CN" sz="2800">
                <a:latin typeface="黑体" panose="02010609060101010101" pitchFamily="49" charset="-122"/>
                <a:ea typeface="黑体" panose="02010609060101010101" pitchFamily="49" charset="-122"/>
              </a:rPr>
              <a:t>3</a:t>
            </a:r>
            <a:endParaRPr lang="zh-CN" altLang="en-US" sz="2800">
              <a:latin typeface="黑体" panose="02010609060101010101" pitchFamily="49" charset="-122"/>
              <a:ea typeface="黑体" panose="02010609060101010101" pitchFamily="49" charset="-122"/>
            </a:endParaRPr>
          </a:p>
        </p:txBody>
      </p:sp>
      <p:sp>
        <p:nvSpPr>
          <p:cNvPr id="58" name="Text Box 3"/>
          <p:cNvSpPr txBox="1">
            <a:spLocks noChangeArrowheads="1"/>
          </p:cNvSpPr>
          <p:nvPr/>
        </p:nvSpPr>
        <p:spPr bwMode="auto">
          <a:xfrm>
            <a:off x="114300" y="5578475"/>
            <a:ext cx="7397750" cy="523875"/>
          </a:xfrm>
          <a:prstGeom prst="rect">
            <a:avLst/>
          </a:prstGeom>
          <a:noFill/>
          <a:ln w="508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latin typeface="Arial" panose="020B0604020202020204" pitchFamily="34" charset="0"/>
                <a:ea typeface="黑体" panose="02010609060101010101" pitchFamily="49" charset="-122"/>
              </a:rPr>
              <a:t>第二趟排序，一共进行了多少次比较和交换？</a:t>
            </a:r>
            <a:endParaRPr lang="zh-CN" altLang="en-US" sz="2800" dirty="0">
              <a:effectLst>
                <a:outerShdw blurRad="38100" dist="38100" dir="2700000" algn="tl">
                  <a:srgbClr val="C0C0C0"/>
                </a:outerShdw>
              </a:effectLst>
              <a:latin typeface="Arial" panose="020B060402020202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78"/>
                                        </p:tgtEl>
                                        <p:attrNameLst>
                                          <p:attrName>style.visibility</p:attrName>
                                        </p:attrNameLst>
                                      </p:cBhvr>
                                      <p:to>
                                        <p:strVal val="visible"/>
                                      </p:to>
                                    </p:set>
                                    <p:anim calcmode="lin" valueType="num">
                                      <p:cBhvr additive="base">
                                        <p:cTn id="7" dur="500" fill="hold"/>
                                        <p:tgtEl>
                                          <p:spTgt spid="10278"/>
                                        </p:tgtEl>
                                        <p:attrNameLst>
                                          <p:attrName>ppt_x</p:attrName>
                                        </p:attrNameLst>
                                      </p:cBhvr>
                                      <p:tavLst>
                                        <p:tav tm="0">
                                          <p:val>
                                            <p:strVal val="0-#ppt_w/2"/>
                                          </p:val>
                                        </p:tav>
                                        <p:tav tm="100000">
                                          <p:val>
                                            <p:strVal val="#ppt_x"/>
                                          </p:val>
                                        </p:tav>
                                      </p:tavLst>
                                    </p:anim>
                                    <p:anim calcmode="lin" valueType="num">
                                      <p:cBhvr additive="base">
                                        <p:cTn id="8" dur="500" fill="hold"/>
                                        <p:tgtEl>
                                          <p:spTgt spid="1027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0244"/>
                                        </p:tgtEl>
                                        <p:attrNameLst>
                                          <p:attrName>style.visibility</p:attrName>
                                        </p:attrNameLst>
                                      </p:cBhvr>
                                      <p:to>
                                        <p:strVal val="visible"/>
                                      </p:to>
                                    </p:set>
                                    <p:animEffect transition="in" filter="wipe(down)">
                                      <p:cBhvr>
                                        <p:cTn id="13" dur="500"/>
                                        <p:tgtEl>
                                          <p:spTgt spid="102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276"/>
                                        </p:tgtEl>
                                        <p:attrNameLst>
                                          <p:attrName>style.visibility</p:attrName>
                                        </p:attrNameLst>
                                      </p:cBhvr>
                                      <p:to>
                                        <p:strVal val="visible"/>
                                      </p:to>
                                    </p:set>
                                    <p:animEffect transition="in" filter="wipe(down)">
                                      <p:cBhvr>
                                        <p:cTn id="18" dur="500"/>
                                        <p:tgtEl>
                                          <p:spTgt spid="10276"/>
                                        </p:tgtEl>
                                      </p:cBhvr>
                                    </p:animEffect>
                                  </p:childTnLst>
                                  <p:subTnLst>
                                    <p:set>
                                      <p:cBhvr override="childStyle">
                                        <p:cTn dur="1" fill="hold" display="0" masterRel="nextClick" afterEffect="1"/>
                                        <p:tgtEl>
                                          <p:spTgt spid="1027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319"/>
                                        </p:tgtEl>
                                        <p:attrNameLst>
                                          <p:attrName>style.visibility</p:attrName>
                                        </p:attrNameLst>
                                      </p:cBhvr>
                                      <p:to>
                                        <p:strVal val="visible"/>
                                      </p:to>
                                    </p:set>
                                    <p:animEffect transition="in" filter="wipe(left)">
                                      <p:cBhvr>
                                        <p:cTn id="23" dur="500"/>
                                        <p:tgtEl>
                                          <p:spTgt spid="1031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0311"/>
                                        </p:tgtEl>
                                        <p:attrNameLst>
                                          <p:attrName>style.visibility</p:attrName>
                                        </p:attrNameLst>
                                      </p:cBhvr>
                                      <p:to>
                                        <p:strVal val="visible"/>
                                      </p:to>
                                    </p:set>
                                    <p:animEffect transition="in" filter="wipe(down)">
                                      <p:cBhvr>
                                        <p:cTn id="28" dur="500"/>
                                        <p:tgtEl>
                                          <p:spTgt spid="10311"/>
                                        </p:tgtEl>
                                      </p:cBhvr>
                                    </p:animEffect>
                                  </p:childTnLst>
                                  <p:subTnLst>
                                    <p:set>
                                      <p:cBhvr override="childStyle">
                                        <p:cTn dur="1" fill="hold" display="0" masterRel="nextClick" afterEffect="1"/>
                                        <p:tgtEl>
                                          <p:spTgt spid="10311"/>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0351"/>
                                        </p:tgtEl>
                                        <p:attrNameLst>
                                          <p:attrName>style.visibility</p:attrName>
                                        </p:attrNameLst>
                                      </p:cBhvr>
                                      <p:to>
                                        <p:strVal val="visible"/>
                                      </p:to>
                                    </p:set>
                                    <p:animEffect transition="in" filter="wipe(left)">
                                      <p:cBhvr>
                                        <p:cTn id="33" dur="500"/>
                                        <p:tgtEl>
                                          <p:spTgt spid="1035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0312"/>
                                        </p:tgtEl>
                                        <p:attrNameLst>
                                          <p:attrName>style.visibility</p:attrName>
                                        </p:attrNameLst>
                                      </p:cBhvr>
                                      <p:to>
                                        <p:strVal val="visible"/>
                                      </p:to>
                                    </p:set>
                                    <p:animEffect transition="in" filter="wipe(down)">
                                      <p:cBhvr>
                                        <p:cTn id="38" dur="500"/>
                                        <p:tgtEl>
                                          <p:spTgt spid="10312"/>
                                        </p:tgtEl>
                                      </p:cBhvr>
                                    </p:animEffect>
                                  </p:childTnLst>
                                  <p:subTnLst>
                                    <p:set>
                                      <p:cBhvr override="childStyle">
                                        <p:cTn dur="1" fill="hold" display="0" masterRel="nextClick" afterEffect="1"/>
                                        <p:tgtEl>
                                          <p:spTgt spid="10312"/>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0383"/>
                                        </p:tgtEl>
                                        <p:attrNameLst>
                                          <p:attrName>style.visibility</p:attrName>
                                        </p:attrNameLst>
                                      </p:cBhvr>
                                      <p:to>
                                        <p:strVal val="visible"/>
                                      </p:to>
                                    </p:set>
                                    <p:animEffect transition="in" filter="wipe(left)">
                                      <p:cBhvr>
                                        <p:cTn id="43" dur="500"/>
                                        <p:tgtEl>
                                          <p:spTgt spid="1038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0313"/>
                                        </p:tgtEl>
                                        <p:attrNameLst>
                                          <p:attrName>style.visibility</p:attrName>
                                        </p:attrNameLst>
                                      </p:cBhvr>
                                      <p:to>
                                        <p:strVal val="visible"/>
                                      </p:to>
                                    </p:set>
                                    <p:animEffect transition="in" filter="wipe(down)">
                                      <p:cBhvr>
                                        <p:cTn id="48" dur="500"/>
                                        <p:tgtEl>
                                          <p:spTgt spid="10313"/>
                                        </p:tgtEl>
                                      </p:cBhvr>
                                    </p:animEffect>
                                  </p:childTnLst>
                                  <p:subTnLst>
                                    <p:set>
                                      <p:cBhvr override="childStyle">
                                        <p:cTn dur="1" fill="hold" display="0" masterRel="nextClick" afterEffect="1"/>
                                        <p:tgtEl>
                                          <p:spTgt spid="10313"/>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8" presetClass="entr" presetSubtype="3" fill="hold" nodeType="clickEffect">
                                  <p:stCondLst>
                                    <p:cond delay="0"/>
                                  </p:stCondLst>
                                  <p:childTnLst>
                                    <p:set>
                                      <p:cBhvr>
                                        <p:cTn id="52" dur="1" fill="hold">
                                          <p:stCondLst>
                                            <p:cond delay="0"/>
                                          </p:stCondLst>
                                        </p:cTn>
                                        <p:tgtEl>
                                          <p:spTgt spid="10314"/>
                                        </p:tgtEl>
                                        <p:attrNameLst>
                                          <p:attrName>style.visibility</p:attrName>
                                        </p:attrNameLst>
                                      </p:cBhvr>
                                      <p:to>
                                        <p:strVal val="visible"/>
                                      </p:to>
                                    </p:set>
                                    <p:animEffect transition="in" filter="strips(upRight)">
                                      <p:cBhvr>
                                        <p:cTn id="53" dur="500"/>
                                        <p:tgtEl>
                                          <p:spTgt spid="1031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0415"/>
                                        </p:tgtEl>
                                        <p:attrNameLst>
                                          <p:attrName>style.visibility</p:attrName>
                                        </p:attrNameLst>
                                      </p:cBhvr>
                                      <p:to>
                                        <p:strVal val="visible"/>
                                      </p:to>
                                    </p:set>
                                    <p:animEffect transition="in" filter="wipe(left)">
                                      <p:cBhvr>
                                        <p:cTn id="58" dur="500"/>
                                        <p:tgtEl>
                                          <p:spTgt spid="1041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10316"/>
                                        </p:tgtEl>
                                        <p:attrNameLst>
                                          <p:attrName>style.visibility</p:attrName>
                                        </p:attrNameLst>
                                      </p:cBhvr>
                                      <p:to>
                                        <p:strVal val="visible"/>
                                      </p:to>
                                    </p:set>
                                    <p:animEffect transition="in" filter="wipe(down)">
                                      <p:cBhvr>
                                        <p:cTn id="63" dur="500"/>
                                        <p:tgtEl>
                                          <p:spTgt spid="10316"/>
                                        </p:tgtEl>
                                      </p:cBhvr>
                                    </p:animEffect>
                                  </p:childTnLst>
                                  <p:subTnLst>
                                    <p:set>
                                      <p:cBhvr override="childStyle">
                                        <p:cTn dur="1" fill="hold" display="0" masterRel="nextClick" afterEffect="1"/>
                                        <p:tgtEl>
                                          <p:spTgt spid="10316"/>
                                        </p:tgtEl>
                                        <p:attrNameLst>
                                          <p:attrName>style.visibility</p:attrName>
                                        </p:attrNameLst>
                                      </p:cBhvr>
                                      <p:to>
                                        <p:strVal val="hidden"/>
                                      </p:to>
                                    </p:set>
                                  </p:subTnLst>
                                </p:cTn>
                              </p:par>
                            </p:childTnLst>
                          </p:cTn>
                        </p:par>
                      </p:childTnLst>
                    </p:cTn>
                  </p:par>
                  <p:par>
                    <p:cTn id="64" fill="hold">
                      <p:stCondLst>
                        <p:cond delay="indefinite"/>
                      </p:stCondLst>
                      <p:childTnLst>
                        <p:par>
                          <p:cTn id="65" fill="hold">
                            <p:stCondLst>
                              <p:cond delay="0"/>
                            </p:stCondLst>
                            <p:childTnLst>
                              <p:par>
                                <p:cTn id="66" presetID="18" presetClass="entr" presetSubtype="3" fill="hold" nodeType="clickEffect">
                                  <p:stCondLst>
                                    <p:cond delay="0"/>
                                  </p:stCondLst>
                                  <p:childTnLst>
                                    <p:set>
                                      <p:cBhvr>
                                        <p:cTn id="67" dur="1" fill="hold">
                                          <p:stCondLst>
                                            <p:cond delay="0"/>
                                          </p:stCondLst>
                                        </p:cTn>
                                        <p:tgtEl>
                                          <p:spTgt spid="10315"/>
                                        </p:tgtEl>
                                        <p:attrNameLst>
                                          <p:attrName>style.visibility</p:attrName>
                                        </p:attrNameLst>
                                      </p:cBhvr>
                                      <p:to>
                                        <p:strVal val="visible"/>
                                      </p:to>
                                    </p:set>
                                    <p:animEffect transition="in" filter="strips(upRight)">
                                      <p:cBhvr>
                                        <p:cTn id="68" dur="500"/>
                                        <p:tgtEl>
                                          <p:spTgt spid="1031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10447"/>
                                        </p:tgtEl>
                                        <p:attrNameLst>
                                          <p:attrName>style.visibility</p:attrName>
                                        </p:attrNameLst>
                                      </p:cBhvr>
                                      <p:to>
                                        <p:strVal val="visible"/>
                                      </p:to>
                                    </p:set>
                                    <p:animEffect transition="in" filter="wipe(left)">
                                      <p:cBhvr>
                                        <p:cTn id="73" dur="500"/>
                                        <p:tgtEl>
                                          <p:spTgt spid="1044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10317"/>
                                        </p:tgtEl>
                                        <p:attrNameLst>
                                          <p:attrName>style.visibility</p:attrName>
                                        </p:attrNameLst>
                                      </p:cBhvr>
                                      <p:to>
                                        <p:strVal val="visible"/>
                                      </p:to>
                                    </p:set>
                                    <p:animEffect transition="in" filter="wipe(down)">
                                      <p:cBhvr>
                                        <p:cTn id="78" dur="500"/>
                                        <p:tgtEl>
                                          <p:spTgt spid="10317"/>
                                        </p:tgtEl>
                                      </p:cBhvr>
                                    </p:animEffect>
                                  </p:childTnLst>
                                  <p:subTnLst>
                                    <p:set>
                                      <p:cBhvr override="childStyle">
                                        <p:cTn dur="1" fill="hold" display="0" masterRel="nextClick" afterEffect="1"/>
                                        <p:tgtEl>
                                          <p:spTgt spid="10317"/>
                                        </p:tgtEl>
                                        <p:attrNameLst>
                                          <p:attrName>style.visibility</p:attrName>
                                        </p:attrNameLst>
                                      </p:cBhvr>
                                      <p:to>
                                        <p:strVal val="hidden"/>
                                      </p:to>
                                    </p:set>
                                  </p:subTnLst>
                                </p:cTn>
                              </p:par>
                            </p:childTnLst>
                          </p:cTn>
                        </p:par>
                      </p:childTnLst>
                    </p:cTn>
                  </p:par>
                  <p:par>
                    <p:cTn id="79" fill="hold">
                      <p:stCondLst>
                        <p:cond delay="indefinite"/>
                      </p:stCondLst>
                      <p:childTnLst>
                        <p:par>
                          <p:cTn id="80" fill="hold">
                            <p:stCondLst>
                              <p:cond delay="0"/>
                            </p:stCondLst>
                            <p:childTnLst>
                              <p:par>
                                <p:cTn id="81" presetID="18" presetClass="entr" presetSubtype="3" fill="hold" nodeType="clickEffect">
                                  <p:stCondLst>
                                    <p:cond delay="0"/>
                                  </p:stCondLst>
                                  <p:childTnLst>
                                    <p:set>
                                      <p:cBhvr>
                                        <p:cTn id="82" dur="1" fill="hold">
                                          <p:stCondLst>
                                            <p:cond delay="0"/>
                                          </p:stCondLst>
                                        </p:cTn>
                                        <p:tgtEl>
                                          <p:spTgt spid="10318"/>
                                        </p:tgtEl>
                                        <p:attrNameLst>
                                          <p:attrName>style.visibility</p:attrName>
                                        </p:attrNameLst>
                                      </p:cBhvr>
                                      <p:to>
                                        <p:strVal val="visible"/>
                                      </p:to>
                                    </p:set>
                                    <p:animEffect transition="in" filter="strips(upRight)">
                                      <p:cBhvr>
                                        <p:cTn id="83" dur="500"/>
                                        <p:tgtEl>
                                          <p:spTgt spid="10318"/>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10479"/>
                                        </p:tgtEl>
                                        <p:attrNameLst>
                                          <p:attrName>style.visibility</p:attrName>
                                        </p:attrNameLst>
                                      </p:cBhvr>
                                      <p:to>
                                        <p:strVal val="visible"/>
                                      </p:to>
                                    </p:set>
                                    <p:animEffect transition="in" filter="wipe(left)">
                                      <p:cBhvr>
                                        <p:cTn id="88" dur="500"/>
                                        <p:tgtEl>
                                          <p:spTgt spid="10479"/>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58"/>
                                        </p:tgtEl>
                                        <p:attrNameLst>
                                          <p:attrName>style.visibility</p:attrName>
                                        </p:attrNameLst>
                                      </p:cBhvr>
                                      <p:to>
                                        <p:strVal val="visible"/>
                                      </p:to>
                                    </p:set>
                                    <p:animEffect transition="in" filter="wipe(left)">
                                      <p:cBhvr>
                                        <p:cTn id="93" dur="500"/>
                                        <p:tgtEl>
                                          <p:spTgt spid="58"/>
                                        </p:tgtEl>
                                      </p:cBhvr>
                                    </p:animEffect>
                                  </p:childTnLst>
                                  <p:subTnLst>
                                    <p:set>
                                      <p:cBhvr override="childStyle">
                                        <p:cTn dur="1" fill="hold" display="0" masterRel="nextClick" afterEffect="1"/>
                                        <p:tgtEl>
                                          <p:spTgt spid="58"/>
                                        </p:tgtEl>
                                        <p:attrNameLst>
                                          <p:attrName>style.visibility</p:attrName>
                                        </p:attrNameLst>
                                      </p:cBhvr>
                                      <p:to>
                                        <p:strVal val="hidden"/>
                                      </p:to>
                                    </p:set>
                                  </p:sub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56"/>
                                        </p:tgtEl>
                                        <p:attrNameLst>
                                          <p:attrName>style.visibility</p:attrName>
                                        </p:attrNameLst>
                                      </p:cBhvr>
                                      <p:to>
                                        <p:strVal val="visible"/>
                                      </p:to>
                                    </p:set>
                                    <p:animEffect transition="in" filter="wipe(down)">
                                      <p:cBhvr>
                                        <p:cTn id="98"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10242"/>
                                        </p:tgtEl>
                                        <p:attrNameLst>
                                          <p:attrName>style.visibility</p:attrName>
                                        </p:attrNameLst>
                                      </p:cBhvr>
                                      <p:to>
                                        <p:strVal val="visible"/>
                                      </p:to>
                                    </p:set>
                                    <p:animEffect transition="in" filter="wipe(left)">
                                      <p:cBhvr>
                                        <p:cTn id="103" dur="500"/>
                                        <p:tgtEl>
                                          <p:spTgt spid="10242"/>
                                        </p:tgtEl>
                                      </p:cBhvr>
                                    </p:animEffect>
                                  </p:childTnLst>
                                  <p:subTnLst>
                                    <p:set>
                                      <p:cBhvr override="childStyle">
                                        <p:cTn dur="1" fill="hold" display="0" masterRel="nextClick" afterEffect="1"/>
                                        <p:tgtEl>
                                          <p:spTgt spid="10242"/>
                                        </p:tgtEl>
                                        <p:attrNameLst>
                                          <p:attrName>style.visibility</p:attrName>
                                        </p:attrNameLst>
                                      </p:cBhvr>
                                      <p:to>
                                        <p:strVal val="hidden"/>
                                      </p:to>
                                    </p:set>
                                  </p:sub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10243"/>
                                        </p:tgtEl>
                                        <p:attrNameLst>
                                          <p:attrName>style.visibility</p:attrName>
                                        </p:attrNameLst>
                                      </p:cBhvr>
                                      <p:to>
                                        <p:strVal val="visible"/>
                                      </p:to>
                                    </p:set>
                                    <p:animEffect transition="in" filter="wipe(down)">
                                      <p:cBhvr>
                                        <p:cTn id="108"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nimBg="1" autoUpdateAnimBg="0"/>
      <p:bldP spid="10243" grpId="0" animBg="1" autoUpdateAnimBg="0"/>
      <p:bldP spid="10276" grpId="0" autoUpdateAnimBg="0"/>
      <p:bldP spid="10278" grpId="0" autoUpdateAnimBg="0"/>
      <p:bldP spid="10311" grpId="0" autoUpdateAnimBg="0"/>
      <p:bldP spid="10312" grpId="0" autoUpdateAnimBg="0"/>
      <p:bldP spid="10313" grpId="0" autoUpdateAnimBg="0"/>
      <p:bldP spid="10316" grpId="0" autoUpdateAnimBg="0"/>
      <p:bldP spid="10317" grpId="0" autoUpdateAnimBg="0"/>
      <p:bldP spid="56" grpId="0"/>
      <p:bldP spid="58"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174625" y="5597525"/>
            <a:ext cx="5956300" cy="522288"/>
          </a:xfrm>
          <a:prstGeom prst="rect">
            <a:avLst/>
          </a:prstGeom>
          <a:noFill/>
          <a:ln w="508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latin typeface="Arial" panose="020B0604020202020204" pitchFamily="34" charset="0"/>
                <a:ea typeface="黑体" panose="02010609060101010101" pitchFamily="49" charset="-122"/>
              </a:rPr>
              <a:t>经过第三趟排序，实现了什么目的？</a:t>
            </a:r>
            <a:endParaRPr lang="zh-CN" altLang="en-US" sz="2800" dirty="0">
              <a:effectLst>
                <a:outerShdw blurRad="38100" dist="38100" dir="2700000" algn="tl">
                  <a:srgbClr val="C0C0C0"/>
                </a:outerShdw>
              </a:effectLst>
              <a:latin typeface="Arial" panose="020B0604020202020204" pitchFamily="34" charset="0"/>
              <a:ea typeface="黑体" panose="02010609060101010101" pitchFamily="49" charset="-122"/>
            </a:endParaRPr>
          </a:p>
        </p:txBody>
      </p:sp>
      <p:sp>
        <p:nvSpPr>
          <p:cNvPr id="10243" name="Text Box 3"/>
          <p:cNvSpPr txBox="1">
            <a:spLocks noChangeArrowheads="1"/>
          </p:cNvSpPr>
          <p:nvPr/>
        </p:nvSpPr>
        <p:spPr bwMode="auto">
          <a:xfrm>
            <a:off x="130175" y="5624513"/>
            <a:ext cx="8915400" cy="523875"/>
          </a:xfrm>
          <a:prstGeom prst="rect">
            <a:avLst/>
          </a:prstGeom>
          <a:noFill/>
          <a:ln w="508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effectLst>
                  <a:outerShdw blurRad="38100" dist="38100" dir="2700000" algn="tl">
                    <a:srgbClr val="C0C0C0"/>
                  </a:outerShdw>
                </a:effectLst>
                <a:latin typeface="Arial" panose="020B0604020202020204" pitchFamily="34" charset="0"/>
                <a:ea typeface="黑体" panose="02010609060101010101" pitchFamily="49" charset="-122"/>
              </a:rPr>
              <a:t>经过第三趟排序，把第三大的数沉到倒数第三个位置了</a:t>
            </a:r>
            <a:r>
              <a:rPr lang="en-US" altLang="zh-CN" sz="2800" dirty="0">
                <a:effectLst>
                  <a:outerShdw blurRad="38100" dist="38100" dir="2700000" algn="tl">
                    <a:srgbClr val="C0C0C0"/>
                  </a:outerShdw>
                </a:effectLst>
                <a:latin typeface="Arial" panose="020B0604020202020204" pitchFamily="34" charset="0"/>
                <a:ea typeface="黑体" panose="02010609060101010101" pitchFamily="49" charset="-122"/>
              </a:rPr>
              <a:t>!</a:t>
            </a:r>
            <a:endParaRPr lang="en-US" altLang="zh-CN" sz="2800" dirty="0">
              <a:effectLst>
                <a:outerShdw blurRad="38100" dist="38100" dir="2700000" algn="tl">
                  <a:srgbClr val="C0C0C0"/>
                </a:outerShdw>
              </a:effectLst>
              <a:latin typeface="Arial" panose="020B0604020202020204" pitchFamily="34" charset="0"/>
              <a:ea typeface="黑体" panose="02010609060101010101" pitchFamily="49" charset="-122"/>
            </a:endParaRPr>
          </a:p>
        </p:txBody>
      </p:sp>
      <p:grpSp>
        <p:nvGrpSpPr>
          <p:cNvPr id="10244" name="Group 4"/>
          <p:cNvGrpSpPr/>
          <p:nvPr/>
        </p:nvGrpSpPr>
        <p:grpSpPr bwMode="auto">
          <a:xfrm>
            <a:off x="152400" y="3267075"/>
            <a:ext cx="8915400" cy="1219200"/>
            <a:chOff x="0" y="0"/>
            <a:chExt cx="5616" cy="768"/>
          </a:xfrm>
        </p:grpSpPr>
        <p:sp>
          <p:nvSpPr>
            <p:cNvPr id="10245" name="Rectangle 5"/>
            <p:cNvSpPr>
              <a:spLocks noChangeArrowheads="1"/>
            </p:cNvSpPr>
            <p:nvPr/>
          </p:nvSpPr>
          <p:spPr bwMode="auto">
            <a:xfrm>
              <a:off x="4992" y="384"/>
              <a:ext cx="624" cy="38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97</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246" name="Rectangle 6"/>
            <p:cNvSpPr>
              <a:spLocks noChangeArrowheads="1"/>
            </p:cNvSpPr>
            <p:nvPr/>
          </p:nvSpPr>
          <p:spPr bwMode="auto">
            <a:xfrm>
              <a:off x="4368" y="384"/>
              <a:ext cx="624" cy="38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76</a:t>
              </a:r>
              <a:endPar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useBgFill="1">
          <p:nvSpPr>
            <p:cNvPr id="10247" name="Rectangle 7"/>
            <p:cNvSpPr>
              <a:spLocks noChangeArrowheads="1"/>
            </p:cNvSpPr>
            <p:nvPr/>
          </p:nvSpPr>
          <p:spPr bwMode="auto">
            <a:xfrm>
              <a:off x="3744" y="384"/>
              <a:ext cx="624" cy="384"/>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u="sng" dirty="0" smtClean="0">
                  <a:effectLst>
                    <a:outerShdw blurRad="38100" dist="38100" dir="2700000" algn="tl">
                      <a:srgbClr val="C0C0C0"/>
                    </a:outerShdw>
                  </a:effectLst>
                  <a:latin typeface="黑体" panose="02010609060101010101" pitchFamily="49" charset="-122"/>
                  <a:ea typeface="黑体" panose="02010609060101010101" pitchFamily="49" charset="-122"/>
                </a:rPr>
                <a:t>49</a:t>
              </a:r>
              <a:endParaRPr lang="en-US" altLang="zh-CN" u="sng" dirty="0"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useBgFill="1">
          <p:nvSpPr>
            <p:cNvPr id="10248" name="Rectangle 8"/>
            <p:cNvSpPr>
              <a:spLocks noChangeArrowheads="1"/>
            </p:cNvSpPr>
            <p:nvPr/>
          </p:nvSpPr>
          <p:spPr bwMode="auto">
            <a:xfrm>
              <a:off x="3120" y="384"/>
              <a:ext cx="624" cy="384"/>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27</a:t>
              </a:r>
              <a:endPar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useBgFill="1">
          <p:nvSpPr>
            <p:cNvPr id="10249" name="Rectangle 9"/>
            <p:cNvSpPr>
              <a:spLocks noChangeArrowheads="1"/>
            </p:cNvSpPr>
            <p:nvPr/>
          </p:nvSpPr>
          <p:spPr bwMode="auto">
            <a:xfrm>
              <a:off x="2496" y="384"/>
              <a:ext cx="624" cy="384"/>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13</a:t>
              </a:r>
              <a:endPar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useBgFill="1">
          <p:nvSpPr>
            <p:cNvPr id="10250" name="Rectangle 10"/>
            <p:cNvSpPr>
              <a:spLocks noChangeArrowheads="1"/>
            </p:cNvSpPr>
            <p:nvPr/>
          </p:nvSpPr>
          <p:spPr bwMode="auto">
            <a:xfrm>
              <a:off x="1872" y="384"/>
              <a:ext cx="624" cy="384"/>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65</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useBgFill="1">
          <p:nvSpPr>
            <p:cNvPr id="10251" name="Rectangle 11"/>
            <p:cNvSpPr>
              <a:spLocks noChangeArrowheads="1"/>
            </p:cNvSpPr>
            <p:nvPr/>
          </p:nvSpPr>
          <p:spPr bwMode="auto">
            <a:xfrm>
              <a:off x="1248" y="384"/>
              <a:ext cx="624" cy="384"/>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49</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useBgFill="1">
          <p:nvSpPr>
            <p:cNvPr id="10252" name="Rectangle 12"/>
            <p:cNvSpPr>
              <a:spLocks noChangeArrowheads="1"/>
            </p:cNvSpPr>
            <p:nvPr/>
          </p:nvSpPr>
          <p:spPr bwMode="auto">
            <a:xfrm>
              <a:off x="624" y="384"/>
              <a:ext cx="624" cy="384"/>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38</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253" name="Rectangle 13"/>
            <p:cNvSpPr>
              <a:spLocks noChangeArrowheads="1"/>
            </p:cNvSpPr>
            <p:nvPr/>
          </p:nvSpPr>
          <p:spPr bwMode="auto">
            <a:xfrm>
              <a:off x="0" y="384"/>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zh-CN" altLang="en-US" smtClean="0">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lang="zh-CN" altLang="en-US"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254" name="Rectangle 14"/>
            <p:cNvSpPr>
              <a:spLocks noChangeArrowheads="1"/>
            </p:cNvSpPr>
            <p:nvPr/>
          </p:nvSpPr>
          <p:spPr bwMode="auto">
            <a:xfrm>
              <a:off x="4992"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7</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255" name="Rectangle 15"/>
            <p:cNvSpPr>
              <a:spLocks noChangeArrowheads="1"/>
            </p:cNvSpPr>
            <p:nvPr/>
          </p:nvSpPr>
          <p:spPr bwMode="auto">
            <a:xfrm>
              <a:off x="4368"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6</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256" name="Rectangle 16"/>
            <p:cNvSpPr>
              <a:spLocks noChangeArrowheads="1"/>
            </p:cNvSpPr>
            <p:nvPr/>
          </p:nvSpPr>
          <p:spPr bwMode="auto">
            <a:xfrm>
              <a:off x="3744"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5</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257" name="Rectangle 17"/>
            <p:cNvSpPr>
              <a:spLocks noChangeArrowheads="1"/>
            </p:cNvSpPr>
            <p:nvPr/>
          </p:nvSpPr>
          <p:spPr bwMode="auto">
            <a:xfrm>
              <a:off x="3120"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4</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258" name="Rectangle 18"/>
            <p:cNvSpPr>
              <a:spLocks noChangeArrowheads="1"/>
            </p:cNvSpPr>
            <p:nvPr/>
          </p:nvSpPr>
          <p:spPr bwMode="auto">
            <a:xfrm>
              <a:off x="2496"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3</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259" name="Rectangle 19"/>
            <p:cNvSpPr>
              <a:spLocks noChangeArrowheads="1"/>
            </p:cNvSpPr>
            <p:nvPr/>
          </p:nvSpPr>
          <p:spPr bwMode="auto">
            <a:xfrm>
              <a:off x="1872"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2</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260" name="Rectangle 20"/>
            <p:cNvSpPr>
              <a:spLocks noChangeArrowheads="1"/>
            </p:cNvSpPr>
            <p:nvPr/>
          </p:nvSpPr>
          <p:spPr bwMode="auto">
            <a:xfrm>
              <a:off x="1248"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1</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261" name="Rectangle 21"/>
            <p:cNvSpPr>
              <a:spLocks noChangeArrowheads="1"/>
            </p:cNvSpPr>
            <p:nvPr/>
          </p:nvSpPr>
          <p:spPr bwMode="auto">
            <a:xfrm>
              <a:off x="624"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0</a:t>
              </a:r>
              <a:endPar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262" name="Rectangle 22"/>
            <p:cNvSpPr>
              <a:spLocks noChangeArrowheads="1"/>
            </p:cNvSpPr>
            <p:nvPr/>
          </p:nvSpPr>
          <p:spPr bwMode="auto">
            <a:xfrm>
              <a:off x="0" y="0"/>
              <a:ext cx="62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110000"/>
                <a:buFont typeface="Wingdings" panose="05000000000000000000" pitchFamily="2" charset="2"/>
                <a:buBlip>
                  <a:blip r:embed="rId1"/>
                </a:buBlip>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a:solidFill>
                    <a:schemeClr val="tx1"/>
                  </a:solidFill>
                  <a:latin typeface="Tahoma" panose="020B0604030504040204" pitchFamily="34" charset="0"/>
                  <a:ea typeface="宋体" panose="02010600030101010101" pitchFamily="2" charset="-122"/>
                </a:defRPr>
              </a:lvl9pPr>
            </a:lstStyle>
            <a:p>
              <a:pPr algn="ctr" fontAlgn="ctr">
                <a:spcBef>
                  <a:spcPct val="0"/>
                </a:spcBef>
                <a:buFont typeface="Wingdings" panose="05000000000000000000" pitchFamily="2" charset="2"/>
                <a:buNone/>
                <a:defRPr/>
              </a:pPr>
              <a:r>
                <a:rPr lang="zh-CN" altLang="en-US" smtClean="0">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lang="zh-CN" altLang="en-US"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77027" name="Line 23"/>
            <p:cNvSpPr>
              <a:spLocks noChangeShapeType="1"/>
            </p:cNvSpPr>
            <p:nvPr/>
          </p:nvSpPr>
          <p:spPr bwMode="auto">
            <a:xfrm>
              <a:off x="0" y="0"/>
              <a:ext cx="5616" cy="0"/>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028" name="Line 24"/>
            <p:cNvSpPr>
              <a:spLocks noChangeShapeType="1"/>
            </p:cNvSpPr>
            <p:nvPr/>
          </p:nvSpPr>
          <p:spPr bwMode="auto">
            <a:xfrm>
              <a:off x="0" y="768"/>
              <a:ext cx="5616" cy="0"/>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029" name="Line 25"/>
            <p:cNvSpPr>
              <a:spLocks noChangeShapeType="1"/>
            </p:cNvSpPr>
            <p:nvPr/>
          </p:nvSpPr>
          <p:spPr bwMode="auto">
            <a:xfrm>
              <a:off x="0"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030" name="Line 26"/>
            <p:cNvSpPr>
              <a:spLocks noChangeShapeType="1"/>
            </p:cNvSpPr>
            <p:nvPr/>
          </p:nvSpPr>
          <p:spPr bwMode="auto">
            <a:xfrm>
              <a:off x="5616"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031" name="Line 27"/>
            <p:cNvSpPr>
              <a:spLocks noChangeShapeType="1"/>
            </p:cNvSpPr>
            <p:nvPr/>
          </p:nvSpPr>
          <p:spPr bwMode="auto">
            <a:xfrm>
              <a:off x="0" y="384"/>
              <a:ext cx="5616" cy="0"/>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032" name="Line 28"/>
            <p:cNvSpPr>
              <a:spLocks noChangeShapeType="1"/>
            </p:cNvSpPr>
            <p:nvPr/>
          </p:nvSpPr>
          <p:spPr bwMode="auto">
            <a:xfrm>
              <a:off x="624"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033" name="Line 29"/>
            <p:cNvSpPr>
              <a:spLocks noChangeShapeType="1"/>
            </p:cNvSpPr>
            <p:nvPr/>
          </p:nvSpPr>
          <p:spPr bwMode="auto">
            <a:xfrm>
              <a:off x="1248"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034" name="Line 30"/>
            <p:cNvSpPr>
              <a:spLocks noChangeShapeType="1"/>
            </p:cNvSpPr>
            <p:nvPr/>
          </p:nvSpPr>
          <p:spPr bwMode="auto">
            <a:xfrm>
              <a:off x="1872"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035" name="Line 31"/>
            <p:cNvSpPr>
              <a:spLocks noChangeShapeType="1"/>
            </p:cNvSpPr>
            <p:nvPr/>
          </p:nvSpPr>
          <p:spPr bwMode="auto">
            <a:xfrm>
              <a:off x="2496"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036" name="Line 32"/>
            <p:cNvSpPr>
              <a:spLocks noChangeShapeType="1"/>
            </p:cNvSpPr>
            <p:nvPr/>
          </p:nvSpPr>
          <p:spPr bwMode="auto">
            <a:xfrm>
              <a:off x="3120"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037" name="Line 33"/>
            <p:cNvSpPr>
              <a:spLocks noChangeShapeType="1"/>
            </p:cNvSpPr>
            <p:nvPr/>
          </p:nvSpPr>
          <p:spPr bwMode="auto">
            <a:xfrm>
              <a:off x="3744"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038" name="Line 34"/>
            <p:cNvSpPr>
              <a:spLocks noChangeShapeType="1"/>
            </p:cNvSpPr>
            <p:nvPr/>
          </p:nvSpPr>
          <p:spPr bwMode="auto">
            <a:xfrm>
              <a:off x="4368"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039" name="Line 35"/>
            <p:cNvSpPr>
              <a:spLocks noChangeShapeType="1"/>
            </p:cNvSpPr>
            <p:nvPr/>
          </p:nvSpPr>
          <p:spPr bwMode="auto">
            <a:xfrm>
              <a:off x="4992" y="0"/>
              <a:ext cx="0" cy="768"/>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276" name="Text Box 36"/>
          <p:cNvSpPr txBox="1">
            <a:spLocks noChangeArrowheads="1"/>
          </p:cNvSpPr>
          <p:nvPr/>
        </p:nvSpPr>
        <p:spPr bwMode="auto">
          <a:xfrm>
            <a:off x="646113" y="5043488"/>
            <a:ext cx="27066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0">
                <a:ea typeface="黑体" panose="02010609060101010101" pitchFamily="49" charset="-122"/>
              </a:rPr>
              <a:t>38&lt;49,</a:t>
            </a:r>
            <a:r>
              <a:rPr lang="zh-CN" altLang="en-US" sz="2800" b="0">
                <a:ea typeface="黑体" panose="02010609060101010101" pitchFamily="49" charset="-122"/>
              </a:rPr>
              <a:t>保持不变</a:t>
            </a:r>
            <a:endParaRPr lang="zh-CN" altLang="en-US" sz="2800" b="0">
              <a:ea typeface="黑体" panose="02010609060101010101" pitchFamily="49" charset="-122"/>
            </a:endParaRPr>
          </a:p>
        </p:txBody>
      </p:sp>
      <p:sp>
        <p:nvSpPr>
          <p:cNvPr id="76806" name="Text Box 37"/>
          <p:cNvSpPr txBox="1">
            <a:spLocks noChangeArrowheads="1"/>
          </p:cNvSpPr>
          <p:nvPr/>
        </p:nvSpPr>
        <p:spPr bwMode="auto">
          <a:xfrm>
            <a:off x="2819400" y="204788"/>
            <a:ext cx="44926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ea typeface="黑体" panose="02010609060101010101" pitchFamily="49" charset="-122"/>
              </a:rPr>
              <a:t>第二趟排序后的数据和序号</a:t>
            </a:r>
            <a:endParaRPr lang="zh-CN" altLang="en-US" sz="2800">
              <a:ea typeface="黑体" panose="02010609060101010101" pitchFamily="49" charset="-122"/>
            </a:endParaRPr>
          </a:p>
        </p:txBody>
      </p:sp>
      <p:sp>
        <p:nvSpPr>
          <p:cNvPr id="10278" name="Text Box 38"/>
          <p:cNvSpPr txBox="1">
            <a:spLocks noChangeArrowheads="1"/>
          </p:cNvSpPr>
          <p:nvPr/>
        </p:nvSpPr>
        <p:spPr bwMode="auto">
          <a:xfrm>
            <a:off x="152400" y="2528888"/>
            <a:ext cx="34305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C00C0C"/>
                </a:solidFill>
                <a:ea typeface="黑体" panose="02010609060101010101" pitchFamily="49" charset="-122"/>
              </a:rPr>
              <a:t>第三趟排序</a:t>
            </a:r>
            <a:r>
              <a:rPr lang="zh-CN" altLang="en-US" sz="2800">
                <a:ea typeface="黑体" panose="02010609060101010101" pitchFamily="49" charset="-122"/>
              </a:rPr>
              <a:t>的步骤：</a:t>
            </a:r>
            <a:endParaRPr lang="zh-CN" altLang="en-US" sz="2800">
              <a:ea typeface="黑体" panose="02010609060101010101" pitchFamily="49" charset="-122"/>
            </a:endParaRPr>
          </a:p>
        </p:txBody>
      </p:sp>
      <p:graphicFrame>
        <p:nvGraphicFramePr>
          <p:cNvPr id="10279" name="Group 39"/>
          <p:cNvGraphicFramePr>
            <a:graphicFrameLocks noGrp="1"/>
          </p:cNvGraphicFramePr>
          <p:nvPr/>
        </p:nvGraphicFramePr>
        <p:xfrm>
          <a:off x="114300" y="836613"/>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311" name="Text Box 71"/>
          <p:cNvSpPr txBox="1">
            <a:spLocks noChangeArrowheads="1"/>
          </p:cNvSpPr>
          <p:nvPr/>
        </p:nvSpPr>
        <p:spPr bwMode="auto">
          <a:xfrm>
            <a:off x="1600200" y="5029200"/>
            <a:ext cx="2805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0">
                <a:ea typeface="黑体" panose="02010609060101010101" pitchFamily="49" charset="-122"/>
              </a:rPr>
              <a:t>49&lt;65, </a:t>
            </a:r>
            <a:r>
              <a:rPr lang="zh-CN" altLang="en-US" sz="2800" b="0">
                <a:ea typeface="黑体" panose="02010609060101010101" pitchFamily="49" charset="-122"/>
              </a:rPr>
              <a:t>保持不变</a:t>
            </a:r>
            <a:endParaRPr lang="zh-CN" altLang="en-US" sz="2800" b="0">
              <a:ea typeface="黑体" panose="02010609060101010101" pitchFamily="49" charset="-122"/>
            </a:endParaRPr>
          </a:p>
        </p:txBody>
      </p:sp>
      <p:sp>
        <p:nvSpPr>
          <p:cNvPr id="10312" name="Text Box 72"/>
          <p:cNvSpPr txBox="1">
            <a:spLocks noChangeArrowheads="1"/>
          </p:cNvSpPr>
          <p:nvPr/>
        </p:nvSpPr>
        <p:spPr bwMode="auto">
          <a:xfrm>
            <a:off x="2659063" y="5060950"/>
            <a:ext cx="26828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0">
                <a:ea typeface="黑体" panose="02010609060101010101" pitchFamily="49" charset="-122"/>
              </a:rPr>
              <a:t>65</a:t>
            </a:r>
            <a:r>
              <a:rPr lang="en-US" altLang="zh-CN" sz="2800" b="0">
                <a:latin typeface="Times New Roman" panose="02020603050405020304" pitchFamily="18" charset="0"/>
              </a:rPr>
              <a:t>&gt;13</a:t>
            </a:r>
            <a:r>
              <a:rPr lang="en-US" altLang="zh-CN" sz="2800" b="0">
                <a:ea typeface="黑体" panose="02010609060101010101" pitchFamily="49" charset="-122"/>
              </a:rPr>
              <a:t>,</a:t>
            </a:r>
            <a:r>
              <a:rPr lang="zh-CN" altLang="en-US" sz="2800" b="0">
                <a:ea typeface="黑体" panose="02010609060101010101" pitchFamily="49" charset="-122"/>
              </a:rPr>
              <a:t>交换位置</a:t>
            </a:r>
            <a:endParaRPr lang="zh-CN" altLang="en-US" sz="2800" b="0">
              <a:ea typeface="黑体" panose="02010609060101010101" pitchFamily="49" charset="-122"/>
            </a:endParaRPr>
          </a:p>
        </p:txBody>
      </p:sp>
      <p:sp>
        <p:nvSpPr>
          <p:cNvPr id="10313" name="Text Box 73"/>
          <p:cNvSpPr txBox="1">
            <a:spLocks noChangeArrowheads="1"/>
          </p:cNvSpPr>
          <p:nvPr/>
        </p:nvSpPr>
        <p:spPr bwMode="auto">
          <a:xfrm>
            <a:off x="3667125" y="4984750"/>
            <a:ext cx="2830513"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0">
                <a:ea typeface="黑体" panose="02010609060101010101" pitchFamily="49" charset="-122"/>
              </a:rPr>
              <a:t>65&gt;27, </a:t>
            </a:r>
            <a:r>
              <a:rPr lang="zh-CN" altLang="en-US" sz="2800" b="0">
                <a:ea typeface="黑体" panose="02010609060101010101" pitchFamily="49" charset="-122"/>
              </a:rPr>
              <a:t>交换位置</a:t>
            </a:r>
            <a:endParaRPr lang="zh-CN" altLang="en-US" sz="2800" b="0">
              <a:ea typeface="黑体" panose="02010609060101010101" pitchFamily="49" charset="-122"/>
            </a:endParaRPr>
          </a:p>
        </p:txBody>
      </p:sp>
      <p:sp>
        <p:nvSpPr>
          <p:cNvPr id="10314" name="AutoShape 74"/>
          <p:cNvSpPr>
            <a:spLocks noChangeArrowheads="1"/>
          </p:cNvSpPr>
          <p:nvPr/>
        </p:nvSpPr>
        <p:spPr bwMode="auto">
          <a:xfrm>
            <a:off x="4572000" y="4495800"/>
            <a:ext cx="1214438" cy="609600"/>
          </a:xfrm>
          <a:prstGeom prst="curvedUpArrow">
            <a:avLst>
              <a:gd name="adj1" fmla="val 39844"/>
              <a:gd name="adj2" fmla="val 79688"/>
              <a:gd name="adj3" fmla="val 3333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latin typeface="Times New Roman" panose="02020603050405020304" pitchFamily="18" charset="0"/>
              <a:ea typeface="楷体_GB2312" pitchFamily="49" charset="-122"/>
            </a:endParaRPr>
          </a:p>
        </p:txBody>
      </p:sp>
      <p:sp>
        <p:nvSpPr>
          <p:cNvPr id="10315" name="AutoShape 75"/>
          <p:cNvSpPr>
            <a:spLocks noChangeArrowheads="1"/>
          </p:cNvSpPr>
          <p:nvPr/>
        </p:nvSpPr>
        <p:spPr bwMode="auto">
          <a:xfrm>
            <a:off x="5567363" y="4495800"/>
            <a:ext cx="1214437" cy="609600"/>
          </a:xfrm>
          <a:prstGeom prst="curvedUpArrow">
            <a:avLst>
              <a:gd name="adj1" fmla="val 39844"/>
              <a:gd name="adj2" fmla="val 79687"/>
              <a:gd name="adj3" fmla="val 3333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latin typeface="Times New Roman" panose="02020603050405020304" pitchFamily="18" charset="0"/>
              <a:ea typeface="楷体_GB2312" pitchFamily="49" charset="-122"/>
            </a:endParaRPr>
          </a:p>
        </p:txBody>
      </p:sp>
      <p:sp>
        <p:nvSpPr>
          <p:cNvPr id="10316" name="Text Box 76"/>
          <p:cNvSpPr txBox="1">
            <a:spLocks noChangeArrowheads="1"/>
          </p:cNvSpPr>
          <p:nvPr/>
        </p:nvSpPr>
        <p:spPr bwMode="auto">
          <a:xfrm>
            <a:off x="4714875" y="4972050"/>
            <a:ext cx="2830513"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0">
                <a:ea typeface="黑体" panose="02010609060101010101" pitchFamily="49" charset="-122"/>
              </a:rPr>
              <a:t>65&gt;</a:t>
            </a:r>
            <a:r>
              <a:rPr lang="en-US" altLang="zh-CN" sz="2800" b="0" u="sng">
                <a:ea typeface="黑体" panose="02010609060101010101" pitchFamily="49" charset="-122"/>
              </a:rPr>
              <a:t>49</a:t>
            </a:r>
            <a:r>
              <a:rPr lang="en-US" altLang="zh-CN" sz="2800" b="0">
                <a:ea typeface="黑体" panose="02010609060101010101" pitchFamily="49" charset="-122"/>
              </a:rPr>
              <a:t>, </a:t>
            </a:r>
            <a:r>
              <a:rPr lang="zh-CN" altLang="en-US" sz="2800" b="0">
                <a:ea typeface="黑体" panose="02010609060101010101" pitchFamily="49" charset="-122"/>
              </a:rPr>
              <a:t>交换位置</a:t>
            </a:r>
            <a:endParaRPr lang="zh-CN" altLang="en-US" sz="2800" b="0">
              <a:ea typeface="黑体" panose="02010609060101010101" pitchFamily="49" charset="-122"/>
            </a:endParaRPr>
          </a:p>
        </p:txBody>
      </p:sp>
      <p:graphicFrame>
        <p:nvGraphicFramePr>
          <p:cNvPr id="10319" name="Group 79"/>
          <p:cNvGraphicFramePr>
            <a:graphicFrameLocks noGrp="1"/>
          </p:cNvGraphicFramePr>
          <p:nvPr/>
        </p:nvGraphicFramePr>
        <p:xfrm>
          <a:off x="152400" y="3267075"/>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10351" name="Group 111"/>
          <p:cNvGraphicFramePr>
            <a:graphicFrameLocks noGrp="1"/>
          </p:cNvGraphicFramePr>
          <p:nvPr/>
        </p:nvGraphicFramePr>
        <p:xfrm>
          <a:off x="152400" y="3267075"/>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10383" name="Group 143"/>
          <p:cNvGraphicFramePr>
            <a:graphicFrameLocks noGrp="1"/>
          </p:cNvGraphicFramePr>
          <p:nvPr/>
        </p:nvGraphicFramePr>
        <p:xfrm>
          <a:off x="152400" y="3267075"/>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6" name="AutoShape 74"/>
          <p:cNvSpPr>
            <a:spLocks noChangeArrowheads="1"/>
          </p:cNvSpPr>
          <p:nvPr/>
        </p:nvSpPr>
        <p:spPr bwMode="auto">
          <a:xfrm>
            <a:off x="3624263" y="4503738"/>
            <a:ext cx="1214437" cy="609600"/>
          </a:xfrm>
          <a:prstGeom prst="curvedUpArrow">
            <a:avLst>
              <a:gd name="adj1" fmla="val 39844"/>
              <a:gd name="adj2" fmla="val 79687"/>
              <a:gd name="adj3" fmla="val 3333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latin typeface="Times New Roman" panose="02020603050405020304" pitchFamily="18" charset="0"/>
              <a:ea typeface="楷体_GB2312" pitchFamily="49" charset="-122"/>
            </a:endParaRPr>
          </a:p>
        </p:txBody>
      </p:sp>
      <p:graphicFrame>
        <p:nvGraphicFramePr>
          <p:cNvPr id="57" name="Group 143"/>
          <p:cNvGraphicFramePr>
            <a:graphicFrameLocks noGrp="1"/>
          </p:cNvGraphicFramePr>
          <p:nvPr/>
        </p:nvGraphicFramePr>
        <p:xfrm>
          <a:off x="144463" y="3267075"/>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13</a:t>
                      </a:r>
                      <a:endParaRPr kumimoji="0" lang="en-US" altLang="zh-CN" sz="28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58" name="Group 143"/>
          <p:cNvGraphicFramePr>
            <a:graphicFrameLocks noGrp="1"/>
          </p:cNvGraphicFramePr>
          <p:nvPr/>
        </p:nvGraphicFramePr>
        <p:xfrm>
          <a:off x="160338" y="3267075"/>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13</a:t>
                      </a:r>
                      <a:endParaRPr kumimoji="0" lang="en-US" altLang="zh-CN" sz="28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sng" strike="noStrike" cap="none" normalizeH="0" baseline="0" dirty="0" smtClean="0">
                          <a:ln>
                            <a:noFill/>
                          </a:ln>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0" name="Text Box 3"/>
          <p:cNvSpPr txBox="1">
            <a:spLocks noChangeArrowheads="1"/>
          </p:cNvSpPr>
          <p:nvPr/>
        </p:nvSpPr>
        <p:spPr bwMode="auto">
          <a:xfrm>
            <a:off x="152400" y="5632450"/>
            <a:ext cx="7658100" cy="522288"/>
          </a:xfrm>
          <a:prstGeom prst="rect">
            <a:avLst/>
          </a:prstGeom>
          <a:noFill/>
          <a:ln w="508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latin typeface="Arial" panose="020B0604020202020204" pitchFamily="34" charset="0"/>
                <a:ea typeface="黑体" panose="02010609060101010101" pitchFamily="49" charset="-122"/>
              </a:rPr>
              <a:t>第三趟排序，一共进行了多少次比较和交换？</a:t>
            </a:r>
            <a:endParaRPr lang="zh-CN" altLang="en-US" sz="2800" dirty="0">
              <a:effectLst>
                <a:outerShdw blurRad="38100" dist="38100" dir="2700000" algn="tl">
                  <a:srgbClr val="C0C0C0"/>
                </a:outerShdw>
              </a:effectLst>
              <a:latin typeface="Arial" panose="020B0604020202020204" pitchFamily="34" charset="0"/>
              <a:ea typeface="黑体" panose="02010609060101010101" pitchFamily="49" charset="-122"/>
            </a:endParaRPr>
          </a:p>
        </p:txBody>
      </p:sp>
      <p:sp>
        <p:nvSpPr>
          <p:cNvPr id="61" name="文本框 60"/>
          <p:cNvSpPr txBox="1">
            <a:spLocks noChangeArrowheads="1"/>
          </p:cNvSpPr>
          <p:nvPr/>
        </p:nvSpPr>
        <p:spPr bwMode="auto">
          <a:xfrm>
            <a:off x="3119438" y="6242050"/>
            <a:ext cx="26320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latin typeface="黑体" panose="02010609060101010101" pitchFamily="49" charset="-122"/>
                <a:ea typeface="黑体" panose="02010609060101010101" pitchFamily="49" charset="-122"/>
              </a:rPr>
              <a:t>交换次数：</a:t>
            </a:r>
            <a:r>
              <a:rPr lang="en-US" altLang="zh-CN" sz="2800">
                <a:latin typeface="黑体" panose="02010609060101010101" pitchFamily="49" charset="-122"/>
                <a:ea typeface="黑体" panose="02010609060101010101" pitchFamily="49" charset="-122"/>
              </a:rPr>
              <a:t>3</a:t>
            </a:r>
            <a:endParaRPr lang="zh-CN" altLang="en-US" sz="280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78"/>
                                        </p:tgtEl>
                                        <p:attrNameLst>
                                          <p:attrName>style.visibility</p:attrName>
                                        </p:attrNameLst>
                                      </p:cBhvr>
                                      <p:to>
                                        <p:strVal val="visible"/>
                                      </p:to>
                                    </p:set>
                                    <p:anim calcmode="lin" valueType="num">
                                      <p:cBhvr additive="base">
                                        <p:cTn id="7" dur="500" fill="hold"/>
                                        <p:tgtEl>
                                          <p:spTgt spid="10278"/>
                                        </p:tgtEl>
                                        <p:attrNameLst>
                                          <p:attrName>ppt_x</p:attrName>
                                        </p:attrNameLst>
                                      </p:cBhvr>
                                      <p:tavLst>
                                        <p:tav tm="0">
                                          <p:val>
                                            <p:strVal val="0-#ppt_w/2"/>
                                          </p:val>
                                        </p:tav>
                                        <p:tav tm="100000">
                                          <p:val>
                                            <p:strVal val="#ppt_x"/>
                                          </p:val>
                                        </p:tav>
                                      </p:tavLst>
                                    </p:anim>
                                    <p:anim calcmode="lin" valueType="num">
                                      <p:cBhvr additive="base">
                                        <p:cTn id="8" dur="500" fill="hold"/>
                                        <p:tgtEl>
                                          <p:spTgt spid="1027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0244"/>
                                        </p:tgtEl>
                                        <p:attrNameLst>
                                          <p:attrName>style.visibility</p:attrName>
                                        </p:attrNameLst>
                                      </p:cBhvr>
                                      <p:to>
                                        <p:strVal val="visible"/>
                                      </p:to>
                                    </p:set>
                                    <p:animEffect transition="in" filter="wipe(down)">
                                      <p:cBhvr>
                                        <p:cTn id="13" dur="500"/>
                                        <p:tgtEl>
                                          <p:spTgt spid="102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276"/>
                                        </p:tgtEl>
                                        <p:attrNameLst>
                                          <p:attrName>style.visibility</p:attrName>
                                        </p:attrNameLst>
                                      </p:cBhvr>
                                      <p:to>
                                        <p:strVal val="visible"/>
                                      </p:to>
                                    </p:set>
                                    <p:animEffect transition="in" filter="wipe(down)">
                                      <p:cBhvr>
                                        <p:cTn id="18" dur="500"/>
                                        <p:tgtEl>
                                          <p:spTgt spid="10276"/>
                                        </p:tgtEl>
                                      </p:cBhvr>
                                    </p:animEffect>
                                  </p:childTnLst>
                                  <p:subTnLst>
                                    <p:set>
                                      <p:cBhvr override="childStyle">
                                        <p:cTn dur="1" fill="hold" display="0" masterRel="nextClick" afterEffect="1"/>
                                        <p:tgtEl>
                                          <p:spTgt spid="1027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319"/>
                                        </p:tgtEl>
                                        <p:attrNameLst>
                                          <p:attrName>style.visibility</p:attrName>
                                        </p:attrNameLst>
                                      </p:cBhvr>
                                      <p:to>
                                        <p:strVal val="visible"/>
                                      </p:to>
                                    </p:set>
                                    <p:animEffect transition="in" filter="wipe(left)">
                                      <p:cBhvr>
                                        <p:cTn id="23" dur="500"/>
                                        <p:tgtEl>
                                          <p:spTgt spid="1031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0311"/>
                                        </p:tgtEl>
                                        <p:attrNameLst>
                                          <p:attrName>style.visibility</p:attrName>
                                        </p:attrNameLst>
                                      </p:cBhvr>
                                      <p:to>
                                        <p:strVal val="visible"/>
                                      </p:to>
                                    </p:set>
                                    <p:animEffect transition="in" filter="wipe(down)">
                                      <p:cBhvr>
                                        <p:cTn id="28" dur="500"/>
                                        <p:tgtEl>
                                          <p:spTgt spid="10311"/>
                                        </p:tgtEl>
                                      </p:cBhvr>
                                    </p:animEffect>
                                  </p:childTnLst>
                                  <p:subTnLst>
                                    <p:set>
                                      <p:cBhvr override="childStyle">
                                        <p:cTn dur="1" fill="hold" display="0" masterRel="nextClick" afterEffect="1"/>
                                        <p:tgtEl>
                                          <p:spTgt spid="10311"/>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0351"/>
                                        </p:tgtEl>
                                        <p:attrNameLst>
                                          <p:attrName>style.visibility</p:attrName>
                                        </p:attrNameLst>
                                      </p:cBhvr>
                                      <p:to>
                                        <p:strVal val="visible"/>
                                      </p:to>
                                    </p:set>
                                    <p:animEffect transition="in" filter="wipe(left)">
                                      <p:cBhvr>
                                        <p:cTn id="33" dur="500"/>
                                        <p:tgtEl>
                                          <p:spTgt spid="1035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0312"/>
                                        </p:tgtEl>
                                        <p:attrNameLst>
                                          <p:attrName>style.visibility</p:attrName>
                                        </p:attrNameLst>
                                      </p:cBhvr>
                                      <p:to>
                                        <p:strVal val="visible"/>
                                      </p:to>
                                    </p:set>
                                    <p:animEffect transition="in" filter="wipe(down)">
                                      <p:cBhvr>
                                        <p:cTn id="38" dur="500"/>
                                        <p:tgtEl>
                                          <p:spTgt spid="10312"/>
                                        </p:tgtEl>
                                      </p:cBhvr>
                                    </p:animEffect>
                                  </p:childTnLst>
                                  <p:subTnLst>
                                    <p:set>
                                      <p:cBhvr override="childStyle">
                                        <p:cTn dur="1" fill="hold" display="0" masterRel="nextClick" afterEffect="1"/>
                                        <p:tgtEl>
                                          <p:spTgt spid="10312"/>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8" presetClass="entr" presetSubtype="3"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strips(upRight)">
                                      <p:cBhvr>
                                        <p:cTn id="43" dur="500"/>
                                        <p:tgtEl>
                                          <p:spTgt spid="5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0383"/>
                                        </p:tgtEl>
                                        <p:attrNameLst>
                                          <p:attrName>style.visibility</p:attrName>
                                        </p:attrNameLst>
                                      </p:cBhvr>
                                      <p:to>
                                        <p:strVal val="visible"/>
                                      </p:to>
                                    </p:set>
                                    <p:animEffect transition="in" filter="wipe(left)">
                                      <p:cBhvr>
                                        <p:cTn id="48" dur="500"/>
                                        <p:tgtEl>
                                          <p:spTgt spid="1038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0313"/>
                                        </p:tgtEl>
                                        <p:attrNameLst>
                                          <p:attrName>style.visibility</p:attrName>
                                        </p:attrNameLst>
                                      </p:cBhvr>
                                      <p:to>
                                        <p:strVal val="visible"/>
                                      </p:to>
                                    </p:set>
                                    <p:animEffect transition="in" filter="wipe(down)">
                                      <p:cBhvr>
                                        <p:cTn id="53" dur="500"/>
                                        <p:tgtEl>
                                          <p:spTgt spid="10313"/>
                                        </p:tgtEl>
                                      </p:cBhvr>
                                    </p:animEffect>
                                  </p:childTnLst>
                                  <p:subTnLst>
                                    <p:set>
                                      <p:cBhvr override="childStyle">
                                        <p:cTn dur="1" fill="hold" display="0" masterRel="nextClick" afterEffect="1"/>
                                        <p:tgtEl>
                                          <p:spTgt spid="10313"/>
                                        </p:tgtEl>
                                        <p:attrNameLst>
                                          <p:attrName>style.visibility</p:attrName>
                                        </p:attrNameLst>
                                      </p:cBhvr>
                                      <p:to>
                                        <p:strVal val="hidden"/>
                                      </p:to>
                                    </p:set>
                                  </p:subTnLst>
                                </p:cTn>
                              </p:par>
                            </p:childTnLst>
                          </p:cTn>
                        </p:par>
                      </p:childTnLst>
                    </p:cTn>
                  </p:par>
                  <p:par>
                    <p:cTn id="54" fill="hold">
                      <p:stCondLst>
                        <p:cond delay="indefinite"/>
                      </p:stCondLst>
                      <p:childTnLst>
                        <p:par>
                          <p:cTn id="55" fill="hold">
                            <p:stCondLst>
                              <p:cond delay="0"/>
                            </p:stCondLst>
                            <p:childTnLst>
                              <p:par>
                                <p:cTn id="56" presetID="18" presetClass="entr" presetSubtype="3" fill="hold" nodeType="clickEffect">
                                  <p:stCondLst>
                                    <p:cond delay="0"/>
                                  </p:stCondLst>
                                  <p:childTnLst>
                                    <p:set>
                                      <p:cBhvr>
                                        <p:cTn id="57" dur="1" fill="hold">
                                          <p:stCondLst>
                                            <p:cond delay="0"/>
                                          </p:stCondLst>
                                        </p:cTn>
                                        <p:tgtEl>
                                          <p:spTgt spid="10314"/>
                                        </p:tgtEl>
                                        <p:attrNameLst>
                                          <p:attrName>style.visibility</p:attrName>
                                        </p:attrNameLst>
                                      </p:cBhvr>
                                      <p:to>
                                        <p:strVal val="visible"/>
                                      </p:to>
                                    </p:set>
                                    <p:animEffect transition="in" filter="strips(upRight)">
                                      <p:cBhvr>
                                        <p:cTn id="58" dur="500"/>
                                        <p:tgtEl>
                                          <p:spTgt spid="1031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wipe(left)">
                                      <p:cBhvr>
                                        <p:cTn id="63" dur="500"/>
                                        <p:tgtEl>
                                          <p:spTgt spid="5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10316"/>
                                        </p:tgtEl>
                                        <p:attrNameLst>
                                          <p:attrName>style.visibility</p:attrName>
                                        </p:attrNameLst>
                                      </p:cBhvr>
                                      <p:to>
                                        <p:strVal val="visible"/>
                                      </p:to>
                                    </p:set>
                                    <p:animEffect transition="in" filter="wipe(down)">
                                      <p:cBhvr>
                                        <p:cTn id="68" dur="500"/>
                                        <p:tgtEl>
                                          <p:spTgt spid="10316"/>
                                        </p:tgtEl>
                                      </p:cBhvr>
                                    </p:animEffect>
                                  </p:childTnLst>
                                  <p:subTnLst>
                                    <p:set>
                                      <p:cBhvr override="childStyle">
                                        <p:cTn dur="1" fill="hold" display="0" masterRel="nextClick" afterEffect="1"/>
                                        <p:tgtEl>
                                          <p:spTgt spid="10316"/>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18" presetClass="entr" presetSubtype="3" fill="hold" nodeType="clickEffect">
                                  <p:stCondLst>
                                    <p:cond delay="0"/>
                                  </p:stCondLst>
                                  <p:childTnLst>
                                    <p:set>
                                      <p:cBhvr>
                                        <p:cTn id="72" dur="1" fill="hold">
                                          <p:stCondLst>
                                            <p:cond delay="0"/>
                                          </p:stCondLst>
                                        </p:cTn>
                                        <p:tgtEl>
                                          <p:spTgt spid="10315"/>
                                        </p:tgtEl>
                                        <p:attrNameLst>
                                          <p:attrName>style.visibility</p:attrName>
                                        </p:attrNameLst>
                                      </p:cBhvr>
                                      <p:to>
                                        <p:strVal val="visible"/>
                                      </p:to>
                                    </p:set>
                                    <p:animEffect transition="in" filter="strips(upRight)">
                                      <p:cBhvr>
                                        <p:cTn id="73" dur="500"/>
                                        <p:tgtEl>
                                          <p:spTgt spid="1031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left)">
                                      <p:cBhvr>
                                        <p:cTn id="78" dur="500"/>
                                        <p:tgtEl>
                                          <p:spTgt spid="5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wipe(left)">
                                      <p:cBhvr>
                                        <p:cTn id="83" dur="500"/>
                                        <p:tgtEl>
                                          <p:spTgt spid="60"/>
                                        </p:tgtEl>
                                      </p:cBhvr>
                                    </p:animEffect>
                                  </p:childTnLst>
                                  <p:subTnLst>
                                    <p:set>
                                      <p:cBhvr override="childStyle">
                                        <p:cTn dur="1" fill="hold" display="0" masterRel="nextClick" afterEffect="1"/>
                                        <p:tgtEl>
                                          <p:spTgt spid="60"/>
                                        </p:tgtEl>
                                        <p:attrNameLst>
                                          <p:attrName>style.visibility</p:attrName>
                                        </p:attrNameLst>
                                      </p:cBhvr>
                                      <p:to>
                                        <p:strVal val="hidden"/>
                                      </p:to>
                                    </p:set>
                                  </p:sub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wipe(down)">
                                      <p:cBhvr>
                                        <p:cTn id="88" dur="500"/>
                                        <p:tgtEl>
                                          <p:spTgt spid="61"/>
                                        </p:tgtEl>
                                      </p:cBhvr>
                                    </p:animEffec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0242"/>
                                        </p:tgtEl>
                                        <p:attrNameLst>
                                          <p:attrName>style.visibility</p:attrName>
                                        </p:attrNameLst>
                                      </p:cBhvr>
                                      <p:to>
                                        <p:strVal val="visible"/>
                                      </p:to>
                                    </p:set>
                                    <p:animEffect transition="in" filter="wipe(left)">
                                      <p:cBhvr>
                                        <p:cTn id="93" dur="500"/>
                                        <p:tgtEl>
                                          <p:spTgt spid="10242"/>
                                        </p:tgtEl>
                                      </p:cBhvr>
                                    </p:animEffect>
                                  </p:childTnLst>
                                  <p:subTnLst>
                                    <p:set>
                                      <p:cBhvr override="childStyle">
                                        <p:cTn dur="1" fill="hold" display="0" masterRel="nextClick" afterEffect="1"/>
                                        <p:tgtEl>
                                          <p:spTgt spid="10242"/>
                                        </p:tgtEl>
                                        <p:attrNameLst>
                                          <p:attrName>style.visibility</p:attrName>
                                        </p:attrNameLst>
                                      </p:cBhvr>
                                      <p:to>
                                        <p:strVal val="hidden"/>
                                      </p:to>
                                    </p:set>
                                  </p:sub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10243"/>
                                        </p:tgtEl>
                                        <p:attrNameLst>
                                          <p:attrName>style.visibility</p:attrName>
                                        </p:attrNameLst>
                                      </p:cBhvr>
                                      <p:to>
                                        <p:strVal val="visible"/>
                                      </p:to>
                                    </p:set>
                                    <p:animEffect transition="in" filter="wipe(down)">
                                      <p:cBhvr>
                                        <p:cTn id="98"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nimBg="1" autoUpdateAnimBg="0"/>
      <p:bldP spid="10243" grpId="0" animBg="1" autoUpdateAnimBg="0"/>
      <p:bldP spid="10276" grpId="0" autoUpdateAnimBg="0"/>
      <p:bldP spid="10278" grpId="0" autoUpdateAnimBg="0"/>
      <p:bldP spid="10311" grpId="0" autoUpdateAnimBg="0"/>
      <p:bldP spid="10312" grpId="0" autoUpdateAnimBg="0"/>
      <p:bldP spid="10313" grpId="0" autoUpdateAnimBg="0"/>
      <p:bldP spid="10316" grpId="0" autoUpdateAnimBg="0"/>
      <p:bldP spid="60" grpId="0" animBg="1" autoUpdateAnimBg="0"/>
      <p:bldP spid="6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37"/>
          <p:cNvSpPr txBox="1">
            <a:spLocks noChangeArrowheads="1"/>
          </p:cNvSpPr>
          <p:nvPr/>
        </p:nvSpPr>
        <p:spPr bwMode="auto">
          <a:xfrm>
            <a:off x="2555875" y="188913"/>
            <a:ext cx="4513263"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ea typeface="黑体" panose="02010609060101010101" pitchFamily="49" charset="-122"/>
              </a:rPr>
              <a:t>第三趟排序后的数据和序号</a:t>
            </a:r>
            <a:endParaRPr lang="zh-CN" altLang="en-US" sz="2800">
              <a:ea typeface="黑体" panose="02010609060101010101" pitchFamily="49" charset="-122"/>
            </a:endParaRPr>
          </a:p>
        </p:txBody>
      </p:sp>
      <p:graphicFrame>
        <p:nvGraphicFramePr>
          <p:cNvPr id="10279" name="Group 39"/>
          <p:cNvGraphicFramePr>
            <a:graphicFrameLocks noGrp="1"/>
          </p:cNvGraphicFramePr>
          <p:nvPr/>
        </p:nvGraphicFramePr>
        <p:xfrm>
          <a:off x="114300" y="692150"/>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defRPr/>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2" name="Text Box 37"/>
          <p:cNvSpPr txBox="1">
            <a:spLocks noChangeArrowheads="1"/>
          </p:cNvSpPr>
          <p:nvPr/>
        </p:nvSpPr>
        <p:spPr bwMode="auto">
          <a:xfrm>
            <a:off x="2555875" y="2060575"/>
            <a:ext cx="4513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ea typeface="黑体" panose="02010609060101010101" pitchFamily="49" charset="-122"/>
              </a:rPr>
              <a:t>第四趟排序后的数据和序号</a:t>
            </a:r>
            <a:endParaRPr lang="zh-CN" altLang="en-US" sz="2800">
              <a:ea typeface="黑体" panose="02010609060101010101" pitchFamily="49" charset="-122"/>
            </a:endParaRPr>
          </a:p>
        </p:txBody>
      </p:sp>
      <p:graphicFrame>
        <p:nvGraphicFramePr>
          <p:cNvPr id="53" name="Group 39"/>
          <p:cNvGraphicFramePr>
            <a:graphicFrameLocks noGrp="1"/>
          </p:cNvGraphicFramePr>
          <p:nvPr/>
        </p:nvGraphicFramePr>
        <p:xfrm>
          <a:off x="114300" y="2565400"/>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defRPr/>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4" name="Text Box 37"/>
          <p:cNvSpPr txBox="1">
            <a:spLocks noChangeArrowheads="1"/>
          </p:cNvSpPr>
          <p:nvPr/>
        </p:nvSpPr>
        <p:spPr bwMode="auto">
          <a:xfrm>
            <a:off x="2555875" y="4489450"/>
            <a:ext cx="46497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ea typeface="黑体" panose="02010609060101010101" pitchFamily="49" charset="-122"/>
              </a:rPr>
              <a:t>第五趟排序后的数据和序号</a:t>
            </a:r>
            <a:endParaRPr lang="zh-CN" altLang="en-US" sz="2800">
              <a:ea typeface="黑体" panose="02010609060101010101" pitchFamily="49" charset="-122"/>
            </a:endParaRPr>
          </a:p>
        </p:txBody>
      </p:sp>
      <p:graphicFrame>
        <p:nvGraphicFramePr>
          <p:cNvPr id="55" name="Group 39"/>
          <p:cNvGraphicFramePr>
            <a:graphicFrameLocks noGrp="1"/>
          </p:cNvGraphicFramePr>
          <p:nvPr/>
        </p:nvGraphicFramePr>
        <p:xfrm>
          <a:off x="114300" y="5013325"/>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defRPr/>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9" name="文本框 58"/>
          <p:cNvSpPr txBox="1">
            <a:spLocks noChangeArrowheads="1"/>
          </p:cNvSpPr>
          <p:nvPr/>
        </p:nvSpPr>
        <p:spPr bwMode="auto">
          <a:xfrm>
            <a:off x="361950" y="3867150"/>
            <a:ext cx="2632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latin typeface="黑体" panose="02010609060101010101" pitchFamily="49" charset="-122"/>
                <a:ea typeface="黑体" panose="02010609060101010101" pitchFamily="49" charset="-122"/>
              </a:rPr>
              <a:t>交换次数：</a:t>
            </a:r>
            <a:r>
              <a:rPr lang="en-US" altLang="zh-CN" sz="2800">
                <a:latin typeface="黑体" panose="02010609060101010101" pitchFamily="49" charset="-122"/>
                <a:ea typeface="黑体" panose="02010609060101010101" pitchFamily="49" charset="-122"/>
              </a:rPr>
              <a:t>2</a:t>
            </a:r>
            <a:endParaRPr lang="zh-CN" altLang="en-US" sz="2800">
              <a:latin typeface="黑体" panose="02010609060101010101" pitchFamily="49" charset="-122"/>
              <a:ea typeface="黑体" panose="02010609060101010101" pitchFamily="49" charset="-122"/>
            </a:endParaRPr>
          </a:p>
        </p:txBody>
      </p:sp>
      <p:sp>
        <p:nvSpPr>
          <p:cNvPr id="60" name="文本框 59"/>
          <p:cNvSpPr txBox="1">
            <a:spLocks noChangeArrowheads="1"/>
          </p:cNvSpPr>
          <p:nvPr/>
        </p:nvSpPr>
        <p:spPr bwMode="auto">
          <a:xfrm>
            <a:off x="2960688" y="6242050"/>
            <a:ext cx="2632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latin typeface="黑体" panose="02010609060101010101" pitchFamily="49" charset="-122"/>
                <a:ea typeface="黑体" panose="02010609060101010101" pitchFamily="49" charset="-122"/>
              </a:rPr>
              <a:t>交换次数：</a:t>
            </a:r>
            <a:r>
              <a:rPr lang="en-US" altLang="zh-CN" sz="2800">
                <a:latin typeface="黑体" panose="02010609060101010101" pitchFamily="49" charset="-122"/>
                <a:ea typeface="黑体" panose="02010609060101010101" pitchFamily="49" charset="-122"/>
              </a:rPr>
              <a:t>2</a:t>
            </a:r>
            <a:endParaRPr lang="zh-CN" altLang="en-US" sz="280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down)">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down)">
                                      <p:cBhvr>
                                        <p:cTn id="17" dur="500"/>
                                        <p:tgtEl>
                                          <p:spTgt spid="59"/>
                                        </p:tgtEl>
                                      </p:cBhvr>
                                    </p:animEffect>
                                  </p:childTnLst>
                                  <p:subTnLst>
                                    <p:set>
                                      <p:cBhvr override="childStyle">
                                        <p:cTn dur="1" fill="hold" display="0" masterRel="nextClick" afterEffect="1"/>
                                        <p:tgtEl>
                                          <p:spTgt spid="5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down)">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down)">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wipe(down)">
                                      <p:cBhvr>
                                        <p:cTn id="32" dur="500"/>
                                        <p:tgtEl>
                                          <p:spTgt spid="60"/>
                                        </p:tgtEl>
                                      </p:cBhvr>
                                    </p:animEffect>
                                  </p:childTnLst>
                                  <p:subTnLst>
                                    <p:set>
                                      <p:cBhvr override="childStyle">
                                        <p:cTn dur="1" fill="hold" display="0" masterRel="nextClick" afterEffect="1"/>
                                        <p:tgtEl>
                                          <p:spTgt spid="6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P spid="59" grpId="0"/>
      <p:bldP spid="6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37"/>
          <p:cNvSpPr txBox="1">
            <a:spLocks noChangeArrowheads="1"/>
          </p:cNvSpPr>
          <p:nvPr/>
        </p:nvSpPr>
        <p:spPr bwMode="auto">
          <a:xfrm>
            <a:off x="2555875" y="765175"/>
            <a:ext cx="4649788"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ea typeface="黑体" panose="02010609060101010101" pitchFamily="49" charset="-122"/>
              </a:rPr>
              <a:t>第五趟排序后的数据和序号</a:t>
            </a:r>
            <a:endParaRPr lang="zh-CN" altLang="en-US" sz="2800">
              <a:ea typeface="黑体" panose="02010609060101010101" pitchFamily="49" charset="-122"/>
            </a:endParaRPr>
          </a:p>
        </p:txBody>
      </p:sp>
      <p:graphicFrame>
        <p:nvGraphicFramePr>
          <p:cNvPr id="4" name="Group 39"/>
          <p:cNvGraphicFramePr>
            <a:graphicFrameLocks noGrp="1"/>
          </p:cNvGraphicFramePr>
          <p:nvPr/>
        </p:nvGraphicFramePr>
        <p:xfrm>
          <a:off x="114300" y="1412875"/>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defRPr/>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 name="Text Box 37"/>
          <p:cNvSpPr txBox="1">
            <a:spLocks noChangeArrowheads="1"/>
          </p:cNvSpPr>
          <p:nvPr/>
        </p:nvSpPr>
        <p:spPr bwMode="auto">
          <a:xfrm>
            <a:off x="2566988" y="2924175"/>
            <a:ext cx="45704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ea typeface="黑体" panose="02010609060101010101" pitchFamily="49" charset="-122"/>
              </a:rPr>
              <a:t>第六趟排序后的数据和序号</a:t>
            </a:r>
            <a:endParaRPr lang="zh-CN" altLang="en-US" sz="2800">
              <a:ea typeface="黑体" panose="02010609060101010101" pitchFamily="49" charset="-122"/>
            </a:endParaRPr>
          </a:p>
        </p:txBody>
      </p:sp>
      <p:graphicFrame>
        <p:nvGraphicFramePr>
          <p:cNvPr id="6" name="Group 39"/>
          <p:cNvGraphicFramePr>
            <a:graphicFrameLocks noGrp="1"/>
          </p:cNvGraphicFramePr>
          <p:nvPr/>
        </p:nvGraphicFramePr>
        <p:xfrm>
          <a:off x="125413" y="3573463"/>
          <a:ext cx="8915400" cy="1219200"/>
        </p:xfrm>
        <a:graphic>
          <a:graphicData uri="http://schemas.openxmlformats.org/drawingml/2006/table">
            <a:tbl>
              <a:tblPr/>
              <a:tblGrid>
                <a:gridCol w="990600"/>
                <a:gridCol w="990600"/>
                <a:gridCol w="990600"/>
                <a:gridCol w="990600"/>
                <a:gridCol w="990600"/>
                <a:gridCol w="990600"/>
                <a:gridCol w="990600"/>
                <a:gridCol w="990600"/>
                <a:gridCol w="990600"/>
              </a:tblGrid>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序号</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0</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5</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a:t>
                      </a:r>
                      <a:endParaRPr kumimoji="0" lang="en-US"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数据</a:t>
                      </a:r>
                      <a:endPar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13</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27</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38</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defRPr/>
                      </a:pPr>
                      <a:r>
                        <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49</a:t>
                      </a:r>
                      <a:endParaRPr kumimoji="0" lang="en-US" altLang="zh-CN" sz="2800" b="1" i="0" u="sng"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65</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76</a:t>
                      </a:r>
                      <a:endPar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11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97</a:t>
                      </a:r>
                      <a:endParaRPr kumimoji="0" lang="en-US" altLang="zh-CN" sz="2800" b="1" i="0" u="none" strike="noStrike" cap="none" normalizeH="0" baseline="0" dirty="0" smtClean="0">
                        <a:ln>
                          <a:noFill/>
                        </a:ln>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 name="文本框 6"/>
          <p:cNvSpPr txBox="1">
            <a:spLocks noChangeArrowheads="1"/>
          </p:cNvSpPr>
          <p:nvPr/>
        </p:nvSpPr>
        <p:spPr bwMode="auto">
          <a:xfrm>
            <a:off x="2817813" y="5470525"/>
            <a:ext cx="4824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latin typeface="黑体" panose="02010609060101010101" pitchFamily="49" charset="-122"/>
                <a:ea typeface="黑体" panose="02010609060101010101" pitchFamily="49" charset="-122"/>
              </a:rPr>
              <a:t>还需要第七趟吗？</a:t>
            </a:r>
            <a:endParaRPr lang="zh-CN" altLang="en-US" sz="2800">
              <a:latin typeface="黑体" panose="02010609060101010101" pitchFamily="49" charset="-122"/>
              <a:ea typeface="黑体" panose="02010609060101010101" pitchFamily="49" charset="-122"/>
            </a:endParaRPr>
          </a:p>
        </p:txBody>
      </p:sp>
      <p:sp>
        <p:nvSpPr>
          <p:cNvPr id="8" name="文本框 7"/>
          <p:cNvSpPr txBox="1">
            <a:spLocks noChangeArrowheads="1"/>
          </p:cNvSpPr>
          <p:nvPr/>
        </p:nvSpPr>
        <p:spPr bwMode="auto">
          <a:xfrm>
            <a:off x="3203575" y="5472113"/>
            <a:ext cx="47529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latin typeface="黑体" panose="02010609060101010101" pitchFamily="49" charset="-122"/>
                <a:ea typeface="黑体" panose="02010609060101010101" pitchFamily="49" charset="-122"/>
              </a:rPr>
              <a:t>不需要！</a:t>
            </a:r>
            <a:endParaRPr lang="zh-CN" altLang="en-US" sz="2800">
              <a:latin typeface="黑体" panose="02010609060101010101" pitchFamily="49" charset="-122"/>
              <a:ea typeface="黑体" panose="02010609060101010101" pitchFamily="49" charset="-122"/>
            </a:endParaRPr>
          </a:p>
        </p:txBody>
      </p:sp>
      <p:sp>
        <p:nvSpPr>
          <p:cNvPr id="9" name="文本框 8"/>
          <p:cNvSpPr txBox="1">
            <a:spLocks noChangeArrowheads="1"/>
          </p:cNvSpPr>
          <p:nvPr/>
        </p:nvSpPr>
        <p:spPr bwMode="auto">
          <a:xfrm>
            <a:off x="611188" y="4992688"/>
            <a:ext cx="8281987"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latin typeface="黑体" panose="02010609060101010101" pitchFamily="49" charset="-122"/>
                <a:ea typeface="黑体" panose="02010609060101010101" pitchFamily="49" charset="-122"/>
              </a:rPr>
              <a:t>第六趟中交换次数：</a:t>
            </a:r>
            <a:r>
              <a:rPr lang="en-US" altLang="zh-CN" sz="2800">
                <a:latin typeface="黑体" panose="02010609060101010101" pitchFamily="49" charset="-122"/>
                <a:ea typeface="黑体" panose="02010609060101010101" pitchFamily="49" charset="-122"/>
              </a:rPr>
              <a:t>0</a:t>
            </a:r>
            <a:r>
              <a:rPr lang="zh-CN" altLang="en-US" sz="2800">
                <a:latin typeface="黑体" panose="02010609060101010101" pitchFamily="49" charset="-122"/>
                <a:ea typeface="黑体" panose="02010609060101010101" pitchFamily="49" charset="-122"/>
              </a:rPr>
              <a:t>，无元素交换，已排好序！</a:t>
            </a:r>
            <a:endParaRPr lang="zh-CN" altLang="en-US" sz="2800">
              <a:latin typeface="黑体" panose="02010609060101010101" pitchFamily="49" charset="-122"/>
              <a:ea typeface="黑体" panose="02010609060101010101" pitchFamily="49" charset="-122"/>
            </a:endParaRPr>
          </a:p>
          <a:p>
            <a:pPr>
              <a:spcBef>
                <a:spcPct val="0"/>
              </a:spcBef>
              <a:buFontTx/>
              <a:buNone/>
            </a:pPr>
            <a:endParaRPr lang="zh-CN" altLang="en-US" sz="280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9" name="Text Box 7"/>
          <p:cNvSpPr txBox="1">
            <a:spLocks noChangeArrowheads="1"/>
          </p:cNvSpPr>
          <p:nvPr/>
        </p:nvSpPr>
        <p:spPr bwMode="auto">
          <a:xfrm>
            <a:off x="782523" y="2361206"/>
            <a:ext cx="7953617"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100" b="1" dirty="0"/>
              <a:t>首先将第一个元素与第二个元素比较大小，若为逆序，则交换；</a:t>
            </a:r>
            <a:endParaRPr lang="en-US" altLang="zh-CN" sz="2100" b="1" dirty="0"/>
          </a:p>
          <a:p>
            <a:pPr>
              <a:spcBef>
                <a:spcPct val="50000"/>
              </a:spcBef>
            </a:pPr>
            <a:r>
              <a:rPr lang="zh-CN" altLang="en-US" sz="2100" b="1" dirty="0"/>
              <a:t>然后比较第二个元素与第三个元素的大小，若为逆序，则交换；</a:t>
            </a:r>
            <a:endParaRPr lang="en-US" altLang="zh-CN" sz="2100" b="1" dirty="0"/>
          </a:p>
          <a:p>
            <a:pPr>
              <a:spcBef>
                <a:spcPct val="50000"/>
              </a:spcBef>
            </a:pPr>
            <a:r>
              <a:rPr lang="zh-CN" altLang="en-US" sz="2100" b="1" dirty="0"/>
              <a:t>直至比较第 </a:t>
            </a:r>
            <a:r>
              <a:rPr lang="en-US" altLang="zh-CN" sz="2100" b="1" dirty="0"/>
              <a:t>n</a:t>
            </a:r>
            <a:r>
              <a:rPr lang="en-US" altLang="zh-CN" sz="2100" b="1" dirty="0">
                <a:latin typeface="宋体" panose="02010600030101010101" pitchFamily="2" charset="-122"/>
              </a:rPr>
              <a:t>-</a:t>
            </a:r>
            <a:r>
              <a:rPr lang="en-US" altLang="zh-CN" sz="2100" b="1" dirty="0"/>
              <a:t>1 </a:t>
            </a:r>
            <a:r>
              <a:rPr lang="zh-CN" altLang="en-US" sz="2100" b="1" dirty="0"/>
              <a:t>个元素与第 </a:t>
            </a:r>
            <a:r>
              <a:rPr lang="en-US" altLang="zh-CN" sz="2100" b="1" dirty="0"/>
              <a:t>n </a:t>
            </a:r>
            <a:r>
              <a:rPr lang="zh-CN" altLang="en-US" sz="2100" b="1" dirty="0"/>
              <a:t>个元素的大小，若为逆序，则交换；</a:t>
            </a:r>
            <a:endParaRPr lang="en-US" altLang="zh-CN" sz="2100" b="1" dirty="0"/>
          </a:p>
          <a:p>
            <a:pPr>
              <a:spcBef>
                <a:spcPct val="50000"/>
              </a:spcBef>
            </a:pPr>
            <a:r>
              <a:rPr lang="zh-CN" altLang="en-US" sz="2100" b="1" dirty="0">
                <a:solidFill>
                  <a:srgbClr val="0000FF"/>
                </a:solidFill>
              </a:rPr>
              <a:t>结果：</a:t>
            </a:r>
            <a:r>
              <a:rPr lang="zh-CN" altLang="en-US" sz="2100" b="1" dirty="0">
                <a:solidFill>
                  <a:srgbClr val="FF0000"/>
                </a:solidFill>
              </a:rPr>
              <a:t>关键字最大</a:t>
            </a:r>
            <a:r>
              <a:rPr lang="zh-CN" altLang="en-US" sz="2100" b="1" dirty="0"/>
              <a:t>的记录被交换至</a:t>
            </a:r>
            <a:r>
              <a:rPr lang="zh-CN" altLang="en-US" sz="2100" b="1" dirty="0">
                <a:solidFill>
                  <a:srgbClr val="FF0000"/>
                </a:solidFill>
              </a:rPr>
              <a:t>最后</a:t>
            </a:r>
            <a:r>
              <a:rPr lang="zh-CN" altLang="en-US" sz="2100" b="1" dirty="0"/>
              <a:t>一个元素位置上。</a:t>
            </a:r>
            <a:endParaRPr lang="zh-CN" altLang="en-US" sz="2100" b="1" dirty="0"/>
          </a:p>
        </p:txBody>
      </p:sp>
      <p:sp>
        <p:nvSpPr>
          <p:cNvPr id="49164" name="Text Box 12"/>
          <p:cNvSpPr txBox="1">
            <a:spLocks noChangeArrowheads="1"/>
          </p:cNvSpPr>
          <p:nvPr/>
        </p:nvSpPr>
        <p:spPr bwMode="auto">
          <a:xfrm>
            <a:off x="383627" y="1854569"/>
            <a:ext cx="211455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100" b="1" dirty="0">
                <a:solidFill>
                  <a:srgbClr val="FF0000"/>
                </a:solidFill>
              </a:rPr>
              <a:t>第</a:t>
            </a:r>
            <a:r>
              <a:rPr lang="en-US" altLang="zh-CN" sz="2100" b="1" dirty="0">
                <a:solidFill>
                  <a:srgbClr val="FF0000"/>
                </a:solidFill>
              </a:rPr>
              <a:t>1</a:t>
            </a:r>
            <a:r>
              <a:rPr lang="zh-CN" altLang="en-US" sz="2100" b="1" dirty="0">
                <a:solidFill>
                  <a:srgbClr val="FF0000"/>
                </a:solidFill>
              </a:rPr>
              <a:t>趟排序：</a:t>
            </a:r>
            <a:endParaRPr lang="en-US" altLang="zh-CN" sz="2100" b="1" dirty="0">
              <a:solidFill>
                <a:srgbClr val="FF0000"/>
              </a:solidFill>
            </a:endParaRPr>
          </a:p>
        </p:txBody>
      </p:sp>
      <p:sp>
        <p:nvSpPr>
          <p:cNvPr id="12" name="矩形 11"/>
          <p:cNvSpPr/>
          <p:nvPr/>
        </p:nvSpPr>
        <p:spPr>
          <a:xfrm>
            <a:off x="372631" y="1300540"/>
            <a:ext cx="1268296" cy="415498"/>
          </a:xfrm>
          <a:prstGeom prst="rect">
            <a:avLst/>
          </a:prstGeom>
        </p:spPr>
        <p:txBody>
          <a:bodyPr wrap="none">
            <a:spAutoFit/>
          </a:bodyPr>
          <a:lstStyle/>
          <a:p>
            <a:pPr algn="just">
              <a:lnSpc>
                <a:spcPct val="100000"/>
              </a:lnSpc>
            </a:pPr>
            <a:r>
              <a:rPr lang="zh-CN" altLang="en-US" sz="2100" b="1" dirty="0">
                <a:solidFill>
                  <a:srgbClr val="FF0000"/>
                </a:solidFill>
                <a:latin typeface="宋体" panose="02010600030101010101" pitchFamily="2" charset="-122"/>
              </a:rPr>
              <a:t>算法步骤</a:t>
            </a:r>
            <a:endParaRPr lang="zh-CN" altLang="en-US" sz="2100" b="1" dirty="0">
              <a:solidFill>
                <a:srgbClr val="FF0000"/>
              </a:solidFill>
              <a:latin typeface="宋体" panose="02010600030101010101" pitchFamily="2" charset="-122"/>
            </a:endParaRPr>
          </a:p>
        </p:txBody>
      </p:sp>
      <p:sp>
        <p:nvSpPr>
          <p:cNvPr id="13" name="Text Box 14"/>
          <p:cNvSpPr txBox="1">
            <a:spLocks noChangeArrowheads="1"/>
          </p:cNvSpPr>
          <p:nvPr/>
        </p:nvSpPr>
        <p:spPr bwMode="auto">
          <a:xfrm>
            <a:off x="447193" y="5970459"/>
            <a:ext cx="548640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100" b="1" dirty="0">
                <a:solidFill>
                  <a:srgbClr val="FF0000"/>
                </a:solidFill>
              </a:rPr>
              <a:t>重复以上步骤，直到有序。</a:t>
            </a:r>
            <a:endParaRPr lang="zh-CN" altLang="en-US" sz="2100" b="1" dirty="0"/>
          </a:p>
        </p:txBody>
      </p:sp>
      <p:sp>
        <p:nvSpPr>
          <p:cNvPr id="11" name="Text Box 11"/>
          <p:cNvSpPr txBox="1">
            <a:spLocks noChangeArrowheads="1"/>
          </p:cNvSpPr>
          <p:nvPr/>
        </p:nvSpPr>
        <p:spPr bwMode="auto">
          <a:xfrm>
            <a:off x="848305" y="4970900"/>
            <a:ext cx="8473312"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100" b="1" dirty="0"/>
              <a:t>从第</a:t>
            </a:r>
            <a:r>
              <a:rPr lang="en-US" altLang="zh-CN" sz="2100" b="1" dirty="0"/>
              <a:t>1</a:t>
            </a:r>
            <a:r>
              <a:rPr lang="zh-CN" altLang="en-US" sz="2100" b="1" dirty="0"/>
              <a:t>个开始比较，直到比较第 </a:t>
            </a:r>
            <a:r>
              <a:rPr lang="en-US" altLang="zh-CN" sz="2100" b="1" dirty="0"/>
              <a:t>n</a:t>
            </a:r>
            <a:r>
              <a:rPr lang="en-US" altLang="zh-CN" sz="2100" b="1" dirty="0">
                <a:latin typeface="宋体" panose="02010600030101010101" pitchFamily="2" charset="-122"/>
              </a:rPr>
              <a:t>-</a:t>
            </a:r>
            <a:r>
              <a:rPr lang="en-US" altLang="zh-CN" sz="2100" b="1" dirty="0" err="1"/>
              <a:t>i</a:t>
            </a:r>
            <a:r>
              <a:rPr lang="en-US" altLang="zh-CN" sz="2100" b="1" dirty="0"/>
              <a:t> </a:t>
            </a:r>
            <a:r>
              <a:rPr lang="zh-CN" altLang="en-US" sz="2100" b="1" dirty="0"/>
              <a:t>个与第 </a:t>
            </a:r>
            <a:r>
              <a:rPr lang="en-US" altLang="zh-CN" sz="2100" b="1" dirty="0"/>
              <a:t>n-i+1 </a:t>
            </a:r>
            <a:r>
              <a:rPr lang="zh-CN" altLang="en-US" sz="2100" b="1" dirty="0"/>
              <a:t>个元素的大小；</a:t>
            </a:r>
            <a:endParaRPr lang="en-US" altLang="zh-CN" sz="2100" b="1" dirty="0"/>
          </a:p>
          <a:p>
            <a:pPr>
              <a:spcBef>
                <a:spcPct val="50000"/>
              </a:spcBef>
            </a:pPr>
            <a:r>
              <a:rPr lang="zh-CN" altLang="en-US" sz="2100" b="1" dirty="0">
                <a:solidFill>
                  <a:srgbClr val="0000FF"/>
                </a:solidFill>
              </a:rPr>
              <a:t>结果：</a:t>
            </a:r>
            <a:r>
              <a:rPr lang="zh-CN" altLang="en-US" sz="2100" b="1" dirty="0">
                <a:solidFill>
                  <a:srgbClr val="FF0000"/>
                </a:solidFill>
              </a:rPr>
              <a:t>关键字最大</a:t>
            </a:r>
            <a:r>
              <a:rPr lang="zh-CN" altLang="en-US" sz="2100" b="1" dirty="0"/>
              <a:t>的记录被交换至</a:t>
            </a:r>
            <a:r>
              <a:rPr lang="zh-CN" altLang="en-US" sz="2100" b="1" dirty="0">
                <a:solidFill>
                  <a:srgbClr val="FF0000"/>
                </a:solidFill>
              </a:rPr>
              <a:t>第 </a:t>
            </a:r>
            <a:r>
              <a:rPr lang="en-US" altLang="zh-CN" sz="2100" b="1" dirty="0">
                <a:solidFill>
                  <a:srgbClr val="FF0000"/>
                </a:solidFill>
              </a:rPr>
              <a:t>n-i+1 </a:t>
            </a:r>
            <a:r>
              <a:rPr lang="zh-CN" altLang="en-US" sz="2100" b="1" dirty="0">
                <a:solidFill>
                  <a:srgbClr val="FF0000"/>
                </a:solidFill>
              </a:rPr>
              <a:t>个</a:t>
            </a:r>
            <a:r>
              <a:rPr lang="zh-CN" altLang="en-US" sz="2100" b="1" dirty="0"/>
              <a:t>元素位置上。</a:t>
            </a:r>
            <a:endParaRPr lang="zh-CN" altLang="en-US" sz="2100" b="1" dirty="0"/>
          </a:p>
        </p:txBody>
      </p:sp>
      <p:sp>
        <p:nvSpPr>
          <p:cNvPr id="14" name="Text Box 12"/>
          <p:cNvSpPr txBox="1">
            <a:spLocks noChangeArrowheads="1"/>
          </p:cNvSpPr>
          <p:nvPr/>
        </p:nvSpPr>
        <p:spPr bwMode="auto">
          <a:xfrm>
            <a:off x="414072" y="4363991"/>
            <a:ext cx="211455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100" b="1" dirty="0">
                <a:solidFill>
                  <a:srgbClr val="FF0000"/>
                </a:solidFill>
              </a:rPr>
              <a:t>第</a:t>
            </a:r>
            <a:r>
              <a:rPr lang="en-US" altLang="zh-CN" sz="2100" b="1" dirty="0" err="1">
                <a:solidFill>
                  <a:srgbClr val="FF0000"/>
                </a:solidFill>
              </a:rPr>
              <a:t>i</a:t>
            </a:r>
            <a:r>
              <a:rPr lang="zh-CN" altLang="en-US" sz="2100" b="1" dirty="0">
                <a:solidFill>
                  <a:srgbClr val="FF0000"/>
                </a:solidFill>
              </a:rPr>
              <a:t>趟排序：</a:t>
            </a:r>
            <a:endParaRPr lang="en-US" altLang="zh-CN" sz="2100" b="1" dirty="0">
              <a:solidFill>
                <a:srgbClr val="FF0000"/>
              </a:solidFill>
            </a:endParaRPr>
          </a:p>
        </p:txBody>
      </p:sp>
      <p:sp>
        <p:nvSpPr>
          <p:cNvPr id="16" name="矩形 15"/>
          <p:cNvSpPr/>
          <p:nvPr/>
        </p:nvSpPr>
        <p:spPr>
          <a:xfrm>
            <a:off x="1185595" y="300711"/>
            <a:ext cx="472116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3.11 </a:t>
            </a:r>
            <a:r>
              <a:rPr lang="zh-CN" altLang="en-US" sz="3200" b="1" kern="0" dirty="0">
                <a:latin typeface="黑体" panose="02010609060101010101" pitchFamily="49" charset="-122"/>
                <a:ea typeface="黑体" panose="02010609060101010101" pitchFamily="49" charset="-122"/>
              </a:rPr>
              <a:t>交换排序</a:t>
            </a:r>
            <a:r>
              <a:rPr lang="en-US" altLang="zh-CN" sz="3200" b="1" kern="0" dirty="0">
                <a:latin typeface="黑体" panose="02010609060101010101" pitchFamily="49" charset="-122"/>
                <a:ea typeface="黑体" panose="02010609060101010101" pitchFamily="49" charset="-122"/>
              </a:rPr>
              <a:t>-</a:t>
            </a:r>
            <a:r>
              <a:rPr lang="zh-CN" altLang="en-US" sz="3200" b="1" kern="0" dirty="0">
                <a:latin typeface="黑体" panose="02010609060101010101" pitchFamily="49" charset="-122"/>
                <a:ea typeface="黑体" panose="02010609060101010101" pitchFamily="49" charset="-122"/>
              </a:rPr>
              <a:t>冒泡排序</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9573" y="4474591"/>
            <a:ext cx="7830192" cy="80010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7725" lvl="1" indent="-342900">
              <a:buNone/>
            </a:pPr>
            <a:r>
              <a:rPr lang="zh-CN" altLang="en-US" sz="2100" b="1" dirty="0">
                <a:latin typeface="宋体" panose="02010600030101010101" pitchFamily="2" charset="-122"/>
              </a:rPr>
              <a:t>故时间复杂度</a:t>
            </a:r>
            <a:r>
              <a:rPr lang="zh-CN" altLang="en-US" sz="2100" b="1" dirty="0"/>
              <a:t>：</a:t>
            </a:r>
            <a:r>
              <a:rPr lang="en-US" altLang="zh-CN" sz="2100" b="1" dirty="0"/>
              <a:t>T(n)=O(n²)      </a:t>
            </a:r>
            <a:r>
              <a:rPr lang="zh-CN" altLang="en-US" sz="2100" b="1" dirty="0"/>
              <a:t>空间复杂度：</a:t>
            </a:r>
            <a:r>
              <a:rPr lang="en-US" altLang="zh-CN" sz="2100" b="1" dirty="0"/>
              <a:t>S(n)=O(1)</a:t>
            </a:r>
            <a:endParaRPr lang="en-US" altLang="zh-CN" sz="2100" b="1" dirty="0"/>
          </a:p>
        </p:txBody>
      </p:sp>
      <p:sp>
        <p:nvSpPr>
          <p:cNvPr id="3" name="Rectangle 3"/>
          <p:cNvSpPr>
            <a:spLocks noChangeArrowheads="1"/>
          </p:cNvSpPr>
          <p:nvPr/>
        </p:nvSpPr>
        <p:spPr bwMode="auto">
          <a:xfrm>
            <a:off x="459573" y="1217041"/>
            <a:ext cx="796519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53340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8745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655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lvl="1">
              <a:lnSpc>
                <a:spcPct val="150000"/>
              </a:lnSpc>
              <a:spcBef>
                <a:spcPts val="0"/>
              </a:spcBef>
              <a:buClr>
                <a:srgbClr val="FF9900"/>
              </a:buClr>
              <a:buSzTx/>
              <a:buNone/>
            </a:pPr>
            <a:r>
              <a:rPr lang="zh-CN" altLang="en-US" sz="2100" b="1" dirty="0">
                <a:latin typeface="宋体" panose="02010600030101010101" pitchFamily="2" charset="-122"/>
              </a:rPr>
              <a:t>时间复杂度</a:t>
            </a:r>
            <a:endParaRPr lang="zh-CN" altLang="en-US" sz="2100" b="1" dirty="0">
              <a:latin typeface="宋体" panose="02010600030101010101" pitchFamily="2" charset="-122"/>
            </a:endParaRPr>
          </a:p>
          <a:p>
            <a:pPr marL="0" lvl="1">
              <a:lnSpc>
                <a:spcPct val="150000"/>
              </a:lnSpc>
              <a:spcBef>
                <a:spcPts val="0"/>
              </a:spcBef>
              <a:buClr>
                <a:schemeClr val="tx2"/>
              </a:buClr>
              <a:buSzTx/>
              <a:buNone/>
            </a:pPr>
            <a:r>
              <a:rPr lang="zh-CN" altLang="en-US" sz="2100" b="1" dirty="0">
                <a:solidFill>
                  <a:schemeClr val="folHlink"/>
                </a:solidFill>
                <a:latin typeface="宋体" panose="02010600030101010101" pitchFamily="2" charset="-122"/>
              </a:rPr>
              <a:t>◆</a:t>
            </a:r>
            <a:r>
              <a:rPr lang="zh-CN" altLang="en-US" sz="2100" b="1" dirty="0">
                <a:solidFill>
                  <a:schemeClr val="hlink"/>
                </a:solidFill>
              </a:rPr>
              <a:t>  </a:t>
            </a:r>
            <a:r>
              <a:rPr lang="zh-CN" altLang="en-US" sz="2100" b="1" dirty="0">
                <a:solidFill>
                  <a:srgbClr val="FF0000"/>
                </a:solidFill>
                <a:latin typeface="宋体" panose="02010600030101010101" pitchFamily="2" charset="-122"/>
              </a:rPr>
              <a:t>最好情况</a:t>
            </a:r>
            <a:r>
              <a:rPr lang="zh-CN" altLang="en-US" sz="2100" b="1" dirty="0">
                <a:solidFill>
                  <a:srgbClr val="FF0000"/>
                </a:solidFill>
              </a:rPr>
              <a:t>（正序）</a:t>
            </a:r>
            <a:r>
              <a:rPr lang="zh-CN" altLang="zh-CN" sz="2100" b="1" dirty="0"/>
              <a:t>：</a:t>
            </a:r>
            <a:r>
              <a:rPr lang="zh-CN" altLang="en-US" sz="2100" b="1" dirty="0">
                <a:latin typeface="宋体" panose="02010600030101010101" pitchFamily="2" charset="-122"/>
              </a:rPr>
              <a:t>比较次数：</a:t>
            </a:r>
            <a:r>
              <a:rPr lang="en-US" altLang="zh-CN" sz="2100" b="1" dirty="0"/>
              <a:t>n-1</a:t>
            </a:r>
            <a:r>
              <a:rPr lang="zh-CN" altLang="zh-CN" sz="2100" b="1" dirty="0"/>
              <a:t>；移动次数：0；</a:t>
            </a:r>
            <a:endParaRPr lang="zh-CN" altLang="zh-CN" sz="2100" b="1" dirty="0"/>
          </a:p>
          <a:p>
            <a:pPr marL="0" lvl="1">
              <a:lnSpc>
                <a:spcPct val="150000"/>
              </a:lnSpc>
              <a:spcBef>
                <a:spcPts val="0"/>
              </a:spcBef>
              <a:buClr>
                <a:schemeClr val="tx2"/>
              </a:buClr>
              <a:buSzTx/>
              <a:buNone/>
            </a:pPr>
            <a:r>
              <a:rPr lang="zh-CN" altLang="en-US" sz="2100" b="1" dirty="0">
                <a:solidFill>
                  <a:schemeClr val="folHlink"/>
                </a:solidFill>
              </a:rPr>
              <a:t>◆ </a:t>
            </a:r>
            <a:r>
              <a:rPr lang="zh-CN" altLang="en-US" sz="2100" b="1" dirty="0">
                <a:solidFill>
                  <a:schemeClr val="hlink"/>
                </a:solidFill>
              </a:rPr>
              <a:t> </a:t>
            </a:r>
            <a:r>
              <a:rPr lang="zh-CN" altLang="zh-CN" sz="2100" b="1" dirty="0">
                <a:solidFill>
                  <a:srgbClr val="FF0000"/>
                </a:solidFill>
              </a:rPr>
              <a:t>最坏情况</a:t>
            </a:r>
            <a:r>
              <a:rPr lang="zh-CN" altLang="en-US" sz="2100" b="1" dirty="0">
                <a:solidFill>
                  <a:srgbClr val="FF0000"/>
                </a:solidFill>
              </a:rPr>
              <a:t>（</a:t>
            </a:r>
            <a:r>
              <a:rPr lang="zh-CN" altLang="zh-CN" sz="2100" b="1" dirty="0">
                <a:solidFill>
                  <a:srgbClr val="FF0000"/>
                </a:solidFill>
              </a:rPr>
              <a:t>逆序</a:t>
            </a:r>
            <a:r>
              <a:rPr lang="zh-CN" altLang="en-US" sz="2100" b="1" dirty="0">
                <a:solidFill>
                  <a:srgbClr val="FF0000"/>
                </a:solidFill>
              </a:rPr>
              <a:t>）</a:t>
            </a:r>
            <a:r>
              <a:rPr lang="zh-CN" altLang="zh-CN" sz="2100" b="1" dirty="0"/>
              <a:t>：</a:t>
            </a:r>
            <a:endParaRPr lang="zh-CN" altLang="en-US" sz="2100" b="1" dirty="0"/>
          </a:p>
        </p:txBody>
      </p:sp>
      <p:grpSp>
        <p:nvGrpSpPr>
          <p:cNvPr id="4" name="Group 4"/>
          <p:cNvGrpSpPr/>
          <p:nvPr/>
        </p:nvGrpSpPr>
        <p:grpSpPr bwMode="auto">
          <a:xfrm>
            <a:off x="1470895" y="2817241"/>
            <a:ext cx="4088069" cy="1428750"/>
            <a:chOff x="693" y="1536"/>
            <a:chExt cx="2907" cy="1200"/>
          </a:xfrm>
        </p:grpSpPr>
        <p:grpSp>
          <p:nvGrpSpPr>
            <p:cNvPr id="5" name="Group 5"/>
            <p:cNvGrpSpPr/>
            <p:nvPr/>
          </p:nvGrpSpPr>
          <p:grpSpPr bwMode="auto">
            <a:xfrm>
              <a:off x="693" y="1536"/>
              <a:ext cx="2800" cy="572"/>
              <a:chOff x="240" y="1488"/>
              <a:chExt cx="2800" cy="572"/>
            </a:xfrm>
          </p:grpSpPr>
          <p:sp>
            <p:nvSpPr>
              <p:cNvPr id="16" name="Rectangle 6"/>
              <p:cNvSpPr>
                <a:spLocks noChangeArrowheads="1"/>
              </p:cNvSpPr>
              <p:nvPr/>
            </p:nvSpPr>
            <p:spPr bwMode="auto">
              <a:xfrm>
                <a:off x="240" y="1648"/>
                <a:ext cx="117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100" b="1" dirty="0"/>
                  <a:t>比较次数</a:t>
                </a:r>
                <a:r>
                  <a:rPr lang="zh-CN" altLang="en-US" sz="2100" b="1" dirty="0">
                    <a:latin typeface="宋体" panose="02010600030101010101" pitchFamily="2" charset="-122"/>
                  </a:rPr>
                  <a:t>：</a:t>
                </a:r>
                <a:endParaRPr lang="zh-CN" altLang="en-US" sz="2100" b="1" dirty="0">
                  <a:latin typeface="宋体" panose="02010600030101010101" pitchFamily="2" charset="-122"/>
                </a:endParaRPr>
              </a:p>
            </p:txBody>
          </p:sp>
          <p:sp>
            <p:nvSpPr>
              <p:cNvPr id="17" name="Rectangle 7"/>
              <p:cNvSpPr>
                <a:spLocks noChangeArrowheads="1"/>
              </p:cNvSpPr>
              <p:nvPr/>
            </p:nvSpPr>
            <p:spPr bwMode="auto">
              <a:xfrm>
                <a:off x="1504" y="1632"/>
                <a:ext cx="73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100" b="1">
                    <a:cs typeface="Times New Roman" panose="02020603050405020304" pitchFamily="18" charset="0"/>
                  </a:rPr>
                  <a:t>∑</a:t>
                </a:r>
                <a:r>
                  <a:rPr lang="en-US" altLang="zh-CN" sz="2100" b="1">
                    <a:cs typeface="Times New Roman" panose="02020603050405020304" pitchFamily="18" charset="0"/>
                  </a:rPr>
                  <a:t>(n-i)=</a:t>
                </a:r>
                <a:endParaRPr lang="en-US" altLang="zh-CN" sz="2100" b="1"/>
              </a:p>
            </p:txBody>
          </p:sp>
          <p:sp>
            <p:nvSpPr>
              <p:cNvPr id="18" name="Rectangle 8"/>
              <p:cNvSpPr>
                <a:spLocks noChangeArrowheads="1"/>
              </p:cNvSpPr>
              <p:nvPr/>
            </p:nvSpPr>
            <p:spPr bwMode="auto">
              <a:xfrm>
                <a:off x="1536" y="1488"/>
                <a:ext cx="20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100" b="1"/>
                  <a:t>n-1</a:t>
                </a:r>
                <a:endParaRPr lang="en-US" altLang="zh-CN" sz="2100" b="1"/>
              </a:p>
            </p:txBody>
          </p:sp>
          <p:sp>
            <p:nvSpPr>
              <p:cNvPr id="19" name="Rectangle 9"/>
              <p:cNvSpPr>
                <a:spLocks noChangeArrowheads="1"/>
              </p:cNvSpPr>
              <p:nvPr/>
            </p:nvSpPr>
            <p:spPr bwMode="auto">
              <a:xfrm>
                <a:off x="1456" y="1856"/>
                <a:ext cx="317"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100" b="1" dirty="0" err="1"/>
                  <a:t>i</a:t>
                </a:r>
                <a:r>
                  <a:rPr lang="en-US" altLang="zh-CN" sz="2100" b="1" dirty="0"/>
                  <a:t>=1</a:t>
                </a:r>
                <a:endParaRPr lang="en-US" altLang="zh-CN" sz="2100" b="1" dirty="0"/>
              </a:p>
            </p:txBody>
          </p:sp>
          <p:grpSp>
            <p:nvGrpSpPr>
              <p:cNvPr id="20" name="Group 10"/>
              <p:cNvGrpSpPr/>
              <p:nvPr/>
            </p:nvGrpSpPr>
            <p:grpSpPr bwMode="auto">
              <a:xfrm>
                <a:off x="2342" y="1492"/>
                <a:ext cx="698" cy="476"/>
                <a:chOff x="2342" y="1492"/>
                <a:chExt cx="698" cy="476"/>
              </a:xfrm>
            </p:grpSpPr>
            <p:sp>
              <p:nvSpPr>
                <p:cNvPr id="21" name="Rectangle 11"/>
                <p:cNvSpPr>
                  <a:spLocks noChangeArrowheads="1"/>
                </p:cNvSpPr>
                <p:nvPr/>
              </p:nvSpPr>
              <p:spPr bwMode="auto">
                <a:xfrm>
                  <a:off x="2348" y="1492"/>
                  <a:ext cx="63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100" b="1">
                      <a:cs typeface="Times New Roman" panose="02020603050405020304" pitchFamily="18" charset="0"/>
                    </a:rPr>
                    <a:t>n(n-1)</a:t>
                  </a:r>
                  <a:endParaRPr lang="en-US" altLang="zh-CN" sz="2100" b="1"/>
                </a:p>
              </p:txBody>
            </p:sp>
            <p:sp>
              <p:nvSpPr>
                <p:cNvPr id="22" name="Rectangle 12"/>
                <p:cNvSpPr>
                  <a:spLocks noChangeArrowheads="1"/>
                </p:cNvSpPr>
                <p:nvPr/>
              </p:nvSpPr>
              <p:spPr bwMode="auto">
                <a:xfrm>
                  <a:off x="2590" y="1777"/>
                  <a:ext cx="124"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100" b="1"/>
                    <a:t>2</a:t>
                  </a:r>
                  <a:endParaRPr lang="en-US" altLang="zh-CN" sz="2100" b="1"/>
                </a:p>
              </p:txBody>
            </p:sp>
            <p:sp>
              <p:nvSpPr>
                <p:cNvPr id="23" name="Line 13"/>
                <p:cNvSpPr>
                  <a:spLocks noChangeShapeType="1"/>
                </p:cNvSpPr>
                <p:nvPr/>
              </p:nvSpPr>
              <p:spPr bwMode="auto">
                <a:xfrm>
                  <a:off x="2342" y="1747"/>
                  <a:ext cx="698" cy="0"/>
                </a:xfrm>
                <a:prstGeom prst="line">
                  <a:avLst/>
                </a:prstGeom>
                <a:noFill/>
                <a:ln w="1905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100"/>
                </a:p>
              </p:txBody>
            </p:sp>
          </p:grpSp>
        </p:grpSp>
        <p:grpSp>
          <p:nvGrpSpPr>
            <p:cNvPr id="6" name="Group 14"/>
            <p:cNvGrpSpPr/>
            <p:nvPr/>
          </p:nvGrpSpPr>
          <p:grpSpPr bwMode="auto">
            <a:xfrm>
              <a:off x="693" y="2164"/>
              <a:ext cx="2907" cy="572"/>
              <a:chOff x="693" y="2164"/>
              <a:chExt cx="2907" cy="572"/>
            </a:xfrm>
          </p:grpSpPr>
          <p:sp>
            <p:nvSpPr>
              <p:cNvPr id="7" name="Rectangle 15"/>
              <p:cNvSpPr>
                <a:spLocks noChangeArrowheads="1"/>
              </p:cNvSpPr>
              <p:nvPr/>
            </p:nvSpPr>
            <p:spPr bwMode="auto">
              <a:xfrm>
                <a:off x="693" y="2284"/>
                <a:ext cx="117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100" b="1"/>
                  <a:t>移动次数</a:t>
                </a:r>
                <a:r>
                  <a:rPr lang="zh-CN" altLang="en-US" sz="2100" b="1">
                    <a:latin typeface="宋体" panose="02010600030101010101" pitchFamily="2" charset="-122"/>
                  </a:rPr>
                  <a:t>：</a:t>
                </a:r>
                <a:endParaRPr lang="zh-CN" altLang="en-US" sz="2100" b="1">
                  <a:latin typeface="宋体" panose="02010600030101010101" pitchFamily="2" charset="-122"/>
                </a:endParaRPr>
              </a:p>
            </p:txBody>
          </p:sp>
          <p:grpSp>
            <p:nvGrpSpPr>
              <p:cNvPr id="8" name="Group 16"/>
              <p:cNvGrpSpPr/>
              <p:nvPr/>
            </p:nvGrpSpPr>
            <p:grpSpPr bwMode="auto">
              <a:xfrm>
                <a:off x="1900" y="2164"/>
                <a:ext cx="1700" cy="572"/>
                <a:chOff x="1900" y="2164"/>
                <a:chExt cx="1700" cy="572"/>
              </a:xfrm>
            </p:grpSpPr>
            <p:sp>
              <p:nvSpPr>
                <p:cNvPr id="9" name="Rectangle 17"/>
                <p:cNvSpPr>
                  <a:spLocks noChangeArrowheads="1"/>
                </p:cNvSpPr>
                <p:nvPr/>
              </p:nvSpPr>
              <p:spPr bwMode="auto">
                <a:xfrm>
                  <a:off x="1900" y="2308"/>
                  <a:ext cx="86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100" b="1">
                      <a:cs typeface="Times New Roman" panose="02020603050405020304" pitchFamily="18" charset="0"/>
                    </a:rPr>
                    <a:t>3∑(n-i)=</a:t>
                  </a:r>
                  <a:endParaRPr lang="en-US" altLang="zh-CN" sz="2100" b="1"/>
                </a:p>
              </p:txBody>
            </p:sp>
            <p:sp>
              <p:nvSpPr>
                <p:cNvPr id="10" name="Rectangle 18"/>
                <p:cNvSpPr>
                  <a:spLocks noChangeArrowheads="1"/>
                </p:cNvSpPr>
                <p:nvPr/>
              </p:nvSpPr>
              <p:spPr bwMode="auto">
                <a:xfrm>
                  <a:off x="2065" y="2164"/>
                  <a:ext cx="20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100" b="1"/>
                    <a:t>n-1</a:t>
                  </a:r>
                  <a:endParaRPr lang="en-US" altLang="zh-CN" sz="2100" b="1"/>
                </a:p>
              </p:txBody>
            </p:sp>
            <p:sp>
              <p:nvSpPr>
                <p:cNvPr id="11" name="Rectangle 19"/>
                <p:cNvSpPr>
                  <a:spLocks noChangeArrowheads="1"/>
                </p:cNvSpPr>
                <p:nvPr/>
              </p:nvSpPr>
              <p:spPr bwMode="auto">
                <a:xfrm>
                  <a:off x="1985" y="2532"/>
                  <a:ext cx="317"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100" b="1"/>
                    <a:t>i=1</a:t>
                  </a:r>
                  <a:endParaRPr lang="en-US" altLang="zh-CN" sz="2100" b="1"/>
                </a:p>
              </p:txBody>
            </p:sp>
            <p:grpSp>
              <p:nvGrpSpPr>
                <p:cNvPr id="12" name="Group 20"/>
                <p:cNvGrpSpPr/>
                <p:nvPr/>
              </p:nvGrpSpPr>
              <p:grpSpPr bwMode="auto">
                <a:xfrm>
                  <a:off x="2812" y="2176"/>
                  <a:ext cx="788" cy="476"/>
                  <a:chOff x="2311" y="2016"/>
                  <a:chExt cx="788" cy="476"/>
                </a:xfrm>
              </p:grpSpPr>
              <p:sp>
                <p:nvSpPr>
                  <p:cNvPr id="13" name="Rectangle 21"/>
                  <p:cNvSpPr>
                    <a:spLocks noChangeArrowheads="1"/>
                  </p:cNvSpPr>
                  <p:nvPr/>
                </p:nvSpPr>
                <p:spPr bwMode="auto">
                  <a:xfrm>
                    <a:off x="2311" y="2016"/>
                    <a:ext cx="72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100" b="1">
                        <a:cs typeface="Times New Roman" panose="02020603050405020304" pitchFamily="18" charset="0"/>
                      </a:rPr>
                      <a:t>3n(n-1)</a:t>
                    </a:r>
                    <a:endParaRPr lang="en-US" altLang="zh-CN" sz="2100" b="1"/>
                  </a:p>
                </p:txBody>
              </p:sp>
              <p:sp>
                <p:nvSpPr>
                  <p:cNvPr id="14" name="Rectangle 22"/>
                  <p:cNvSpPr>
                    <a:spLocks noChangeArrowheads="1"/>
                  </p:cNvSpPr>
                  <p:nvPr/>
                </p:nvSpPr>
                <p:spPr bwMode="auto">
                  <a:xfrm>
                    <a:off x="2625" y="2301"/>
                    <a:ext cx="128"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100" b="1"/>
                      <a:t>2</a:t>
                    </a:r>
                    <a:endParaRPr lang="en-US" altLang="zh-CN" sz="2100" b="1"/>
                  </a:p>
                </p:txBody>
              </p:sp>
              <p:sp>
                <p:nvSpPr>
                  <p:cNvPr id="15" name="Line 23"/>
                  <p:cNvSpPr>
                    <a:spLocks noChangeShapeType="1"/>
                  </p:cNvSpPr>
                  <p:nvPr/>
                </p:nvSpPr>
                <p:spPr bwMode="auto">
                  <a:xfrm>
                    <a:off x="2328" y="2271"/>
                    <a:ext cx="771" cy="0"/>
                  </a:xfrm>
                  <a:prstGeom prst="line">
                    <a:avLst/>
                  </a:prstGeom>
                  <a:noFill/>
                  <a:ln w="1905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100"/>
                  </a:p>
                </p:txBody>
              </p:sp>
            </p:grpSp>
          </p:grpSp>
        </p:grpSp>
      </p:grpSp>
      <p:sp>
        <p:nvSpPr>
          <p:cNvPr id="25" name="矩形 24"/>
          <p:cNvSpPr/>
          <p:nvPr/>
        </p:nvSpPr>
        <p:spPr>
          <a:xfrm>
            <a:off x="1185595" y="300711"/>
            <a:ext cx="4721164"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3.11 </a:t>
            </a:r>
            <a:r>
              <a:rPr lang="zh-CN" altLang="en-US" sz="3200" b="1" kern="0" dirty="0">
                <a:latin typeface="黑体" panose="02010609060101010101" pitchFamily="49" charset="-122"/>
                <a:ea typeface="黑体" panose="02010609060101010101" pitchFamily="49" charset="-122"/>
              </a:rPr>
              <a:t>交换排序</a:t>
            </a:r>
            <a:r>
              <a:rPr lang="en-US" altLang="zh-CN" sz="3200" b="1" kern="0" dirty="0">
                <a:latin typeface="黑体" panose="02010609060101010101" pitchFamily="49" charset="-122"/>
                <a:ea typeface="黑体" panose="02010609060101010101" pitchFamily="49" charset="-122"/>
              </a:rPr>
              <a:t>-</a:t>
            </a:r>
            <a:r>
              <a:rPr lang="zh-CN" altLang="en-US" sz="3200" b="1" kern="0" dirty="0">
                <a:latin typeface="黑体" panose="02010609060101010101" pitchFamily="49" charset="-122"/>
                <a:ea typeface="黑体" panose="02010609060101010101" pitchFamily="49" charset="-122"/>
              </a:rPr>
              <a:t>冒泡排序</a:t>
            </a:r>
            <a:endParaRPr lang="en-US" altLang="zh-CN" sz="3200" b="1" kern="0" dirty="0">
              <a:latin typeface="黑体" panose="02010609060101010101" pitchFamily="49" charset="-122"/>
              <a:ea typeface="黑体" panose="02010609060101010101" pitchFamily="49" charset="-122"/>
            </a:endParaRPr>
          </a:p>
        </p:txBody>
      </p:sp>
      <p:graphicFrame>
        <p:nvGraphicFramePr>
          <p:cNvPr id="26" name="表格 25"/>
          <p:cNvGraphicFramePr>
            <a:graphicFrameLocks noGrp="1"/>
          </p:cNvGraphicFramePr>
          <p:nvPr/>
        </p:nvGraphicFramePr>
        <p:xfrm>
          <a:off x="1625399" y="5137768"/>
          <a:ext cx="3622964" cy="426720"/>
        </p:xfrm>
        <a:graphic>
          <a:graphicData uri="http://schemas.openxmlformats.org/drawingml/2006/table">
            <a:tbl>
              <a:tblPr firstRow="1" bandRow="1">
                <a:tableStyleId>{5940675A-B579-460E-94D1-54222C63F5DA}</a:tableStyleId>
              </a:tblPr>
              <a:tblGrid>
                <a:gridCol w="905741"/>
                <a:gridCol w="905741"/>
                <a:gridCol w="905741"/>
                <a:gridCol w="905741"/>
              </a:tblGrid>
              <a:tr h="370840">
                <a:tc>
                  <a:txBody>
                    <a:bodyPr/>
                    <a:lstStyle/>
                    <a:p>
                      <a:pPr algn="ctr"/>
                      <a:r>
                        <a:rPr lang="en-US" altLang="zh-CN" sz="2200" b="1" dirty="0" smtClean="0"/>
                        <a:t>10 </a:t>
                      </a:r>
                      <a:endParaRPr lang="zh-CN" altLang="en-US" sz="2200" b="1" dirty="0"/>
                    </a:p>
                  </a:txBody>
                  <a:tcPr/>
                </a:tc>
                <a:tc>
                  <a:txBody>
                    <a:bodyPr/>
                    <a:lstStyle/>
                    <a:p>
                      <a:pPr algn="ctr"/>
                      <a:r>
                        <a:rPr lang="en-US" altLang="zh-CN" sz="2200" b="1" dirty="0" smtClean="0"/>
                        <a:t>5</a:t>
                      </a:r>
                      <a:endParaRPr lang="zh-CN" altLang="en-US" sz="2200" b="1" dirty="0"/>
                    </a:p>
                  </a:txBody>
                  <a:tcPr/>
                </a:tc>
                <a:tc>
                  <a:txBody>
                    <a:bodyPr/>
                    <a:lstStyle/>
                    <a:p>
                      <a:pPr algn="ctr"/>
                      <a:r>
                        <a:rPr lang="en-US" altLang="zh-CN" sz="2200" b="1" dirty="0" smtClean="0"/>
                        <a:t>……</a:t>
                      </a:r>
                      <a:endParaRPr lang="zh-CN" altLang="en-US" sz="2200" b="1" dirty="0"/>
                    </a:p>
                  </a:txBody>
                  <a:tcPr/>
                </a:tc>
                <a:tc>
                  <a:txBody>
                    <a:bodyPr/>
                    <a:lstStyle/>
                    <a:p>
                      <a:pPr algn="ctr"/>
                      <a:r>
                        <a:rPr lang="en-US" altLang="zh-CN" sz="2200" b="1" dirty="0" smtClean="0"/>
                        <a:t>1</a:t>
                      </a:r>
                      <a:endParaRPr lang="zh-CN" altLang="en-US" sz="2200" b="1" dirty="0"/>
                    </a:p>
                  </a:txBody>
                  <a:tcPr/>
                </a:tc>
              </a:tr>
            </a:tbl>
          </a:graphicData>
        </a:graphic>
      </p:graphicFrame>
      <p:sp>
        <p:nvSpPr>
          <p:cNvPr id="27" name="文本框 26"/>
          <p:cNvSpPr txBox="1"/>
          <p:nvPr/>
        </p:nvSpPr>
        <p:spPr>
          <a:xfrm>
            <a:off x="782354" y="5866429"/>
            <a:ext cx="7319632" cy="430887"/>
          </a:xfrm>
          <a:prstGeom prst="rect">
            <a:avLst/>
          </a:prstGeom>
          <a:noFill/>
        </p:spPr>
        <p:txBody>
          <a:bodyPr wrap="none" rtlCol="0">
            <a:spAutoFit/>
          </a:bodyPr>
          <a:lstStyle/>
          <a:p>
            <a:r>
              <a:rPr lang="zh-CN" altLang="en-US" sz="2200" b="1" dirty="0" smtClean="0"/>
              <a:t>第</a:t>
            </a:r>
            <a:r>
              <a:rPr lang="en-US" altLang="zh-CN" sz="2200" b="1" dirty="0" smtClean="0"/>
              <a:t>1</a:t>
            </a:r>
            <a:r>
              <a:rPr lang="zh-CN" altLang="en-US" sz="2200" b="1" dirty="0" smtClean="0"/>
              <a:t>趟比较</a:t>
            </a:r>
            <a:r>
              <a:rPr lang="en-US" altLang="zh-CN" sz="2200" b="1" dirty="0" smtClean="0"/>
              <a:t>n-1</a:t>
            </a:r>
            <a:r>
              <a:rPr lang="zh-CN" altLang="en-US" sz="2200" b="1" dirty="0" smtClean="0"/>
              <a:t>次，第</a:t>
            </a:r>
            <a:r>
              <a:rPr lang="en-US" altLang="zh-CN" sz="2200" b="1" dirty="0" smtClean="0"/>
              <a:t>2</a:t>
            </a:r>
            <a:r>
              <a:rPr lang="zh-CN" altLang="en-US" sz="2200" b="1" dirty="0" smtClean="0"/>
              <a:t>趟比较</a:t>
            </a:r>
            <a:r>
              <a:rPr lang="en-US" altLang="zh-CN" sz="2200" b="1" dirty="0" smtClean="0"/>
              <a:t>n-2</a:t>
            </a:r>
            <a:r>
              <a:rPr lang="zh-CN" altLang="en-US" sz="2200" b="1" dirty="0" smtClean="0"/>
              <a:t>次，</a:t>
            </a:r>
            <a:r>
              <a:rPr lang="en-US" altLang="zh-CN" sz="2200" b="1" dirty="0" smtClean="0"/>
              <a:t>…</a:t>
            </a:r>
            <a:r>
              <a:rPr lang="zh-CN" altLang="en-US" sz="2200" b="1" dirty="0" smtClean="0"/>
              <a:t>，第</a:t>
            </a:r>
            <a:r>
              <a:rPr lang="en-US" altLang="zh-CN" sz="2200" b="1" dirty="0" smtClean="0"/>
              <a:t>n-1</a:t>
            </a:r>
            <a:r>
              <a:rPr lang="zh-CN" altLang="en-US" sz="2200" b="1" dirty="0" smtClean="0"/>
              <a:t>趟比较</a:t>
            </a:r>
            <a:r>
              <a:rPr lang="en-US" altLang="zh-CN" sz="2200" b="1" dirty="0" smtClean="0"/>
              <a:t>1</a:t>
            </a:r>
            <a:r>
              <a:rPr lang="zh-CN" altLang="en-US" sz="2200" b="1" dirty="0" smtClean="0"/>
              <a:t>次</a:t>
            </a:r>
            <a:endParaRPr lang="zh-CN" altLang="en-US" sz="2200" b="1"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06582" y="2166710"/>
            <a:ext cx="6052154" cy="4005490"/>
          </a:xfrm>
          <a:prstGeom prst="rect">
            <a:avLst/>
          </a:prstGeom>
        </p:spPr>
      </p:pic>
      <p:sp>
        <p:nvSpPr>
          <p:cNvPr id="3" name="矩形 2"/>
          <p:cNvSpPr/>
          <p:nvPr/>
        </p:nvSpPr>
        <p:spPr>
          <a:xfrm>
            <a:off x="1163352" y="310360"/>
            <a:ext cx="2866490" cy="584775"/>
          </a:xfrm>
          <a:prstGeom prst="rect">
            <a:avLst/>
          </a:prstGeom>
        </p:spPr>
        <p:txBody>
          <a:bodyPr wrap="none">
            <a:spAutoFit/>
          </a:bodyPr>
          <a:lstStyle/>
          <a:p>
            <a:pPr algn="ctr" defTabSz="685800" eaLnBrk="0" hangingPunct="0">
              <a:defRPr/>
            </a:pPr>
            <a:r>
              <a:rPr lang="en-US" altLang="zh-CN" sz="3200" b="1" kern="0" dirty="0" smtClean="0">
                <a:latin typeface="黑体" panose="02010609060101010101" pitchFamily="49" charset="-122"/>
                <a:ea typeface="黑体" panose="02010609060101010101" pitchFamily="49" charset="-122"/>
              </a:rPr>
              <a:t>3.11 </a:t>
            </a:r>
            <a:r>
              <a:rPr lang="zh-CN" altLang="en-US" sz="3200" b="1" kern="0" dirty="0">
                <a:latin typeface="黑体" panose="02010609060101010101" pitchFamily="49" charset="-122"/>
                <a:ea typeface="黑体" panose="02010609060101010101" pitchFamily="49" charset="-122"/>
              </a:rPr>
              <a:t>插入排序</a:t>
            </a:r>
            <a:endParaRPr lang="en-US" altLang="zh-CN" sz="3200" b="1" kern="0" dirty="0">
              <a:latin typeface="黑体" panose="02010609060101010101" pitchFamily="49" charset="-122"/>
              <a:ea typeface="黑体" panose="02010609060101010101" pitchFamily="49" charset="-122"/>
            </a:endParaRPr>
          </a:p>
        </p:txBody>
      </p:sp>
      <p:sp>
        <p:nvSpPr>
          <p:cNvPr id="4" name="矩形 3"/>
          <p:cNvSpPr/>
          <p:nvPr/>
        </p:nvSpPr>
        <p:spPr>
          <a:xfrm>
            <a:off x="706582" y="1420224"/>
            <a:ext cx="6890191" cy="461665"/>
          </a:xfrm>
          <a:prstGeom prst="rect">
            <a:avLst/>
          </a:prstGeom>
        </p:spPr>
        <p:txBody>
          <a:bodyPr wrap="square">
            <a:spAutoFit/>
          </a:bodyPr>
          <a:lstStyle/>
          <a:p>
            <a:r>
              <a:rPr lang="zh-CN" altLang="en-US" sz="2400" b="1" dirty="0"/>
              <a:t>将关键字插入到已排序序列的适当位置完成排序。</a:t>
            </a:r>
            <a:endParaRPr lang="zh-CN" altLang="en-US" sz="2400" b="1"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550359" y="1565804"/>
            <a:ext cx="683849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100" b="1" dirty="0"/>
              <a:t>例如，有待排序列：</a:t>
            </a:r>
            <a:r>
              <a:rPr lang="en-US" altLang="zh-CN" sz="2100" b="1" dirty="0"/>
              <a:t>37</a:t>
            </a:r>
            <a:r>
              <a:rPr lang="zh-CN" altLang="en-US" sz="2100" b="1" dirty="0"/>
              <a:t>，</a:t>
            </a:r>
            <a:r>
              <a:rPr lang="en-US" altLang="zh-CN" sz="2100" b="1" dirty="0"/>
              <a:t>26</a:t>
            </a:r>
            <a:r>
              <a:rPr lang="zh-CN" altLang="en-US" sz="2100" b="1" dirty="0"/>
              <a:t>，</a:t>
            </a:r>
            <a:r>
              <a:rPr lang="en-US" altLang="zh-CN" sz="2100" b="1" dirty="0"/>
              <a:t>30</a:t>
            </a:r>
            <a:r>
              <a:rPr lang="zh-CN" altLang="en-US" sz="2100" b="1" dirty="0"/>
              <a:t>，</a:t>
            </a:r>
            <a:r>
              <a:rPr lang="en-US" altLang="zh-CN" sz="2100" b="1" dirty="0"/>
              <a:t>56</a:t>
            </a:r>
            <a:r>
              <a:rPr lang="zh-CN" altLang="en-US" sz="2100" b="1" dirty="0"/>
              <a:t>，</a:t>
            </a:r>
            <a:r>
              <a:rPr lang="en-US" altLang="zh-CN" sz="2100" b="1" dirty="0"/>
              <a:t>78</a:t>
            </a:r>
            <a:r>
              <a:rPr lang="zh-CN" altLang="en-US" sz="2100" b="1" dirty="0"/>
              <a:t>，</a:t>
            </a:r>
            <a:r>
              <a:rPr lang="en-US" altLang="zh-CN" sz="2100" b="1" dirty="0"/>
              <a:t>28</a:t>
            </a:r>
            <a:r>
              <a:rPr lang="zh-CN" altLang="en-US" sz="2100" b="1" dirty="0"/>
              <a:t>，</a:t>
            </a:r>
            <a:r>
              <a:rPr lang="en-US" altLang="zh-CN" sz="2100" b="1" dirty="0">
                <a:solidFill>
                  <a:srgbClr val="FF0000"/>
                </a:solidFill>
              </a:rPr>
              <a:t>37</a:t>
            </a:r>
            <a:r>
              <a:rPr lang="zh-CN" altLang="en-US" sz="2100" b="1" dirty="0"/>
              <a:t>。</a:t>
            </a:r>
            <a:endParaRPr lang="zh-CN" altLang="en-US" sz="2100" b="1" dirty="0"/>
          </a:p>
        </p:txBody>
      </p:sp>
      <p:sp>
        <p:nvSpPr>
          <p:cNvPr id="3" name="Text Box 8"/>
          <p:cNvSpPr txBox="1">
            <a:spLocks noChangeArrowheads="1"/>
          </p:cNvSpPr>
          <p:nvPr/>
        </p:nvSpPr>
        <p:spPr bwMode="auto">
          <a:xfrm>
            <a:off x="550360" y="2343724"/>
            <a:ext cx="253574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100" b="1" dirty="0"/>
              <a:t>初始： 有序序列</a:t>
            </a:r>
            <a:r>
              <a:rPr lang="en-US" altLang="zh-CN" sz="2100" b="1" dirty="0"/>
              <a:t>{37}</a:t>
            </a:r>
            <a:endParaRPr lang="zh-CN" altLang="en-US" sz="2100" b="1" dirty="0"/>
          </a:p>
        </p:txBody>
      </p:sp>
      <p:sp>
        <p:nvSpPr>
          <p:cNvPr id="4" name="Text Box 8"/>
          <p:cNvSpPr txBox="1">
            <a:spLocks noChangeArrowheads="1"/>
          </p:cNvSpPr>
          <p:nvPr/>
        </p:nvSpPr>
        <p:spPr bwMode="auto">
          <a:xfrm>
            <a:off x="3466071" y="2343724"/>
            <a:ext cx="497311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zh-CN" altLang="en-US" sz="2100" b="1" dirty="0"/>
              <a:t>待排序列</a:t>
            </a:r>
            <a:r>
              <a:rPr lang="en-US" altLang="zh-CN" sz="2100" b="1" dirty="0"/>
              <a:t>{</a:t>
            </a:r>
            <a:r>
              <a:rPr lang="en-US" altLang="zh-CN" sz="2100" b="1" dirty="0">
                <a:solidFill>
                  <a:srgbClr val="0000FF"/>
                </a:solidFill>
              </a:rPr>
              <a:t>26</a:t>
            </a:r>
            <a:r>
              <a:rPr lang="zh-CN" altLang="en-US" sz="2100" b="1" dirty="0"/>
              <a:t>，</a:t>
            </a:r>
            <a:r>
              <a:rPr lang="en-US" altLang="zh-CN" sz="2100" b="1" dirty="0"/>
              <a:t>30</a:t>
            </a:r>
            <a:r>
              <a:rPr lang="zh-CN" altLang="en-US" sz="2100" b="1" dirty="0"/>
              <a:t>，</a:t>
            </a:r>
            <a:r>
              <a:rPr lang="en-US" altLang="zh-CN" sz="2100" b="1" dirty="0"/>
              <a:t>56</a:t>
            </a:r>
            <a:r>
              <a:rPr lang="zh-CN" altLang="en-US" sz="2100" b="1" dirty="0"/>
              <a:t>，</a:t>
            </a:r>
            <a:r>
              <a:rPr lang="en-US" altLang="zh-CN" sz="2100" b="1" dirty="0"/>
              <a:t>78</a:t>
            </a:r>
            <a:r>
              <a:rPr lang="zh-CN" altLang="en-US" sz="2100" b="1" dirty="0"/>
              <a:t>，</a:t>
            </a:r>
            <a:r>
              <a:rPr lang="en-US" altLang="zh-CN" sz="2100" b="1" dirty="0"/>
              <a:t>28</a:t>
            </a:r>
            <a:r>
              <a:rPr lang="zh-CN" altLang="en-US" sz="2100" b="1" dirty="0"/>
              <a:t>，</a:t>
            </a:r>
            <a:r>
              <a:rPr lang="en-US" altLang="zh-CN" sz="2100" b="1" dirty="0">
                <a:solidFill>
                  <a:srgbClr val="FF0000"/>
                </a:solidFill>
              </a:rPr>
              <a:t>37</a:t>
            </a:r>
            <a:r>
              <a:rPr lang="en-US" altLang="zh-CN" sz="2100" b="1" dirty="0"/>
              <a:t>}</a:t>
            </a:r>
            <a:endParaRPr lang="zh-CN" altLang="en-US" sz="2100" b="1" dirty="0"/>
          </a:p>
        </p:txBody>
      </p:sp>
      <p:sp>
        <p:nvSpPr>
          <p:cNvPr id="5" name="Text Box 8"/>
          <p:cNvSpPr txBox="1">
            <a:spLocks noChangeArrowheads="1"/>
          </p:cNvSpPr>
          <p:nvPr/>
        </p:nvSpPr>
        <p:spPr bwMode="auto">
          <a:xfrm>
            <a:off x="550360" y="3279073"/>
            <a:ext cx="3508835"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100" b="1" dirty="0"/>
              <a:t>第</a:t>
            </a:r>
            <a:r>
              <a:rPr lang="en-US" altLang="zh-CN" sz="2100" b="1" dirty="0"/>
              <a:t>1</a:t>
            </a:r>
            <a:r>
              <a:rPr lang="zh-CN" altLang="en-US" sz="2100" b="1" dirty="0"/>
              <a:t>趟：有序序列</a:t>
            </a:r>
            <a:r>
              <a:rPr lang="en-US" altLang="zh-CN" sz="2100" b="1" dirty="0"/>
              <a:t>{</a:t>
            </a:r>
            <a:r>
              <a:rPr lang="en-US" altLang="zh-CN" sz="2100" b="1" dirty="0">
                <a:solidFill>
                  <a:srgbClr val="0000FF"/>
                </a:solidFill>
              </a:rPr>
              <a:t>26</a:t>
            </a:r>
            <a:r>
              <a:rPr lang="zh-CN" altLang="en-US" sz="2100" b="1" dirty="0"/>
              <a:t>，</a:t>
            </a:r>
            <a:r>
              <a:rPr lang="en-US" altLang="zh-CN" sz="2100" b="1" dirty="0"/>
              <a:t>37}</a:t>
            </a:r>
            <a:endParaRPr lang="zh-CN" altLang="en-US" sz="2100" b="1" dirty="0"/>
          </a:p>
        </p:txBody>
      </p:sp>
      <p:sp>
        <p:nvSpPr>
          <p:cNvPr id="6" name="Text Box 8"/>
          <p:cNvSpPr txBox="1">
            <a:spLocks noChangeArrowheads="1"/>
          </p:cNvSpPr>
          <p:nvPr/>
        </p:nvSpPr>
        <p:spPr bwMode="auto">
          <a:xfrm>
            <a:off x="4059195" y="3279073"/>
            <a:ext cx="437998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zh-CN" altLang="en-US" sz="2100" b="1" dirty="0"/>
              <a:t>待排序列</a:t>
            </a:r>
            <a:r>
              <a:rPr lang="en-US" altLang="zh-CN" sz="2100" b="1" dirty="0"/>
              <a:t>{</a:t>
            </a:r>
            <a:r>
              <a:rPr lang="en-US" altLang="zh-CN" sz="2100" b="1" dirty="0">
                <a:solidFill>
                  <a:srgbClr val="0000FF"/>
                </a:solidFill>
              </a:rPr>
              <a:t>30</a:t>
            </a:r>
            <a:r>
              <a:rPr lang="zh-CN" altLang="en-US" sz="2100" b="1" dirty="0"/>
              <a:t>，</a:t>
            </a:r>
            <a:r>
              <a:rPr lang="en-US" altLang="zh-CN" sz="2100" b="1" dirty="0"/>
              <a:t>56</a:t>
            </a:r>
            <a:r>
              <a:rPr lang="zh-CN" altLang="en-US" sz="2100" b="1" dirty="0"/>
              <a:t>，</a:t>
            </a:r>
            <a:r>
              <a:rPr lang="en-US" altLang="zh-CN" sz="2100" b="1" dirty="0"/>
              <a:t>78</a:t>
            </a:r>
            <a:r>
              <a:rPr lang="zh-CN" altLang="en-US" sz="2100" b="1" dirty="0"/>
              <a:t>，</a:t>
            </a:r>
            <a:r>
              <a:rPr lang="en-US" altLang="zh-CN" sz="2100" b="1" dirty="0"/>
              <a:t>28</a:t>
            </a:r>
            <a:r>
              <a:rPr lang="zh-CN" altLang="en-US" sz="2100" b="1" dirty="0"/>
              <a:t>，</a:t>
            </a:r>
            <a:r>
              <a:rPr lang="en-US" altLang="zh-CN" sz="2100" b="1" dirty="0">
                <a:solidFill>
                  <a:srgbClr val="FF0000"/>
                </a:solidFill>
              </a:rPr>
              <a:t>37</a:t>
            </a:r>
            <a:r>
              <a:rPr lang="en-US" altLang="zh-CN" sz="2100" b="1" dirty="0"/>
              <a:t>}</a:t>
            </a:r>
            <a:endParaRPr lang="zh-CN" altLang="en-US" sz="2100" b="1" dirty="0"/>
          </a:p>
        </p:txBody>
      </p:sp>
      <p:sp>
        <p:nvSpPr>
          <p:cNvPr id="12" name="任意多边形: 形状 11"/>
          <p:cNvSpPr/>
          <p:nvPr/>
        </p:nvSpPr>
        <p:spPr>
          <a:xfrm>
            <a:off x="2900749" y="2643501"/>
            <a:ext cx="2344695" cy="721997"/>
          </a:xfrm>
          <a:custGeom>
            <a:avLst/>
            <a:gdLst>
              <a:gd name="connsiteX0" fmla="*/ 3126260 w 3126260"/>
              <a:gd name="connsiteY0" fmla="*/ 0 h 617838"/>
              <a:gd name="connsiteX1" fmla="*/ 2570206 w 3126260"/>
              <a:gd name="connsiteY1" fmla="*/ 271849 h 617838"/>
              <a:gd name="connsiteX2" fmla="*/ 605481 w 3126260"/>
              <a:gd name="connsiteY2" fmla="*/ 358346 h 617838"/>
              <a:gd name="connsiteX3" fmla="*/ 0 w 3126260"/>
              <a:gd name="connsiteY3" fmla="*/ 617838 h 617838"/>
            </a:gdLst>
            <a:ahLst/>
            <a:cxnLst>
              <a:cxn ang="0">
                <a:pos x="connsiteX0" y="connsiteY0"/>
              </a:cxn>
              <a:cxn ang="0">
                <a:pos x="connsiteX1" y="connsiteY1"/>
              </a:cxn>
              <a:cxn ang="0">
                <a:pos x="connsiteX2" y="connsiteY2"/>
              </a:cxn>
              <a:cxn ang="0">
                <a:pos x="connsiteX3" y="connsiteY3"/>
              </a:cxn>
            </a:cxnLst>
            <a:rect l="l" t="t" r="r" b="b"/>
            <a:pathLst>
              <a:path w="3126260" h="617838">
                <a:moveTo>
                  <a:pt x="3126260" y="0"/>
                </a:moveTo>
                <a:cubicBezTo>
                  <a:pt x="3058298" y="106062"/>
                  <a:pt x="2990336" y="212125"/>
                  <a:pt x="2570206" y="271849"/>
                </a:cubicBezTo>
                <a:cubicBezTo>
                  <a:pt x="2150076" y="331573"/>
                  <a:pt x="1033849" y="300681"/>
                  <a:pt x="605481" y="358346"/>
                </a:cubicBezTo>
                <a:cubicBezTo>
                  <a:pt x="177113" y="416011"/>
                  <a:pt x="88556" y="516924"/>
                  <a:pt x="0" y="617838"/>
                </a:cubicBezTo>
              </a:path>
            </a:pathLst>
          </a:custGeom>
          <a:noFill/>
          <a:ln w="38100">
            <a:solidFill>
              <a:srgbClr val="FF0000"/>
            </a:solidFill>
            <a:prstDash val="sysDot"/>
            <a:headEnd w="lg" len="lg"/>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Text Box 8"/>
          <p:cNvSpPr txBox="1">
            <a:spLocks noChangeArrowheads="1"/>
          </p:cNvSpPr>
          <p:nvPr/>
        </p:nvSpPr>
        <p:spPr bwMode="auto">
          <a:xfrm>
            <a:off x="550360" y="4271941"/>
            <a:ext cx="403708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100" b="1" dirty="0"/>
              <a:t>第</a:t>
            </a:r>
            <a:r>
              <a:rPr lang="en-US" altLang="zh-CN" sz="2100" b="1" dirty="0"/>
              <a:t>2</a:t>
            </a:r>
            <a:r>
              <a:rPr lang="zh-CN" altLang="en-US" sz="2100" b="1" dirty="0"/>
              <a:t>趟：有序序列</a:t>
            </a:r>
            <a:r>
              <a:rPr lang="en-US" altLang="zh-CN" sz="2100" b="1" dirty="0"/>
              <a:t>{26</a:t>
            </a:r>
            <a:r>
              <a:rPr lang="zh-CN" altLang="en-US" sz="2100" b="1" dirty="0"/>
              <a:t>，</a:t>
            </a:r>
            <a:r>
              <a:rPr lang="en-US" altLang="zh-CN" sz="2100" b="1" dirty="0">
                <a:solidFill>
                  <a:srgbClr val="0000FF"/>
                </a:solidFill>
              </a:rPr>
              <a:t>30</a:t>
            </a:r>
            <a:r>
              <a:rPr lang="zh-CN" altLang="en-US" sz="2100" b="1" dirty="0"/>
              <a:t>，</a:t>
            </a:r>
            <a:r>
              <a:rPr lang="en-US" altLang="zh-CN" sz="2100" b="1" dirty="0"/>
              <a:t>37}</a:t>
            </a:r>
            <a:endParaRPr lang="zh-CN" altLang="en-US" sz="2100" b="1" dirty="0"/>
          </a:p>
        </p:txBody>
      </p:sp>
      <p:sp>
        <p:nvSpPr>
          <p:cNvPr id="14" name="Text Box 8"/>
          <p:cNvSpPr txBox="1">
            <a:spLocks noChangeArrowheads="1"/>
          </p:cNvSpPr>
          <p:nvPr/>
        </p:nvSpPr>
        <p:spPr bwMode="auto">
          <a:xfrm>
            <a:off x="4870106" y="4300846"/>
            <a:ext cx="365711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zh-CN" altLang="en-US" sz="2100" b="1" dirty="0"/>
              <a:t>待排序列</a:t>
            </a:r>
            <a:r>
              <a:rPr lang="en-US" altLang="zh-CN" sz="2100" b="1" dirty="0"/>
              <a:t>{</a:t>
            </a:r>
            <a:r>
              <a:rPr lang="en-US" altLang="zh-CN" sz="2100" b="1" dirty="0">
                <a:solidFill>
                  <a:srgbClr val="0000FF"/>
                </a:solidFill>
              </a:rPr>
              <a:t>56</a:t>
            </a:r>
            <a:r>
              <a:rPr lang="zh-CN" altLang="en-US" sz="2100" b="1" dirty="0"/>
              <a:t>，</a:t>
            </a:r>
            <a:r>
              <a:rPr lang="en-US" altLang="zh-CN" sz="2100" b="1" dirty="0"/>
              <a:t>78</a:t>
            </a:r>
            <a:r>
              <a:rPr lang="zh-CN" altLang="en-US" sz="2100" b="1" dirty="0"/>
              <a:t>，</a:t>
            </a:r>
            <a:r>
              <a:rPr lang="en-US" altLang="zh-CN" sz="2100" b="1" dirty="0"/>
              <a:t>28</a:t>
            </a:r>
            <a:r>
              <a:rPr lang="zh-CN" altLang="en-US" sz="2100" b="1" dirty="0"/>
              <a:t>，</a:t>
            </a:r>
            <a:r>
              <a:rPr lang="en-US" altLang="zh-CN" sz="2100" b="1" dirty="0">
                <a:solidFill>
                  <a:srgbClr val="FF0000"/>
                </a:solidFill>
              </a:rPr>
              <a:t>37</a:t>
            </a:r>
            <a:r>
              <a:rPr lang="en-US" altLang="zh-CN" sz="2100" b="1" dirty="0"/>
              <a:t>}</a:t>
            </a:r>
            <a:endParaRPr lang="zh-CN" altLang="en-US" sz="2100" b="1" dirty="0"/>
          </a:p>
        </p:txBody>
      </p:sp>
      <p:sp>
        <p:nvSpPr>
          <p:cNvPr id="15" name="任意多边形: 形状 14"/>
          <p:cNvSpPr/>
          <p:nvPr/>
        </p:nvSpPr>
        <p:spPr>
          <a:xfrm>
            <a:off x="3466071" y="3567109"/>
            <a:ext cx="2391032" cy="813238"/>
          </a:xfrm>
          <a:custGeom>
            <a:avLst/>
            <a:gdLst>
              <a:gd name="connsiteX0" fmla="*/ 3126260 w 3126260"/>
              <a:gd name="connsiteY0" fmla="*/ 0 h 617838"/>
              <a:gd name="connsiteX1" fmla="*/ 2570206 w 3126260"/>
              <a:gd name="connsiteY1" fmla="*/ 271849 h 617838"/>
              <a:gd name="connsiteX2" fmla="*/ 605481 w 3126260"/>
              <a:gd name="connsiteY2" fmla="*/ 358346 h 617838"/>
              <a:gd name="connsiteX3" fmla="*/ 0 w 3126260"/>
              <a:gd name="connsiteY3" fmla="*/ 617838 h 617838"/>
            </a:gdLst>
            <a:ahLst/>
            <a:cxnLst>
              <a:cxn ang="0">
                <a:pos x="connsiteX0" y="connsiteY0"/>
              </a:cxn>
              <a:cxn ang="0">
                <a:pos x="connsiteX1" y="connsiteY1"/>
              </a:cxn>
              <a:cxn ang="0">
                <a:pos x="connsiteX2" y="connsiteY2"/>
              </a:cxn>
              <a:cxn ang="0">
                <a:pos x="connsiteX3" y="connsiteY3"/>
              </a:cxn>
            </a:cxnLst>
            <a:rect l="l" t="t" r="r" b="b"/>
            <a:pathLst>
              <a:path w="3126260" h="617838">
                <a:moveTo>
                  <a:pt x="3126260" y="0"/>
                </a:moveTo>
                <a:cubicBezTo>
                  <a:pt x="3058298" y="106062"/>
                  <a:pt x="2990336" y="212125"/>
                  <a:pt x="2570206" y="271849"/>
                </a:cubicBezTo>
                <a:cubicBezTo>
                  <a:pt x="2150076" y="331573"/>
                  <a:pt x="1033849" y="300681"/>
                  <a:pt x="605481" y="358346"/>
                </a:cubicBezTo>
                <a:cubicBezTo>
                  <a:pt x="177113" y="416011"/>
                  <a:pt x="88556" y="516924"/>
                  <a:pt x="0" y="617838"/>
                </a:cubicBezTo>
              </a:path>
            </a:pathLst>
          </a:custGeom>
          <a:noFill/>
          <a:ln w="38100">
            <a:solidFill>
              <a:srgbClr val="FF0000"/>
            </a:solidFill>
            <a:prstDash val="sysDot"/>
            <a:headEnd w="lg" len="lg"/>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Text Box 8"/>
          <p:cNvSpPr txBox="1">
            <a:spLocks noChangeArrowheads="1"/>
          </p:cNvSpPr>
          <p:nvPr/>
        </p:nvSpPr>
        <p:spPr bwMode="auto">
          <a:xfrm>
            <a:off x="550359" y="5175580"/>
            <a:ext cx="451900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100" b="1" dirty="0"/>
              <a:t>第</a:t>
            </a:r>
            <a:r>
              <a:rPr lang="en-US" altLang="zh-CN" sz="2100" b="1" dirty="0"/>
              <a:t>3</a:t>
            </a:r>
            <a:r>
              <a:rPr lang="zh-CN" altLang="en-US" sz="2100" b="1" dirty="0"/>
              <a:t>趟：有序序列</a:t>
            </a:r>
            <a:r>
              <a:rPr lang="en-US" altLang="zh-CN" sz="2100" b="1" dirty="0"/>
              <a:t>{26</a:t>
            </a:r>
            <a:r>
              <a:rPr lang="zh-CN" altLang="en-US" sz="2100" b="1" dirty="0"/>
              <a:t>，</a:t>
            </a:r>
            <a:r>
              <a:rPr lang="en-US" altLang="zh-CN" sz="2100" b="1" dirty="0"/>
              <a:t>30</a:t>
            </a:r>
            <a:r>
              <a:rPr lang="zh-CN" altLang="en-US" sz="2100" b="1" dirty="0"/>
              <a:t>，</a:t>
            </a:r>
            <a:r>
              <a:rPr lang="en-US" altLang="zh-CN" sz="2100" b="1" dirty="0"/>
              <a:t>37</a:t>
            </a:r>
            <a:r>
              <a:rPr lang="zh-CN" altLang="en-US" sz="2100" b="1" dirty="0"/>
              <a:t>，</a:t>
            </a:r>
            <a:r>
              <a:rPr lang="en-US" altLang="zh-CN" sz="2100" b="1" dirty="0">
                <a:solidFill>
                  <a:srgbClr val="0000FF"/>
                </a:solidFill>
              </a:rPr>
              <a:t>56</a:t>
            </a:r>
            <a:r>
              <a:rPr lang="en-US" altLang="zh-CN" sz="2100" b="1" dirty="0"/>
              <a:t>}</a:t>
            </a:r>
            <a:endParaRPr lang="zh-CN" altLang="en-US" sz="2100" b="1" dirty="0"/>
          </a:p>
        </p:txBody>
      </p:sp>
      <p:sp>
        <p:nvSpPr>
          <p:cNvPr id="17" name="Text Box 8"/>
          <p:cNvSpPr txBox="1">
            <a:spLocks noChangeArrowheads="1"/>
          </p:cNvSpPr>
          <p:nvPr/>
        </p:nvSpPr>
        <p:spPr bwMode="auto">
          <a:xfrm>
            <a:off x="5569809" y="5175580"/>
            <a:ext cx="286937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zh-CN" altLang="en-US" sz="2100" b="1" dirty="0"/>
              <a:t>待排序列</a:t>
            </a:r>
            <a:r>
              <a:rPr lang="en-US" altLang="zh-CN" sz="2100" b="1" dirty="0"/>
              <a:t>{78</a:t>
            </a:r>
            <a:r>
              <a:rPr lang="zh-CN" altLang="en-US" sz="2100" b="1" dirty="0"/>
              <a:t>，</a:t>
            </a:r>
            <a:r>
              <a:rPr lang="en-US" altLang="zh-CN" sz="2100" b="1" dirty="0"/>
              <a:t>28</a:t>
            </a:r>
            <a:r>
              <a:rPr lang="zh-CN" altLang="en-US" sz="2100" b="1" dirty="0"/>
              <a:t>，</a:t>
            </a:r>
            <a:r>
              <a:rPr lang="en-US" altLang="zh-CN" sz="2100" b="1" dirty="0">
                <a:solidFill>
                  <a:srgbClr val="FF0000"/>
                </a:solidFill>
              </a:rPr>
              <a:t>37</a:t>
            </a:r>
            <a:r>
              <a:rPr lang="en-US" altLang="zh-CN" sz="2100" b="1" dirty="0"/>
              <a:t>}</a:t>
            </a:r>
            <a:endParaRPr lang="zh-CN" altLang="en-US" sz="2100" b="1" dirty="0"/>
          </a:p>
        </p:txBody>
      </p:sp>
      <p:sp>
        <p:nvSpPr>
          <p:cNvPr id="18" name="任意多边形: 形状 17"/>
          <p:cNvSpPr/>
          <p:nvPr/>
        </p:nvSpPr>
        <p:spPr>
          <a:xfrm>
            <a:off x="4587446" y="4573527"/>
            <a:ext cx="1927653" cy="662669"/>
          </a:xfrm>
          <a:custGeom>
            <a:avLst/>
            <a:gdLst>
              <a:gd name="connsiteX0" fmla="*/ 3126260 w 3126260"/>
              <a:gd name="connsiteY0" fmla="*/ 0 h 617838"/>
              <a:gd name="connsiteX1" fmla="*/ 2570206 w 3126260"/>
              <a:gd name="connsiteY1" fmla="*/ 271849 h 617838"/>
              <a:gd name="connsiteX2" fmla="*/ 605481 w 3126260"/>
              <a:gd name="connsiteY2" fmla="*/ 358346 h 617838"/>
              <a:gd name="connsiteX3" fmla="*/ 0 w 3126260"/>
              <a:gd name="connsiteY3" fmla="*/ 617838 h 617838"/>
            </a:gdLst>
            <a:ahLst/>
            <a:cxnLst>
              <a:cxn ang="0">
                <a:pos x="connsiteX0" y="connsiteY0"/>
              </a:cxn>
              <a:cxn ang="0">
                <a:pos x="connsiteX1" y="connsiteY1"/>
              </a:cxn>
              <a:cxn ang="0">
                <a:pos x="connsiteX2" y="connsiteY2"/>
              </a:cxn>
              <a:cxn ang="0">
                <a:pos x="connsiteX3" y="connsiteY3"/>
              </a:cxn>
            </a:cxnLst>
            <a:rect l="l" t="t" r="r" b="b"/>
            <a:pathLst>
              <a:path w="3126260" h="617838">
                <a:moveTo>
                  <a:pt x="3126260" y="0"/>
                </a:moveTo>
                <a:cubicBezTo>
                  <a:pt x="3058298" y="106062"/>
                  <a:pt x="2990336" y="212125"/>
                  <a:pt x="2570206" y="271849"/>
                </a:cubicBezTo>
                <a:cubicBezTo>
                  <a:pt x="2150076" y="331573"/>
                  <a:pt x="1033849" y="300681"/>
                  <a:pt x="605481" y="358346"/>
                </a:cubicBezTo>
                <a:cubicBezTo>
                  <a:pt x="177113" y="416011"/>
                  <a:pt x="88556" y="516924"/>
                  <a:pt x="0" y="617838"/>
                </a:cubicBezTo>
              </a:path>
            </a:pathLst>
          </a:custGeom>
          <a:noFill/>
          <a:ln w="38100">
            <a:solidFill>
              <a:srgbClr val="FF0000"/>
            </a:solidFill>
            <a:prstDash val="sysDot"/>
            <a:headEnd w="lg" len="lg"/>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矩形 18"/>
          <p:cNvSpPr/>
          <p:nvPr/>
        </p:nvSpPr>
        <p:spPr>
          <a:xfrm>
            <a:off x="1163352" y="310360"/>
            <a:ext cx="2866490"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3.11 </a:t>
            </a:r>
            <a:r>
              <a:rPr lang="zh-CN" altLang="en-US" sz="3200" b="1" kern="0" dirty="0">
                <a:latin typeface="黑体" panose="02010609060101010101" pitchFamily="49" charset="-122"/>
                <a:ea typeface="黑体" panose="02010609060101010101" pitchFamily="49" charset="-122"/>
              </a:rPr>
              <a:t>插入排序</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8"/>
          <p:cNvSpPr txBox="1">
            <a:spLocks noChangeArrowheads="1"/>
          </p:cNvSpPr>
          <p:nvPr/>
        </p:nvSpPr>
        <p:spPr bwMode="auto">
          <a:xfrm>
            <a:off x="527243" y="2054807"/>
            <a:ext cx="451900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100" b="1" dirty="0"/>
              <a:t>第</a:t>
            </a:r>
            <a:r>
              <a:rPr lang="en-US" altLang="zh-CN" sz="2100" b="1" dirty="0"/>
              <a:t>3</a:t>
            </a:r>
            <a:r>
              <a:rPr lang="zh-CN" altLang="en-US" sz="2100" b="1" dirty="0"/>
              <a:t>趟：有序序列</a:t>
            </a:r>
            <a:r>
              <a:rPr lang="en-US" altLang="zh-CN" sz="2100" b="1" dirty="0"/>
              <a:t>{26</a:t>
            </a:r>
            <a:r>
              <a:rPr lang="zh-CN" altLang="en-US" sz="2100" b="1" dirty="0"/>
              <a:t>，</a:t>
            </a:r>
            <a:r>
              <a:rPr lang="en-US" altLang="zh-CN" sz="2100" b="1" dirty="0"/>
              <a:t>30</a:t>
            </a:r>
            <a:r>
              <a:rPr lang="zh-CN" altLang="en-US" sz="2100" b="1" dirty="0"/>
              <a:t>，</a:t>
            </a:r>
            <a:r>
              <a:rPr lang="en-US" altLang="zh-CN" sz="2100" b="1" dirty="0"/>
              <a:t>37</a:t>
            </a:r>
            <a:r>
              <a:rPr lang="zh-CN" altLang="en-US" sz="2100" b="1" dirty="0"/>
              <a:t>，</a:t>
            </a:r>
            <a:r>
              <a:rPr lang="en-US" altLang="zh-CN" sz="2100" b="1" dirty="0"/>
              <a:t>56}</a:t>
            </a:r>
            <a:endParaRPr lang="zh-CN" altLang="en-US" sz="2100" b="1" dirty="0"/>
          </a:p>
        </p:txBody>
      </p:sp>
      <p:sp>
        <p:nvSpPr>
          <p:cNvPr id="17" name="Text Box 8"/>
          <p:cNvSpPr txBox="1">
            <a:spLocks noChangeArrowheads="1"/>
          </p:cNvSpPr>
          <p:nvPr/>
        </p:nvSpPr>
        <p:spPr bwMode="auto">
          <a:xfrm>
            <a:off x="5546692" y="2054807"/>
            <a:ext cx="286937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zh-CN" altLang="en-US" sz="2100" b="1" dirty="0"/>
              <a:t>待排序列</a:t>
            </a:r>
            <a:r>
              <a:rPr lang="en-US" altLang="zh-CN" sz="2100" b="1" dirty="0"/>
              <a:t>{</a:t>
            </a:r>
            <a:r>
              <a:rPr lang="en-US" altLang="zh-CN" sz="2100" b="1" dirty="0">
                <a:solidFill>
                  <a:srgbClr val="0000FF"/>
                </a:solidFill>
              </a:rPr>
              <a:t>78</a:t>
            </a:r>
            <a:r>
              <a:rPr lang="zh-CN" altLang="en-US" sz="2100" b="1" dirty="0"/>
              <a:t>，</a:t>
            </a:r>
            <a:r>
              <a:rPr lang="en-US" altLang="zh-CN" sz="2100" b="1" dirty="0"/>
              <a:t>28</a:t>
            </a:r>
            <a:r>
              <a:rPr lang="zh-CN" altLang="en-US" sz="2100" b="1" dirty="0"/>
              <a:t>，</a:t>
            </a:r>
            <a:r>
              <a:rPr lang="en-US" altLang="zh-CN" sz="2100" b="1" dirty="0">
                <a:solidFill>
                  <a:srgbClr val="FF0000"/>
                </a:solidFill>
              </a:rPr>
              <a:t>37</a:t>
            </a:r>
            <a:r>
              <a:rPr lang="en-US" altLang="zh-CN" sz="2100" b="1" dirty="0"/>
              <a:t>}</a:t>
            </a:r>
            <a:endParaRPr lang="zh-CN" altLang="en-US" sz="2100" b="1" dirty="0"/>
          </a:p>
        </p:txBody>
      </p:sp>
      <p:sp>
        <p:nvSpPr>
          <p:cNvPr id="19" name="Text Box 8"/>
          <p:cNvSpPr txBox="1">
            <a:spLocks noChangeArrowheads="1"/>
          </p:cNvSpPr>
          <p:nvPr/>
        </p:nvSpPr>
        <p:spPr bwMode="auto">
          <a:xfrm>
            <a:off x="527243" y="2997090"/>
            <a:ext cx="501944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100" b="1" dirty="0"/>
              <a:t>第</a:t>
            </a:r>
            <a:r>
              <a:rPr lang="en-US" altLang="zh-CN" sz="2100" b="1" dirty="0"/>
              <a:t>4</a:t>
            </a:r>
            <a:r>
              <a:rPr lang="zh-CN" altLang="en-US" sz="2100" b="1" dirty="0"/>
              <a:t>趟：有序序列</a:t>
            </a:r>
            <a:r>
              <a:rPr lang="en-US" altLang="zh-CN" sz="2100" b="1" dirty="0"/>
              <a:t>{26</a:t>
            </a:r>
            <a:r>
              <a:rPr lang="zh-CN" altLang="en-US" sz="2100" b="1" dirty="0"/>
              <a:t>，</a:t>
            </a:r>
            <a:r>
              <a:rPr lang="en-US" altLang="zh-CN" sz="2100" b="1" dirty="0"/>
              <a:t>30</a:t>
            </a:r>
            <a:r>
              <a:rPr lang="zh-CN" altLang="en-US" sz="2100" b="1" dirty="0"/>
              <a:t>，</a:t>
            </a:r>
            <a:r>
              <a:rPr lang="en-US" altLang="zh-CN" sz="2100" b="1" dirty="0"/>
              <a:t>37</a:t>
            </a:r>
            <a:r>
              <a:rPr lang="zh-CN" altLang="en-US" sz="2100" b="1" dirty="0"/>
              <a:t>，</a:t>
            </a:r>
            <a:r>
              <a:rPr lang="en-US" altLang="zh-CN" sz="2100" b="1" dirty="0"/>
              <a:t>56</a:t>
            </a:r>
            <a:r>
              <a:rPr lang="zh-CN" altLang="en-US" sz="2100" b="1" dirty="0"/>
              <a:t>，</a:t>
            </a:r>
            <a:r>
              <a:rPr lang="en-US" altLang="zh-CN" sz="2100" b="1" dirty="0">
                <a:solidFill>
                  <a:srgbClr val="0000FF"/>
                </a:solidFill>
              </a:rPr>
              <a:t>78</a:t>
            </a:r>
            <a:r>
              <a:rPr lang="en-US" altLang="zh-CN" sz="2100" b="1" dirty="0"/>
              <a:t>}</a:t>
            </a:r>
            <a:endParaRPr lang="zh-CN" altLang="en-US" sz="2100" b="1" dirty="0"/>
          </a:p>
        </p:txBody>
      </p:sp>
      <p:sp>
        <p:nvSpPr>
          <p:cNvPr id="20" name="Text Box 8"/>
          <p:cNvSpPr txBox="1">
            <a:spLocks noChangeArrowheads="1"/>
          </p:cNvSpPr>
          <p:nvPr/>
        </p:nvSpPr>
        <p:spPr bwMode="auto">
          <a:xfrm>
            <a:off x="6130548" y="2997090"/>
            <a:ext cx="228551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zh-CN" altLang="en-US" sz="2100" b="1" dirty="0"/>
              <a:t>待排序列</a:t>
            </a:r>
            <a:r>
              <a:rPr lang="en-US" altLang="zh-CN" sz="2100" b="1" dirty="0"/>
              <a:t>{</a:t>
            </a:r>
            <a:r>
              <a:rPr lang="en-US" altLang="zh-CN" sz="2100" b="1" dirty="0">
                <a:solidFill>
                  <a:srgbClr val="0000FF"/>
                </a:solidFill>
              </a:rPr>
              <a:t>28</a:t>
            </a:r>
            <a:r>
              <a:rPr lang="zh-CN" altLang="en-US" sz="2100" b="1" dirty="0"/>
              <a:t>，</a:t>
            </a:r>
            <a:r>
              <a:rPr lang="en-US" altLang="zh-CN" sz="2100" b="1" dirty="0">
                <a:solidFill>
                  <a:srgbClr val="FF0000"/>
                </a:solidFill>
              </a:rPr>
              <a:t>37</a:t>
            </a:r>
            <a:r>
              <a:rPr lang="en-US" altLang="zh-CN" sz="2100" b="1" dirty="0"/>
              <a:t>}</a:t>
            </a:r>
            <a:endParaRPr lang="zh-CN" altLang="en-US" sz="2100" b="1" dirty="0"/>
          </a:p>
        </p:txBody>
      </p:sp>
      <p:sp>
        <p:nvSpPr>
          <p:cNvPr id="21" name="任意多边形: 形状 20"/>
          <p:cNvSpPr/>
          <p:nvPr/>
        </p:nvSpPr>
        <p:spPr>
          <a:xfrm>
            <a:off x="5046243" y="2356392"/>
            <a:ext cx="1927654" cy="708400"/>
          </a:xfrm>
          <a:custGeom>
            <a:avLst/>
            <a:gdLst>
              <a:gd name="connsiteX0" fmla="*/ 3126260 w 3126260"/>
              <a:gd name="connsiteY0" fmla="*/ 0 h 617838"/>
              <a:gd name="connsiteX1" fmla="*/ 2570206 w 3126260"/>
              <a:gd name="connsiteY1" fmla="*/ 271849 h 617838"/>
              <a:gd name="connsiteX2" fmla="*/ 605481 w 3126260"/>
              <a:gd name="connsiteY2" fmla="*/ 358346 h 617838"/>
              <a:gd name="connsiteX3" fmla="*/ 0 w 3126260"/>
              <a:gd name="connsiteY3" fmla="*/ 617838 h 617838"/>
            </a:gdLst>
            <a:ahLst/>
            <a:cxnLst>
              <a:cxn ang="0">
                <a:pos x="connsiteX0" y="connsiteY0"/>
              </a:cxn>
              <a:cxn ang="0">
                <a:pos x="connsiteX1" y="connsiteY1"/>
              </a:cxn>
              <a:cxn ang="0">
                <a:pos x="connsiteX2" y="connsiteY2"/>
              </a:cxn>
              <a:cxn ang="0">
                <a:pos x="connsiteX3" y="connsiteY3"/>
              </a:cxn>
            </a:cxnLst>
            <a:rect l="l" t="t" r="r" b="b"/>
            <a:pathLst>
              <a:path w="3126260" h="617838">
                <a:moveTo>
                  <a:pt x="3126260" y="0"/>
                </a:moveTo>
                <a:cubicBezTo>
                  <a:pt x="3058298" y="106062"/>
                  <a:pt x="2990336" y="212125"/>
                  <a:pt x="2570206" y="271849"/>
                </a:cubicBezTo>
                <a:cubicBezTo>
                  <a:pt x="2150076" y="331573"/>
                  <a:pt x="1033849" y="300681"/>
                  <a:pt x="605481" y="358346"/>
                </a:cubicBezTo>
                <a:cubicBezTo>
                  <a:pt x="177113" y="416011"/>
                  <a:pt x="88556" y="516924"/>
                  <a:pt x="0" y="617838"/>
                </a:cubicBezTo>
              </a:path>
            </a:pathLst>
          </a:custGeom>
          <a:noFill/>
          <a:ln w="38100">
            <a:solidFill>
              <a:srgbClr val="FF0000"/>
            </a:solidFill>
            <a:prstDash val="sysDot"/>
            <a:headEnd w="lg" len="lg"/>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Text Box 8"/>
          <p:cNvSpPr txBox="1">
            <a:spLocks noChangeArrowheads="1"/>
          </p:cNvSpPr>
          <p:nvPr/>
        </p:nvSpPr>
        <p:spPr bwMode="auto">
          <a:xfrm>
            <a:off x="527242" y="3866393"/>
            <a:ext cx="609448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100" b="1" dirty="0"/>
              <a:t>第</a:t>
            </a:r>
            <a:r>
              <a:rPr lang="en-US" altLang="zh-CN" sz="2100" b="1" dirty="0"/>
              <a:t>5</a:t>
            </a:r>
            <a:r>
              <a:rPr lang="zh-CN" altLang="en-US" sz="2100" b="1" dirty="0"/>
              <a:t>趟：有序序列</a:t>
            </a:r>
            <a:r>
              <a:rPr lang="en-US" altLang="zh-CN" sz="2100" b="1" dirty="0"/>
              <a:t>{26</a:t>
            </a:r>
            <a:r>
              <a:rPr lang="zh-CN" altLang="en-US" sz="2100" b="1" dirty="0"/>
              <a:t>，</a:t>
            </a:r>
            <a:r>
              <a:rPr lang="en-US" altLang="zh-CN" sz="2100" b="1" dirty="0">
                <a:solidFill>
                  <a:srgbClr val="0000FF"/>
                </a:solidFill>
              </a:rPr>
              <a:t>28</a:t>
            </a:r>
            <a:r>
              <a:rPr lang="zh-CN" altLang="en-US" sz="2100" b="1" dirty="0"/>
              <a:t>，</a:t>
            </a:r>
            <a:r>
              <a:rPr lang="en-US" altLang="zh-CN" sz="2100" b="1" dirty="0"/>
              <a:t>30</a:t>
            </a:r>
            <a:r>
              <a:rPr lang="zh-CN" altLang="en-US" sz="2100" b="1" dirty="0"/>
              <a:t>，</a:t>
            </a:r>
            <a:r>
              <a:rPr lang="en-US" altLang="zh-CN" sz="2100" b="1" dirty="0"/>
              <a:t>37</a:t>
            </a:r>
            <a:r>
              <a:rPr lang="zh-CN" altLang="en-US" sz="2100" b="1" dirty="0"/>
              <a:t>，</a:t>
            </a:r>
            <a:r>
              <a:rPr lang="en-US" altLang="zh-CN" sz="2100" b="1" dirty="0"/>
              <a:t>56</a:t>
            </a:r>
            <a:r>
              <a:rPr lang="zh-CN" altLang="en-US" sz="2100" b="1" dirty="0"/>
              <a:t>，</a:t>
            </a:r>
            <a:r>
              <a:rPr lang="en-US" altLang="zh-CN" sz="2100" b="1" dirty="0"/>
              <a:t>78}</a:t>
            </a:r>
            <a:endParaRPr lang="zh-CN" altLang="en-US" sz="2100" b="1" dirty="0"/>
          </a:p>
        </p:txBody>
      </p:sp>
      <p:sp>
        <p:nvSpPr>
          <p:cNvPr id="23" name="Text Box 8"/>
          <p:cNvSpPr txBox="1">
            <a:spLocks noChangeArrowheads="1"/>
          </p:cNvSpPr>
          <p:nvPr/>
        </p:nvSpPr>
        <p:spPr bwMode="auto">
          <a:xfrm>
            <a:off x="6742208" y="3866393"/>
            <a:ext cx="167385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zh-CN" altLang="en-US" sz="2100" b="1" dirty="0"/>
              <a:t>待排序列</a:t>
            </a:r>
            <a:r>
              <a:rPr lang="en-US" altLang="zh-CN" sz="2100" b="1" dirty="0"/>
              <a:t>{</a:t>
            </a:r>
            <a:r>
              <a:rPr lang="en-US" altLang="zh-CN" sz="2100" b="1" dirty="0">
                <a:solidFill>
                  <a:srgbClr val="FF0000"/>
                </a:solidFill>
              </a:rPr>
              <a:t>37</a:t>
            </a:r>
            <a:r>
              <a:rPr lang="en-US" altLang="zh-CN" sz="2100" b="1" dirty="0"/>
              <a:t>}</a:t>
            </a:r>
            <a:endParaRPr lang="zh-CN" altLang="en-US" sz="2100" b="1" dirty="0"/>
          </a:p>
        </p:txBody>
      </p:sp>
      <p:sp>
        <p:nvSpPr>
          <p:cNvPr id="24" name="任意多边形: 形状 23"/>
          <p:cNvSpPr/>
          <p:nvPr/>
        </p:nvSpPr>
        <p:spPr>
          <a:xfrm>
            <a:off x="3475234" y="3319145"/>
            <a:ext cx="4127072" cy="629269"/>
          </a:xfrm>
          <a:custGeom>
            <a:avLst/>
            <a:gdLst>
              <a:gd name="connsiteX0" fmla="*/ 3126260 w 3126260"/>
              <a:gd name="connsiteY0" fmla="*/ 0 h 617838"/>
              <a:gd name="connsiteX1" fmla="*/ 2570206 w 3126260"/>
              <a:gd name="connsiteY1" fmla="*/ 271849 h 617838"/>
              <a:gd name="connsiteX2" fmla="*/ 605481 w 3126260"/>
              <a:gd name="connsiteY2" fmla="*/ 358346 h 617838"/>
              <a:gd name="connsiteX3" fmla="*/ 0 w 3126260"/>
              <a:gd name="connsiteY3" fmla="*/ 617838 h 617838"/>
            </a:gdLst>
            <a:ahLst/>
            <a:cxnLst>
              <a:cxn ang="0">
                <a:pos x="connsiteX0" y="connsiteY0"/>
              </a:cxn>
              <a:cxn ang="0">
                <a:pos x="connsiteX1" y="connsiteY1"/>
              </a:cxn>
              <a:cxn ang="0">
                <a:pos x="connsiteX2" y="connsiteY2"/>
              </a:cxn>
              <a:cxn ang="0">
                <a:pos x="connsiteX3" y="connsiteY3"/>
              </a:cxn>
            </a:cxnLst>
            <a:rect l="l" t="t" r="r" b="b"/>
            <a:pathLst>
              <a:path w="3126260" h="617838">
                <a:moveTo>
                  <a:pt x="3126260" y="0"/>
                </a:moveTo>
                <a:cubicBezTo>
                  <a:pt x="3058298" y="106062"/>
                  <a:pt x="2990336" y="212125"/>
                  <a:pt x="2570206" y="271849"/>
                </a:cubicBezTo>
                <a:cubicBezTo>
                  <a:pt x="2150076" y="331573"/>
                  <a:pt x="1033849" y="300681"/>
                  <a:pt x="605481" y="358346"/>
                </a:cubicBezTo>
                <a:cubicBezTo>
                  <a:pt x="177113" y="416011"/>
                  <a:pt x="88556" y="516924"/>
                  <a:pt x="0" y="617838"/>
                </a:cubicBezTo>
              </a:path>
            </a:pathLst>
          </a:custGeom>
          <a:noFill/>
          <a:ln w="38100">
            <a:solidFill>
              <a:srgbClr val="FF0000"/>
            </a:solidFill>
            <a:prstDash val="sysDot"/>
            <a:headEnd w="lg" len="lg"/>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Text Box 8"/>
          <p:cNvSpPr txBox="1">
            <a:spLocks noChangeArrowheads="1"/>
          </p:cNvSpPr>
          <p:nvPr/>
        </p:nvSpPr>
        <p:spPr bwMode="auto">
          <a:xfrm>
            <a:off x="527242" y="4817716"/>
            <a:ext cx="653933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100" b="1" dirty="0"/>
              <a:t>第</a:t>
            </a:r>
            <a:r>
              <a:rPr lang="en-US" altLang="zh-CN" sz="2100" b="1" dirty="0"/>
              <a:t>6</a:t>
            </a:r>
            <a:r>
              <a:rPr lang="zh-CN" altLang="en-US" sz="2100" b="1" dirty="0"/>
              <a:t>趟：有序序列</a:t>
            </a:r>
            <a:r>
              <a:rPr lang="en-US" altLang="zh-CN" sz="2100" b="1" dirty="0"/>
              <a:t>{26</a:t>
            </a:r>
            <a:r>
              <a:rPr lang="zh-CN" altLang="en-US" sz="2100" b="1" dirty="0"/>
              <a:t>，</a:t>
            </a:r>
            <a:r>
              <a:rPr lang="en-US" altLang="zh-CN" sz="2100" b="1" dirty="0"/>
              <a:t>28</a:t>
            </a:r>
            <a:r>
              <a:rPr lang="zh-CN" altLang="en-US" sz="2100" b="1" dirty="0"/>
              <a:t>，</a:t>
            </a:r>
            <a:r>
              <a:rPr lang="en-US" altLang="zh-CN" sz="2100" b="1" dirty="0"/>
              <a:t>30</a:t>
            </a:r>
            <a:r>
              <a:rPr lang="zh-CN" altLang="en-US" sz="2100" b="1" dirty="0"/>
              <a:t>，</a:t>
            </a:r>
            <a:r>
              <a:rPr lang="en-US" altLang="zh-CN" sz="2100" b="1" dirty="0"/>
              <a:t>37</a:t>
            </a:r>
            <a:r>
              <a:rPr lang="zh-CN" altLang="en-US" sz="2100" b="1" dirty="0"/>
              <a:t>，</a:t>
            </a:r>
            <a:r>
              <a:rPr lang="en-US" altLang="zh-CN" sz="2100" b="1" dirty="0">
                <a:solidFill>
                  <a:srgbClr val="FF0000"/>
                </a:solidFill>
              </a:rPr>
              <a:t>37</a:t>
            </a:r>
            <a:r>
              <a:rPr lang="zh-CN" altLang="en-US" sz="2100" b="1" dirty="0"/>
              <a:t>，</a:t>
            </a:r>
            <a:r>
              <a:rPr lang="en-US" altLang="zh-CN" sz="2100" b="1" dirty="0"/>
              <a:t>56</a:t>
            </a:r>
            <a:r>
              <a:rPr lang="zh-CN" altLang="en-US" sz="2100" b="1" dirty="0"/>
              <a:t>，</a:t>
            </a:r>
            <a:r>
              <a:rPr lang="en-US" altLang="zh-CN" sz="2100" b="1" dirty="0"/>
              <a:t>78}</a:t>
            </a:r>
            <a:endParaRPr lang="zh-CN" altLang="en-US" sz="2100" b="1" dirty="0"/>
          </a:p>
        </p:txBody>
      </p:sp>
      <p:sp>
        <p:nvSpPr>
          <p:cNvPr id="26" name="Text Box 8"/>
          <p:cNvSpPr txBox="1">
            <a:spLocks noChangeArrowheads="1"/>
          </p:cNvSpPr>
          <p:nvPr/>
        </p:nvSpPr>
        <p:spPr bwMode="auto">
          <a:xfrm>
            <a:off x="6797813" y="4817716"/>
            <a:ext cx="161825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zh-CN" altLang="en-US" sz="2100" b="1" dirty="0"/>
              <a:t>待排序列</a:t>
            </a:r>
            <a:r>
              <a:rPr lang="en-US" altLang="zh-CN" sz="2100" b="1" dirty="0"/>
              <a:t>{}</a:t>
            </a:r>
            <a:endParaRPr lang="zh-CN" altLang="en-US" sz="2100" b="1" dirty="0"/>
          </a:p>
        </p:txBody>
      </p:sp>
      <p:sp>
        <p:nvSpPr>
          <p:cNvPr id="27" name="任意多边形: 形状 26"/>
          <p:cNvSpPr/>
          <p:nvPr/>
        </p:nvSpPr>
        <p:spPr>
          <a:xfrm>
            <a:off x="5155058" y="4200147"/>
            <a:ext cx="2934686" cy="617570"/>
          </a:xfrm>
          <a:custGeom>
            <a:avLst/>
            <a:gdLst>
              <a:gd name="connsiteX0" fmla="*/ 3126260 w 3126260"/>
              <a:gd name="connsiteY0" fmla="*/ 0 h 617838"/>
              <a:gd name="connsiteX1" fmla="*/ 2570206 w 3126260"/>
              <a:gd name="connsiteY1" fmla="*/ 271849 h 617838"/>
              <a:gd name="connsiteX2" fmla="*/ 605481 w 3126260"/>
              <a:gd name="connsiteY2" fmla="*/ 358346 h 617838"/>
              <a:gd name="connsiteX3" fmla="*/ 0 w 3126260"/>
              <a:gd name="connsiteY3" fmla="*/ 617838 h 617838"/>
            </a:gdLst>
            <a:ahLst/>
            <a:cxnLst>
              <a:cxn ang="0">
                <a:pos x="connsiteX0" y="connsiteY0"/>
              </a:cxn>
              <a:cxn ang="0">
                <a:pos x="connsiteX1" y="connsiteY1"/>
              </a:cxn>
              <a:cxn ang="0">
                <a:pos x="connsiteX2" y="connsiteY2"/>
              </a:cxn>
              <a:cxn ang="0">
                <a:pos x="connsiteX3" y="connsiteY3"/>
              </a:cxn>
            </a:cxnLst>
            <a:rect l="l" t="t" r="r" b="b"/>
            <a:pathLst>
              <a:path w="3126260" h="617838">
                <a:moveTo>
                  <a:pt x="3126260" y="0"/>
                </a:moveTo>
                <a:cubicBezTo>
                  <a:pt x="3058298" y="106062"/>
                  <a:pt x="2990336" y="212125"/>
                  <a:pt x="2570206" y="271849"/>
                </a:cubicBezTo>
                <a:cubicBezTo>
                  <a:pt x="2150076" y="331573"/>
                  <a:pt x="1033849" y="300681"/>
                  <a:pt x="605481" y="358346"/>
                </a:cubicBezTo>
                <a:cubicBezTo>
                  <a:pt x="177113" y="416011"/>
                  <a:pt x="88556" y="516924"/>
                  <a:pt x="0" y="617838"/>
                </a:cubicBezTo>
              </a:path>
            </a:pathLst>
          </a:custGeom>
          <a:noFill/>
          <a:ln w="38100">
            <a:solidFill>
              <a:srgbClr val="FF0000"/>
            </a:solidFill>
            <a:prstDash val="sysDot"/>
            <a:headEnd w="lg" len="lg"/>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p:nvSpPr>
        <p:spPr>
          <a:xfrm>
            <a:off x="1163352" y="310360"/>
            <a:ext cx="2866490"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3.11 </a:t>
            </a:r>
            <a:r>
              <a:rPr lang="zh-CN" altLang="en-US" sz="3200" b="1" kern="0" dirty="0">
                <a:latin typeface="黑体" panose="02010609060101010101" pitchFamily="49" charset="-122"/>
                <a:ea typeface="黑体" panose="02010609060101010101" pitchFamily="49" charset="-122"/>
              </a:rPr>
              <a:t>插入排序</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077476" y="3312587"/>
            <a:ext cx="4456159" cy="732234"/>
            <a:chOff x="2325127" y="1698926"/>
            <a:chExt cx="8103973" cy="976312"/>
          </a:xfrm>
        </p:grpSpPr>
        <p:sp>
          <p:nvSpPr>
            <p:cNvPr id="2" name="AutoShape 18"/>
            <p:cNvSpPr>
              <a:spLocks noChangeArrowheads="1"/>
            </p:cNvSpPr>
            <p:nvPr/>
          </p:nvSpPr>
          <p:spPr bwMode="ltGray">
            <a:xfrm>
              <a:off x="2325127" y="1698926"/>
              <a:ext cx="8103973" cy="976312"/>
            </a:xfrm>
            <a:prstGeom prst="roundRect">
              <a:avLst>
                <a:gd name="adj" fmla="val 16667"/>
              </a:avLst>
            </a:prstGeom>
            <a:solidFill>
              <a:srgbClr val="FFFFFF"/>
            </a:solidFill>
            <a:ln w="28575" algn="ctr">
              <a:solidFill>
                <a:srgbClr val="DE608D"/>
              </a:solidFill>
              <a:round/>
            </a:ln>
            <a:effectLst>
              <a:outerShdw dist="35921" dir="2700000" algn="ctr" rotWithShape="0">
                <a:srgbClr val="768A7B"/>
              </a:outerShdw>
            </a:effectLst>
          </p:spPr>
          <p:txBody>
            <a:bodyPr wrap="none" anchor="ctr"/>
            <a:lstStyle/>
            <a:p>
              <a:pPr defTabSz="685800">
                <a:defRPr/>
              </a:pPr>
              <a:endParaRPr lang="zh-CN" altLang="en-US" sz="2100" kern="0">
                <a:solidFill>
                  <a:sysClr val="windowText" lastClr="000000"/>
                </a:solidFill>
              </a:endParaRPr>
            </a:p>
          </p:txBody>
        </p:sp>
        <p:sp>
          <p:nvSpPr>
            <p:cNvPr id="3" name="Rectangle 19"/>
            <p:cNvSpPr>
              <a:spLocks noChangeArrowheads="1"/>
            </p:cNvSpPr>
            <p:nvPr/>
          </p:nvSpPr>
          <p:spPr bwMode="auto">
            <a:xfrm>
              <a:off x="2439839" y="1925473"/>
              <a:ext cx="7874551" cy="553997"/>
            </a:xfrm>
            <a:prstGeom prst="rect">
              <a:avLst/>
            </a:prstGeom>
            <a:noFill/>
            <a:ln w="9525" algn="ctr">
              <a:noFill/>
              <a:miter lim="800000"/>
            </a:ln>
            <a:effectLst/>
          </p:spPr>
          <p:txBody>
            <a:bodyPr wrap="square">
              <a:spAutoFit/>
            </a:bodyPr>
            <a:lstStyle/>
            <a:p>
              <a:pPr eaLnBrk="0" hangingPunct="0">
                <a:buClr>
                  <a:srgbClr val="D7181F"/>
                </a:buClr>
                <a:buFont typeface="Wingdings" panose="05000000000000000000" pitchFamily="2" charset="2"/>
                <a:buNone/>
              </a:pPr>
              <a:r>
                <a:rPr lang="en-US" altLang="zh-CN" sz="2100" b="1" dirty="0">
                  <a:solidFill>
                    <a:srgbClr val="1C1C1C"/>
                  </a:solidFill>
                  <a:ea typeface="宋体" panose="02010600030101010101" pitchFamily="2" charset="-122"/>
                </a:rPr>
                <a:t>N</a:t>
              </a:r>
              <a:r>
                <a:rPr lang="zh-CN" altLang="en-US" sz="2100" b="1" dirty="0">
                  <a:solidFill>
                    <a:srgbClr val="1C1C1C"/>
                  </a:solidFill>
                  <a:ea typeface="宋体" panose="02010600030101010101" pitchFamily="2" charset="-122"/>
                </a:rPr>
                <a:t>个关键字，需要</a:t>
              </a:r>
              <a:r>
                <a:rPr lang="en-US" altLang="zh-CN" sz="2100" b="1" dirty="0">
                  <a:solidFill>
                    <a:srgbClr val="1C1C1C"/>
                  </a:solidFill>
                  <a:ea typeface="宋体" panose="02010600030101010101" pitchFamily="2" charset="-122"/>
                </a:rPr>
                <a:t>n-1</a:t>
              </a:r>
              <a:r>
                <a:rPr lang="zh-CN" altLang="en-US" sz="2100" b="1" dirty="0">
                  <a:solidFill>
                    <a:srgbClr val="1C1C1C"/>
                  </a:solidFill>
                  <a:ea typeface="宋体" panose="02010600030101010101" pitchFamily="2" charset="-122"/>
                </a:rPr>
                <a:t>趟；</a:t>
              </a:r>
              <a:endParaRPr lang="en-US" altLang="zh-CN" sz="2100" b="1" dirty="0">
                <a:solidFill>
                  <a:srgbClr val="1C1C1C"/>
                </a:solidFill>
                <a:ea typeface="宋体" panose="02010600030101010101" pitchFamily="2" charset="-122"/>
              </a:endParaRPr>
            </a:p>
          </p:txBody>
        </p:sp>
      </p:grpSp>
      <p:grpSp>
        <p:nvGrpSpPr>
          <p:cNvPr id="5" name="组合 4"/>
          <p:cNvGrpSpPr/>
          <p:nvPr/>
        </p:nvGrpSpPr>
        <p:grpSpPr>
          <a:xfrm>
            <a:off x="2077476" y="4325984"/>
            <a:ext cx="4456159" cy="732234"/>
            <a:chOff x="2325127" y="1698926"/>
            <a:chExt cx="8103973" cy="976312"/>
          </a:xfrm>
        </p:grpSpPr>
        <p:sp>
          <p:nvSpPr>
            <p:cNvPr id="6" name="AutoShape 18"/>
            <p:cNvSpPr>
              <a:spLocks noChangeArrowheads="1"/>
            </p:cNvSpPr>
            <p:nvPr/>
          </p:nvSpPr>
          <p:spPr bwMode="ltGray">
            <a:xfrm>
              <a:off x="2325127" y="1698926"/>
              <a:ext cx="8103973" cy="976312"/>
            </a:xfrm>
            <a:prstGeom prst="roundRect">
              <a:avLst>
                <a:gd name="adj" fmla="val 16667"/>
              </a:avLst>
            </a:prstGeom>
            <a:solidFill>
              <a:srgbClr val="FFFFFF"/>
            </a:solidFill>
            <a:ln w="28575" algn="ctr">
              <a:solidFill>
                <a:srgbClr val="DE608D"/>
              </a:solidFill>
              <a:round/>
            </a:ln>
            <a:effectLst>
              <a:outerShdw dist="35921" dir="2700000" algn="ctr" rotWithShape="0">
                <a:srgbClr val="768A7B"/>
              </a:outerShdw>
            </a:effectLst>
          </p:spPr>
          <p:txBody>
            <a:bodyPr wrap="none" anchor="ctr"/>
            <a:lstStyle/>
            <a:p>
              <a:pPr defTabSz="685800">
                <a:defRPr/>
              </a:pPr>
              <a:endParaRPr lang="zh-CN" altLang="en-US" sz="2100" kern="0">
                <a:solidFill>
                  <a:sysClr val="windowText" lastClr="000000"/>
                </a:solidFill>
              </a:endParaRPr>
            </a:p>
          </p:txBody>
        </p:sp>
        <p:sp>
          <p:nvSpPr>
            <p:cNvPr id="7" name="Rectangle 19"/>
            <p:cNvSpPr>
              <a:spLocks noChangeArrowheads="1"/>
            </p:cNvSpPr>
            <p:nvPr/>
          </p:nvSpPr>
          <p:spPr bwMode="auto">
            <a:xfrm>
              <a:off x="2439839" y="1925473"/>
              <a:ext cx="7874551" cy="553997"/>
            </a:xfrm>
            <a:prstGeom prst="rect">
              <a:avLst/>
            </a:prstGeom>
            <a:noFill/>
            <a:ln w="9525" algn="ctr">
              <a:noFill/>
              <a:miter lim="800000"/>
            </a:ln>
            <a:effectLst/>
          </p:spPr>
          <p:txBody>
            <a:bodyPr wrap="square">
              <a:spAutoFit/>
            </a:bodyPr>
            <a:lstStyle/>
            <a:p>
              <a:pPr eaLnBrk="0" hangingPunct="0">
                <a:buClr>
                  <a:srgbClr val="D7181F"/>
                </a:buClr>
                <a:buFont typeface="Wingdings" panose="05000000000000000000" pitchFamily="2" charset="2"/>
                <a:buNone/>
              </a:pPr>
              <a:r>
                <a:rPr lang="zh-CN" altLang="en-US" sz="2100" b="1" dirty="0">
                  <a:solidFill>
                    <a:srgbClr val="1C1C1C"/>
                  </a:solidFill>
                  <a:ea typeface="宋体" panose="02010600030101010101" pitchFamily="2" charset="-122"/>
                </a:rPr>
                <a:t>稳定的排序算法，</a:t>
              </a:r>
              <a:r>
                <a:rPr lang="en-US" altLang="zh-CN" sz="2100" b="1" dirty="0">
                  <a:solidFill>
                    <a:srgbClr val="1C1C1C"/>
                  </a:solidFill>
                  <a:ea typeface="宋体" panose="02010600030101010101" pitchFamily="2" charset="-122"/>
                </a:rPr>
                <a:t>O(n</a:t>
              </a:r>
              <a:r>
                <a:rPr lang="en-US" altLang="zh-CN" sz="2100" b="1" baseline="30000" dirty="0">
                  <a:solidFill>
                    <a:srgbClr val="1C1C1C"/>
                  </a:solidFill>
                  <a:ea typeface="宋体" panose="02010600030101010101" pitchFamily="2" charset="-122"/>
                </a:rPr>
                <a:t>2</a:t>
              </a:r>
              <a:r>
                <a:rPr lang="en-US" altLang="zh-CN" sz="2100" b="1" dirty="0">
                  <a:solidFill>
                    <a:srgbClr val="1C1C1C"/>
                  </a:solidFill>
                  <a:ea typeface="宋体" panose="02010600030101010101" pitchFamily="2" charset="-122"/>
                </a:rPr>
                <a:t>)</a:t>
              </a:r>
              <a:endParaRPr lang="en-US" altLang="zh-CN" sz="2100" b="1" dirty="0">
                <a:solidFill>
                  <a:srgbClr val="1C1C1C"/>
                </a:solidFill>
                <a:ea typeface="宋体" panose="02010600030101010101" pitchFamily="2" charset="-122"/>
              </a:endParaRPr>
            </a:p>
          </p:txBody>
        </p:sp>
      </p:grpSp>
      <p:grpSp>
        <p:nvGrpSpPr>
          <p:cNvPr id="8" name="组合 7"/>
          <p:cNvGrpSpPr/>
          <p:nvPr/>
        </p:nvGrpSpPr>
        <p:grpSpPr>
          <a:xfrm>
            <a:off x="2077476" y="2262506"/>
            <a:ext cx="4456159" cy="732234"/>
            <a:chOff x="2325127" y="1698926"/>
            <a:chExt cx="8103973" cy="976312"/>
          </a:xfrm>
        </p:grpSpPr>
        <p:sp>
          <p:nvSpPr>
            <p:cNvPr id="9" name="AutoShape 18"/>
            <p:cNvSpPr>
              <a:spLocks noChangeArrowheads="1"/>
            </p:cNvSpPr>
            <p:nvPr/>
          </p:nvSpPr>
          <p:spPr bwMode="ltGray">
            <a:xfrm>
              <a:off x="2325127" y="1698926"/>
              <a:ext cx="8103973" cy="976312"/>
            </a:xfrm>
            <a:prstGeom prst="roundRect">
              <a:avLst>
                <a:gd name="adj" fmla="val 16667"/>
              </a:avLst>
            </a:prstGeom>
            <a:solidFill>
              <a:srgbClr val="FFFFFF"/>
            </a:solidFill>
            <a:ln w="28575" algn="ctr">
              <a:solidFill>
                <a:srgbClr val="DE608D"/>
              </a:solidFill>
              <a:round/>
            </a:ln>
            <a:effectLst>
              <a:outerShdw dist="35921" dir="2700000" algn="ctr" rotWithShape="0">
                <a:srgbClr val="768A7B"/>
              </a:outerShdw>
            </a:effectLst>
          </p:spPr>
          <p:txBody>
            <a:bodyPr wrap="none" anchor="ctr"/>
            <a:lstStyle/>
            <a:p>
              <a:pPr defTabSz="685800">
                <a:defRPr/>
              </a:pPr>
              <a:endParaRPr lang="zh-CN" altLang="en-US" sz="2100" kern="0">
                <a:solidFill>
                  <a:sysClr val="windowText" lastClr="000000"/>
                </a:solidFill>
              </a:endParaRPr>
            </a:p>
          </p:txBody>
        </p:sp>
        <p:sp>
          <p:nvSpPr>
            <p:cNvPr id="10" name="Rectangle 19"/>
            <p:cNvSpPr>
              <a:spLocks noChangeArrowheads="1"/>
            </p:cNvSpPr>
            <p:nvPr/>
          </p:nvSpPr>
          <p:spPr bwMode="auto">
            <a:xfrm>
              <a:off x="2439839" y="1925473"/>
              <a:ext cx="7874551" cy="553997"/>
            </a:xfrm>
            <a:prstGeom prst="rect">
              <a:avLst/>
            </a:prstGeom>
            <a:noFill/>
            <a:ln w="9525" algn="ctr">
              <a:noFill/>
              <a:miter lim="800000"/>
            </a:ln>
            <a:effectLst/>
          </p:spPr>
          <p:txBody>
            <a:bodyPr wrap="square">
              <a:spAutoFit/>
            </a:bodyPr>
            <a:lstStyle/>
            <a:p>
              <a:pPr eaLnBrk="0" hangingPunct="0">
                <a:buClr>
                  <a:srgbClr val="D7181F"/>
                </a:buClr>
                <a:buFont typeface="Wingdings" panose="05000000000000000000" pitchFamily="2" charset="2"/>
                <a:buNone/>
              </a:pPr>
              <a:r>
                <a:rPr lang="zh-CN" altLang="en-US" sz="2100" b="1" dirty="0">
                  <a:solidFill>
                    <a:srgbClr val="1C1C1C"/>
                  </a:solidFill>
                  <a:ea typeface="宋体" panose="02010600030101010101" pitchFamily="2" charset="-122"/>
                </a:rPr>
                <a:t>每趟有序序列增</a:t>
              </a:r>
              <a:r>
                <a:rPr lang="en-US" altLang="zh-CN" sz="2100" b="1" dirty="0">
                  <a:solidFill>
                    <a:srgbClr val="1C1C1C"/>
                  </a:solidFill>
                  <a:ea typeface="宋体" panose="02010600030101010101" pitchFamily="2" charset="-122"/>
                </a:rPr>
                <a:t>1</a:t>
              </a:r>
              <a:r>
                <a:rPr lang="zh-CN" altLang="en-US" sz="2100" b="1" dirty="0">
                  <a:solidFill>
                    <a:srgbClr val="1C1C1C"/>
                  </a:solidFill>
                  <a:ea typeface="宋体" panose="02010600030101010101" pitchFamily="2" charset="-122"/>
                </a:rPr>
                <a:t>，待排序列减</a:t>
              </a:r>
              <a:r>
                <a:rPr lang="en-US" altLang="zh-CN" sz="2100" b="1" dirty="0">
                  <a:solidFill>
                    <a:srgbClr val="1C1C1C"/>
                  </a:solidFill>
                  <a:ea typeface="宋体" panose="02010600030101010101" pitchFamily="2" charset="-122"/>
                </a:rPr>
                <a:t>1</a:t>
              </a:r>
              <a:r>
                <a:rPr lang="zh-CN" altLang="en-US" sz="2100" b="1" dirty="0">
                  <a:solidFill>
                    <a:srgbClr val="1C1C1C"/>
                  </a:solidFill>
                  <a:ea typeface="宋体" panose="02010600030101010101" pitchFamily="2" charset="-122"/>
                </a:rPr>
                <a:t>；</a:t>
              </a:r>
              <a:endParaRPr lang="en-US" altLang="zh-CN" sz="2100" b="1" dirty="0">
                <a:solidFill>
                  <a:srgbClr val="1C1C1C"/>
                </a:solidFill>
                <a:ea typeface="宋体" panose="02010600030101010101" pitchFamily="2" charset="-122"/>
              </a:endParaRPr>
            </a:p>
          </p:txBody>
        </p:sp>
      </p:grpSp>
      <p:sp>
        <p:nvSpPr>
          <p:cNvPr id="11" name="矩形 10"/>
          <p:cNvSpPr/>
          <p:nvPr/>
        </p:nvSpPr>
        <p:spPr>
          <a:xfrm>
            <a:off x="1163352" y="310360"/>
            <a:ext cx="2866490"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3.11 </a:t>
            </a:r>
            <a:r>
              <a:rPr lang="zh-CN" altLang="en-US" sz="3200" b="1" kern="0" dirty="0">
                <a:latin typeface="黑体" panose="02010609060101010101" pitchFamily="49" charset="-122"/>
                <a:ea typeface="黑体" panose="02010609060101010101" pitchFamily="49" charset="-122"/>
              </a:rPr>
              <a:t>插入排序</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911225" y="441325"/>
            <a:ext cx="7793038" cy="525463"/>
          </a:xfrm>
        </p:spPr>
        <p:txBody>
          <a:bodyPr/>
          <a:lstStyle/>
          <a:p>
            <a:pPr algn="l"/>
            <a:r>
              <a:rPr lang="zh-CN" altLang="en-US" b="1" smtClean="0">
                <a:latin typeface="黑体" panose="02010609060101010101" pitchFamily="49" charset="-122"/>
              </a:rPr>
              <a:t>例</a:t>
            </a:r>
            <a:r>
              <a:rPr lang="en-US" altLang="zh-CN" b="1" smtClean="0">
                <a:latin typeface="黑体" panose="02010609060101010101" pitchFamily="49" charset="-122"/>
              </a:rPr>
              <a:t>2</a:t>
            </a:r>
            <a:r>
              <a:rPr lang="zh-CN" altLang="en-US" b="1" smtClean="0">
                <a:latin typeface="黑体" panose="02010609060101010101" pitchFamily="49" charset="-122"/>
              </a:rPr>
              <a:t>：人机</a:t>
            </a:r>
            <a:br>
              <a:rPr lang="zh-CN" altLang="en-US" b="1" smtClean="0">
                <a:latin typeface="黑体" panose="02010609060101010101" pitchFamily="49" charset="-122"/>
              </a:rPr>
            </a:br>
            <a:r>
              <a:rPr lang="zh-CN" altLang="en-US" b="1" smtClean="0">
                <a:latin typeface="黑体" panose="02010609060101010101" pitchFamily="49" charset="-122"/>
              </a:rPr>
              <a:t>     对奕</a:t>
            </a:r>
            <a:endParaRPr lang="zh-CN" altLang="en-US" b="1" smtClean="0">
              <a:latin typeface="黑体" panose="02010609060101010101" pitchFamily="49" charset="-122"/>
            </a:endParaRPr>
          </a:p>
        </p:txBody>
      </p:sp>
      <p:grpSp>
        <p:nvGrpSpPr>
          <p:cNvPr id="62467" name="Group 3"/>
          <p:cNvGrpSpPr/>
          <p:nvPr/>
        </p:nvGrpSpPr>
        <p:grpSpPr bwMode="auto">
          <a:xfrm>
            <a:off x="3505200" y="533400"/>
            <a:ext cx="1524000" cy="1371600"/>
            <a:chOff x="2171" y="994"/>
            <a:chExt cx="960" cy="864"/>
          </a:xfrm>
        </p:grpSpPr>
        <p:sp>
          <p:nvSpPr>
            <p:cNvPr id="52365" name="Rectangle 4"/>
            <p:cNvSpPr>
              <a:spLocks noChangeArrowheads="1"/>
            </p:cNvSpPr>
            <p:nvPr/>
          </p:nvSpPr>
          <p:spPr bwMode="auto">
            <a:xfrm>
              <a:off x="2171" y="994"/>
              <a:ext cx="960" cy="86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66" name="Line 5"/>
            <p:cNvSpPr>
              <a:spLocks noChangeShapeType="1"/>
            </p:cNvSpPr>
            <p:nvPr/>
          </p:nvSpPr>
          <p:spPr bwMode="auto">
            <a:xfrm>
              <a:off x="2171" y="1282"/>
              <a:ext cx="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67" name="Line 6"/>
            <p:cNvSpPr>
              <a:spLocks noChangeShapeType="1"/>
            </p:cNvSpPr>
            <p:nvPr/>
          </p:nvSpPr>
          <p:spPr bwMode="auto">
            <a:xfrm>
              <a:off x="2171" y="1570"/>
              <a:ext cx="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68" name="Line 7"/>
            <p:cNvSpPr>
              <a:spLocks noChangeShapeType="1"/>
            </p:cNvSpPr>
            <p:nvPr/>
          </p:nvSpPr>
          <p:spPr bwMode="auto">
            <a:xfrm>
              <a:off x="2459" y="994"/>
              <a:ext cx="0" cy="86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69" name="Line 8"/>
            <p:cNvSpPr>
              <a:spLocks noChangeShapeType="1"/>
            </p:cNvSpPr>
            <p:nvPr/>
          </p:nvSpPr>
          <p:spPr bwMode="auto">
            <a:xfrm>
              <a:off x="2795" y="994"/>
              <a:ext cx="0" cy="86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70" name="Oval 9"/>
            <p:cNvSpPr>
              <a:spLocks noChangeArrowheads="1"/>
            </p:cNvSpPr>
            <p:nvPr/>
          </p:nvSpPr>
          <p:spPr bwMode="auto">
            <a:xfrm>
              <a:off x="2891" y="1090"/>
              <a:ext cx="144" cy="144"/>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71" name="Oval 10"/>
            <p:cNvSpPr>
              <a:spLocks noChangeArrowheads="1"/>
            </p:cNvSpPr>
            <p:nvPr/>
          </p:nvSpPr>
          <p:spPr bwMode="auto">
            <a:xfrm>
              <a:off x="2540" y="1367"/>
              <a:ext cx="166"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72" name="Oval 11"/>
            <p:cNvSpPr>
              <a:spLocks noChangeArrowheads="1"/>
            </p:cNvSpPr>
            <p:nvPr/>
          </p:nvSpPr>
          <p:spPr bwMode="auto">
            <a:xfrm>
              <a:off x="2241" y="1655"/>
              <a:ext cx="144"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73" name="Oval 12"/>
            <p:cNvSpPr>
              <a:spLocks noChangeArrowheads="1"/>
            </p:cNvSpPr>
            <p:nvPr/>
          </p:nvSpPr>
          <p:spPr bwMode="auto">
            <a:xfrm>
              <a:off x="2573" y="1664"/>
              <a:ext cx="166" cy="144"/>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grpSp>
      <p:sp>
        <p:nvSpPr>
          <p:cNvPr id="62477" name="Oval 13"/>
          <p:cNvSpPr>
            <a:spLocks noChangeArrowheads="1"/>
          </p:cNvSpPr>
          <p:nvPr/>
        </p:nvSpPr>
        <p:spPr bwMode="auto">
          <a:xfrm>
            <a:off x="530225" y="3300413"/>
            <a:ext cx="263525" cy="22860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62478" name="Oval 14"/>
          <p:cNvSpPr>
            <a:spLocks noChangeArrowheads="1"/>
          </p:cNvSpPr>
          <p:nvPr/>
        </p:nvSpPr>
        <p:spPr bwMode="auto">
          <a:xfrm>
            <a:off x="2322513" y="2871788"/>
            <a:ext cx="263525" cy="22860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62479" name="Oval 15"/>
          <p:cNvSpPr>
            <a:spLocks noChangeArrowheads="1"/>
          </p:cNvSpPr>
          <p:nvPr/>
        </p:nvSpPr>
        <p:spPr bwMode="auto">
          <a:xfrm>
            <a:off x="4457700" y="2819400"/>
            <a:ext cx="263525" cy="22860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62480" name="Oval 16"/>
          <p:cNvSpPr>
            <a:spLocks noChangeArrowheads="1"/>
          </p:cNvSpPr>
          <p:nvPr/>
        </p:nvSpPr>
        <p:spPr bwMode="auto">
          <a:xfrm>
            <a:off x="6680200" y="3241675"/>
            <a:ext cx="263525" cy="22860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62481" name="Oval 17"/>
          <p:cNvSpPr>
            <a:spLocks noChangeArrowheads="1"/>
          </p:cNvSpPr>
          <p:nvPr/>
        </p:nvSpPr>
        <p:spPr bwMode="auto">
          <a:xfrm>
            <a:off x="8310563" y="3687763"/>
            <a:ext cx="263525" cy="22860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grpSp>
        <p:nvGrpSpPr>
          <p:cNvPr id="62482" name="Group 18"/>
          <p:cNvGrpSpPr/>
          <p:nvPr/>
        </p:nvGrpSpPr>
        <p:grpSpPr bwMode="auto">
          <a:xfrm>
            <a:off x="439738" y="1927225"/>
            <a:ext cx="3195637" cy="2173288"/>
            <a:chOff x="232" y="1863"/>
            <a:chExt cx="2013" cy="1369"/>
          </a:xfrm>
        </p:grpSpPr>
        <p:sp>
          <p:nvSpPr>
            <p:cNvPr id="52355" name="Line 19"/>
            <p:cNvSpPr>
              <a:spLocks noChangeShapeType="1"/>
            </p:cNvSpPr>
            <p:nvPr/>
          </p:nvSpPr>
          <p:spPr bwMode="auto">
            <a:xfrm>
              <a:off x="232" y="2656"/>
              <a:ext cx="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56" name="Line 20"/>
            <p:cNvSpPr>
              <a:spLocks noChangeShapeType="1"/>
            </p:cNvSpPr>
            <p:nvPr/>
          </p:nvSpPr>
          <p:spPr bwMode="auto">
            <a:xfrm>
              <a:off x="232" y="2944"/>
              <a:ext cx="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57" name="Line 21"/>
            <p:cNvSpPr>
              <a:spLocks noChangeShapeType="1"/>
            </p:cNvSpPr>
            <p:nvPr/>
          </p:nvSpPr>
          <p:spPr bwMode="auto">
            <a:xfrm>
              <a:off x="520" y="2368"/>
              <a:ext cx="0" cy="86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58" name="Line 22"/>
            <p:cNvSpPr>
              <a:spLocks noChangeShapeType="1"/>
            </p:cNvSpPr>
            <p:nvPr/>
          </p:nvSpPr>
          <p:spPr bwMode="auto">
            <a:xfrm>
              <a:off x="856" y="2368"/>
              <a:ext cx="0" cy="86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59" name="Rectangle 23"/>
            <p:cNvSpPr>
              <a:spLocks noChangeArrowheads="1"/>
            </p:cNvSpPr>
            <p:nvPr/>
          </p:nvSpPr>
          <p:spPr bwMode="auto">
            <a:xfrm>
              <a:off x="232" y="2368"/>
              <a:ext cx="960" cy="86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60" name="Oval 24"/>
            <p:cNvSpPr>
              <a:spLocks noChangeArrowheads="1"/>
            </p:cNvSpPr>
            <p:nvPr/>
          </p:nvSpPr>
          <p:spPr bwMode="auto">
            <a:xfrm>
              <a:off x="952" y="2464"/>
              <a:ext cx="144" cy="144"/>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61" name="Oval 25"/>
            <p:cNvSpPr>
              <a:spLocks noChangeArrowheads="1"/>
            </p:cNvSpPr>
            <p:nvPr/>
          </p:nvSpPr>
          <p:spPr bwMode="auto">
            <a:xfrm>
              <a:off x="601" y="2741"/>
              <a:ext cx="166"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62" name="Oval 26"/>
            <p:cNvSpPr>
              <a:spLocks noChangeArrowheads="1"/>
            </p:cNvSpPr>
            <p:nvPr/>
          </p:nvSpPr>
          <p:spPr bwMode="auto">
            <a:xfrm>
              <a:off x="302" y="3029"/>
              <a:ext cx="144"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63" name="Oval 27"/>
            <p:cNvSpPr>
              <a:spLocks noChangeArrowheads="1"/>
            </p:cNvSpPr>
            <p:nvPr/>
          </p:nvSpPr>
          <p:spPr bwMode="auto">
            <a:xfrm>
              <a:off x="634" y="3038"/>
              <a:ext cx="144" cy="144"/>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64" name="Line 28"/>
            <p:cNvSpPr>
              <a:spLocks noChangeShapeType="1"/>
            </p:cNvSpPr>
            <p:nvPr/>
          </p:nvSpPr>
          <p:spPr bwMode="auto">
            <a:xfrm flipH="1">
              <a:off x="700" y="1863"/>
              <a:ext cx="1545" cy="5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2493" name="Group 29"/>
          <p:cNvGrpSpPr/>
          <p:nvPr/>
        </p:nvGrpSpPr>
        <p:grpSpPr bwMode="auto">
          <a:xfrm>
            <a:off x="2181225" y="1931988"/>
            <a:ext cx="1738313" cy="2166937"/>
            <a:chOff x="1361" y="1863"/>
            <a:chExt cx="1095" cy="1365"/>
          </a:xfrm>
        </p:grpSpPr>
        <p:sp>
          <p:nvSpPr>
            <p:cNvPr id="52345" name="Line 30"/>
            <p:cNvSpPr>
              <a:spLocks noChangeShapeType="1"/>
            </p:cNvSpPr>
            <p:nvPr/>
          </p:nvSpPr>
          <p:spPr bwMode="auto">
            <a:xfrm>
              <a:off x="1361" y="2652"/>
              <a:ext cx="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46" name="Line 31"/>
            <p:cNvSpPr>
              <a:spLocks noChangeShapeType="1"/>
            </p:cNvSpPr>
            <p:nvPr/>
          </p:nvSpPr>
          <p:spPr bwMode="auto">
            <a:xfrm>
              <a:off x="1361" y="2940"/>
              <a:ext cx="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47" name="Line 32"/>
            <p:cNvSpPr>
              <a:spLocks noChangeShapeType="1"/>
            </p:cNvSpPr>
            <p:nvPr/>
          </p:nvSpPr>
          <p:spPr bwMode="auto">
            <a:xfrm>
              <a:off x="1649" y="2364"/>
              <a:ext cx="0" cy="86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48" name="Line 33"/>
            <p:cNvSpPr>
              <a:spLocks noChangeShapeType="1"/>
            </p:cNvSpPr>
            <p:nvPr/>
          </p:nvSpPr>
          <p:spPr bwMode="auto">
            <a:xfrm>
              <a:off x="1985" y="2364"/>
              <a:ext cx="0" cy="86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49" name="Rectangle 34"/>
            <p:cNvSpPr>
              <a:spLocks noChangeArrowheads="1"/>
            </p:cNvSpPr>
            <p:nvPr/>
          </p:nvSpPr>
          <p:spPr bwMode="auto">
            <a:xfrm>
              <a:off x="1361" y="2364"/>
              <a:ext cx="960" cy="86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50" name="Oval 35"/>
            <p:cNvSpPr>
              <a:spLocks noChangeArrowheads="1"/>
            </p:cNvSpPr>
            <p:nvPr/>
          </p:nvSpPr>
          <p:spPr bwMode="auto">
            <a:xfrm>
              <a:off x="2081" y="2460"/>
              <a:ext cx="144" cy="144"/>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51" name="Oval 36"/>
            <p:cNvSpPr>
              <a:spLocks noChangeArrowheads="1"/>
            </p:cNvSpPr>
            <p:nvPr/>
          </p:nvSpPr>
          <p:spPr bwMode="auto">
            <a:xfrm>
              <a:off x="1730" y="2737"/>
              <a:ext cx="166"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52" name="Oval 37"/>
            <p:cNvSpPr>
              <a:spLocks noChangeArrowheads="1"/>
            </p:cNvSpPr>
            <p:nvPr/>
          </p:nvSpPr>
          <p:spPr bwMode="auto">
            <a:xfrm>
              <a:off x="1431" y="3025"/>
              <a:ext cx="144"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53" name="Oval 38"/>
            <p:cNvSpPr>
              <a:spLocks noChangeArrowheads="1"/>
            </p:cNvSpPr>
            <p:nvPr/>
          </p:nvSpPr>
          <p:spPr bwMode="auto">
            <a:xfrm>
              <a:off x="1763" y="3034"/>
              <a:ext cx="144" cy="144"/>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54" name="Line 39"/>
            <p:cNvSpPr>
              <a:spLocks noChangeShapeType="1"/>
            </p:cNvSpPr>
            <p:nvPr/>
          </p:nvSpPr>
          <p:spPr bwMode="auto">
            <a:xfrm flipH="1">
              <a:off x="1778" y="1863"/>
              <a:ext cx="678" cy="5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2504" name="Group 40"/>
          <p:cNvGrpSpPr/>
          <p:nvPr/>
        </p:nvGrpSpPr>
        <p:grpSpPr bwMode="auto">
          <a:xfrm>
            <a:off x="3878263" y="1912938"/>
            <a:ext cx="1524000" cy="2149475"/>
            <a:chOff x="2406" y="1863"/>
            <a:chExt cx="960" cy="1354"/>
          </a:xfrm>
        </p:grpSpPr>
        <p:sp>
          <p:nvSpPr>
            <p:cNvPr id="52335" name="Line 41"/>
            <p:cNvSpPr>
              <a:spLocks noChangeShapeType="1"/>
            </p:cNvSpPr>
            <p:nvPr/>
          </p:nvSpPr>
          <p:spPr bwMode="auto">
            <a:xfrm>
              <a:off x="2406" y="2641"/>
              <a:ext cx="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36" name="Line 42"/>
            <p:cNvSpPr>
              <a:spLocks noChangeShapeType="1"/>
            </p:cNvSpPr>
            <p:nvPr/>
          </p:nvSpPr>
          <p:spPr bwMode="auto">
            <a:xfrm>
              <a:off x="2406" y="2929"/>
              <a:ext cx="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37" name="Line 43"/>
            <p:cNvSpPr>
              <a:spLocks noChangeShapeType="1"/>
            </p:cNvSpPr>
            <p:nvPr/>
          </p:nvSpPr>
          <p:spPr bwMode="auto">
            <a:xfrm>
              <a:off x="2694" y="2353"/>
              <a:ext cx="0" cy="86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38" name="Line 44"/>
            <p:cNvSpPr>
              <a:spLocks noChangeShapeType="1"/>
            </p:cNvSpPr>
            <p:nvPr/>
          </p:nvSpPr>
          <p:spPr bwMode="auto">
            <a:xfrm>
              <a:off x="3030" y="2353"/>
              <a:ext cx="0" cy="86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39" name="Rectangle 45"/>
            <p:cNvSpPr>
              <a:spLocks noChangeArrowheads="1"/>
            </p:cNvSpPr>
            <p:nvPr/>
          </p:nvSpPr>
          <p:spPr bwMode="auto">
            <a:xfrm>
              <a:off x="2406" y="2353"/>
              <a:ext cx="960" cy="86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40" name="Oval 46"/>
            <p:cNvSpPr>
              <a:spLocks noChangeArrowheads="1"/>
            </p:cNvSpPr>
            <p:nvPr/>
          </p:nvSpPr>
          <p:spPr bwMode="auto">
            <a:xfrm>
              <a:off x="3126" y="2449"/>
              <a:ext cx="144" cy="144"/>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41" name="Oval 47"/>
            <p:cNvSpPr>
              <a:spLocks noChangeArrowheads="1"/>
            </p:cNvSpPr>
            <p:nvPr/>
          </p:nvSpPr>
          <p:spPr bwMode="auto">
            <a:xfrm>
              <a:off x="2775" y="2726"/>
              <a:ext cx="166"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42" name="Oval 48"/>
            <p:cNvSpPr>
              <a:spLocks noChangeArrowheads="1"/>
            </p:cNvSpPr>
            <p:nvPr/>
          </p:nvSpPr>
          <p:spPr bwMode="auto">
            <a:xfrm>
              <a:off x="2476" y="3014"/>
              <a:ext cx="144"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43" name="Oval 49"/>
            <p:cNvSpPr>
              <a:spLocks noChangeArrowheads="1"/>
            </p:cNvSpPr>
            <p:nvPr/>
          </p:nvSpPr>
          <p:spPr bwMode="auto">
            <a:xfrm>
              <a:off x="2808" y="3023"/>
              <a:ext cx="144" cy="144"/>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44" name="Line 50"/>
            <p:cNvSpPr>
              <a:spLocks noChangeShapeType="1"/>
            </p:cNvSpPr>
            <p:nvPr/>
          </p:nvSpPr>
          <p:spPr bwMode="auto">
            <a:xfrm>
              <a:off x="2634" y="1863"/>
              <a:ext cx="133" cy="489"/>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2515" name="Group 51"/>
          <p:cNvGrpSpPr/>
          <p:nvPr/>
        </p:nvGrpSpPr>
        <p:grpSpPr bwMode="auto">
          <a:xfrm>
            <a:off x="4645025" y="1912938"/>
            <a:ext cx="2433638" cy="2114550"/>
            <a:chOff x="2889" y="1863"/>
            <a:chExt cx="1533" cy="1332"/>
          </a:xfrm>
        </p:grpSpPr>
        <p:sp>
          <p:nvSpPr>
            <p:cNvPr id="52325" name="Line 52"/>
            <p:cNvSpPr>
              <a:spLocks noChangeShapeType="1"/>
            </p:cNvSpPr>
            <p:nvPr/>
          </p:nvSpPr>
          <p:spPr bwMode="auto">
            <a:xfrm>
              <a:off x="3462" y="2619"/>
              <a:ext cx="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26" name="Line 53"/>
            <p:cNvSpPr>
              <a:spLocks noChangeShapeType="1"/>
            </p:cNvSpPr>
            <p:nvPr/>
          </p:nvSpPr>
          <p:spPr bwMode="auto">
            <a:xfrm>
              <a:off x="3462" y="2907"/>
              <a:ext cx="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27" name="Line 54"/>
            <p:cNvSpPr>
              <a:spLocks noChangeShapeType="1"/>
            </p:cNvSpPr>
            <p:nvPr/>
          </p:nvSpPr>
          <p:spPr bwMode="auto">
            <a:xfrm>
              <a:off x="3750" y="2331"/>
              <a:ext cx="0" cy="86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28" name="Line 55"/>
            <p:cNvSpPr>
              <a:spLocks noChangeShapeType="1"/>
            </p:cNvSpPr>
            <p:nvPr/>
          </p:nvSpPr>
          <p:spPr bwMode="auto">
            <a:xfrm>
              <a:off x="4086" y="2331"/>
              <a:ext cx="0" cy="86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29" name="Rectangle 56"/>
            <p:cNvSpPr>
              <a:spLocks noChangeArrowheads="1"/>
            </p:cNvSpPr>
            <p:nvPr/>
          </p:nvSpPr>
          <p:spPr bwMode="auto">
            <a:xfrm>
              <a:off x="3462" y="2331"/>
              <a:ext cx="960" cy="86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30" name="Oval 57"/>
            <p:cNvSpPr>
              <a:spLocks noChangeArrowheads="1"/>
            </p:cNvSpPr>
            <p:nvPr/>
          </p:nvSpPr>
          <p:spPr bwMode="auto">
            <a:xfrm>
              <a:off x="4182" y="2427"/>
              <a:ext cx="144" cy="144"/>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31" name="Oval 58"/>
            <p:cNvSpPr>
              <a:spLocks noChangeArrowheads="1"/>
            </p:cNvSpPr>
            <p:nvPr/>
          </p:nvSpPr>
          <p:spPr bwMode="auto">
            <a:xfrm>
              <a:off x="3831" y="2704"/>
              <a:ext cx="166"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32" name="Oval 59"/>
            <p:cNvSpPr>
              <a:spLocks noChangeArrowheads="1"/>
            </p:cNvSpPr>
            <p:nvPr/>
          </p:nvSpPr>
          <p:spPr bwMode="auto">
            <a:xfrm>
              <a:off x="3532" y="2992"/>
              <a:ext cx="144"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33" name="Oval 60"/>
            <p:cNvSpPr>
              <a:spLocks noChangeArrowheads="1"/>
            </p:cNvSpPr>
            <p:nvPr/>
          </p:nvSpPr>
          <p:spPr bwMode="auto">
            <a:xfrm>
              <a:off x="3864" y="3001"/>
              <a:ext cx="144" cy="144"/>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34" name="Line 61"/>
            <p:cNvSpPr>
              <a:spLocks noChangeShapeType="1"/>
            </p:cNvSpPr>
            <p:nvPr/>
          </p:nvSpPr>
          <p:spPr bwMode="auto">
            <a:xfrm>
              <a:off x="2889" y="1863"/>
              <a:ext cx="989" cy="467"/>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2526" name="Group 62"/>
          <p:cNvGrpSpPr/>
          <p:nvPr/>
        </p:nvGrpSpPr>
        <p:grpSpPr bwMode="auto">
          <a:xfrm>
            <a:off x="5016500" y="1912938"/>
            <a:ext cx="3727450" cy="2119312"/>
            <a:chOff x="3123" y="1863"/>
            <a:chExt cx="2348" cy="1335"/>
          </a:xfrm>
        </p:grpSpPr>
        <p:sp>
          <p:nvSpPr>
            <p:cNvPr id="52315" name="Line 63"/>
            <p:cNvSpPr>
              <a:spLocks noChangeShapeType="1"/>
            </p:cNvSpPr>
            <p:nvPr/>
          </p:nvSpPr>
          <p:spPr bwMode="auto">
            <a:xfrm>
              <a:off x="4511" y="2622"/>
              <a:ext cx="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16" name="Line 64"/>
            <p:cNvSpPr>
              <a:spLocks noChangeShapeType="1"/>
            </p:cNvSpPr>
            <p:nvPr/>
          </p:nvSpPr>
          <p:spPr bwMode="auto">
            <a:xfrm>
              <a:off x="4511" y="2910"/>
              <a:ext cx="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17" name="Line 65"/>
            <p:cNvSpPr>
              <a:spLocks noChangeShapeType="1"/>
            </p:cNvSpPr>
            <p:nvPr/>
          </p:nvSpPr>
          <p:spPr bwMode="auto">
            <a:xfrm>
              <a:off x="4799" y="2334"/>
              <a:ext cx="0" cy="86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18" name="Line 66"/>
            <p:cNvSpPr>
              <a:spLocks noChangeShapeType="1"/>
            </p:cNvSpPr>
            <p:nvPr/>
          </p:nvSpPr>
          <p:spPr bwMode="auto">
            <a:xfrm>
              <a:off x="5135" y="2334"/>
              <a:ext cx="0" cy="86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19" name="Rectangle 67"/>
            <p:cNvSpPr>
              <a:spLocks noChangeArrowheads="1"/>
            </p:cNvSpPr>
            <p:nvPr/>
          </p:nvSpPr>
          <p:spPr bwMode="auto">
            <a:xfrm>
              <a:off x="4511" y="2334"/>
              <a:ext cx="960" cy="86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20" name="Oval 68"/>
            <p:cNvSpPr>
              <a:spLocks noChangeArrowheads="1"/>
            </p:cNvSpPr>
            <p:nvPr/>
          </p:nvSpPr>
          <p:spPr bwMode="auto">
            <a:xfrm>
              <a:off x="5231" y="2430"/>
              <a:ext cx="144" cy="144"/>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21" name="Oval 69"/>
            <p:cNvSpPr>
              <a:spLocks noChangeArrowheads="1"/>
            </p:cNvSpPr>
            <p:nvPr/>
          </p:nvSpPr>
          <p:spPr bwMode="auto">
            <a:xfrm>
              <a:off x="4880" y="2707"/>
              <a:ext cx="166"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22" name="Oval 70"/>
            <p:cNvSpPr>
              <a:spLocks noChangeArrowheads="1"/>
            </p:cNvSpPr>
            <p:nvPr/>
          </p:nvSpPr>
          <p:spPr bwMode="auto">
            <a:xfrm>
              <a:off x="4581" y="2995"/>
              <a:ext cx="144"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23" name="Oval 71"/>
            <p:cNvSpPr>
              <a:spLocks noChangeArrowheads="1"/>
            </p:cNvSpPr>
            <p:nvPr/>
          </p:nvSpPr>
          <p:spPr bwMode="auto">
            <a:xfrm>
              <a:off x="4913" y="3004"/>
              <a:ext cx="144" cy="144"/>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24" name="Line 72"/>
            <p:cNvSpPr>
              <a:spLocks noChangeShapeType="1"/>
            </p:cNvSpPr>
            <p:nvPr/>
          </p:nvSpPr>
          <p:spPr bwMode="auto">
            <a:xfrm>
              <a:off x="3123" y="1863"/>
              <a:ext cx="1878" cy="467"/>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537" name="Oval 73"/>
          <p:cNvSpPr>
            <a:spLocks noChangeArrowheads="1"/>
          </p:cNvSpPr>
          <p:nvPr/>
        </p:nvSpPr>
        <p:spPr bwMode="auto">
          <a:xfrm>
            <a:off x="1635125" y="5410200"/>
            <a:ext cx="228600" cy="228600"/>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grpSp>
        <p:nvGrpSpPr>
          <p:cNvPr id="62538" name="Group 74"/>
          <p:cNvGrpSpPr/>
          <p:nvPr/>
        </p:nvGrpSpPr>
        <p:grpSpPr bwMode="auto">
          <a:xfrm>
            <a:off x="1524000" y="4038600"/>
            <a:ext cx="2514600" cy="2133600"/>
            <a:chOff x="960" y="2784"/>
            <a:chExt cx="1584" cy="1344"/>
          </a:xfrm>
        </p:grpSpPr>
        <p:sp>
          <p:nvSpPr>
            <p:cNvPr id="52304" name="Line 75"/>
            <p:cNvSpPr>
              <a:spLocks noChangeShapeType="1"/>
            </p:cNvSpPr>
            <p:nvPr/>
          </p:nvSpPr>
          <p:spPr bwMode="auto">
            <a:xfrm>
              <a:off x="960" y="3552"/>
              <a:ext cx="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05" name="Line 76"/>
            <p:cNvSpPr>
              <a:spLocks noChangeShapeType="1"/>
            </p:cNvSpPr>
            <p:nvPr/>
          </p:nvSpPr>
          <p:spPr bwMode="auto">
            <a:xfrm>
              <a:off x="960" y="3840"/>
              <a:ext cx="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06" name="Line 77"/>
            <p:cNvSpPr>
              <a:spLocks noChangeShapeType="1"/>
            </p:cNvSpPr>
            <p:nvPr/>
          </p:nvSpPr>
          <p:spPr bwMode="auto">
            <a:xfrm>
              <a:off x="1248" y="3264"/>
              <a:ext cx="0" cy="86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07" name="Line 78"/>
            <p:cNvSpPr>
              <a:spLocks noChangeShapeType="1"/>
            </p:cNvSpPr>
            <p:nvPr/>
          </p:nvSpPr>
          <p:spPr bwMode="auto">
            <a:xfrm>
              <a:off x="1584" y="3264"/>
              <a:ext cx="0" cy="86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08" name="Rectangle 79"/>
            <p:cNvSpPr>
              <a:spLocks noChangeArrowheads="1"/>
            </p:cNvSpPr>
            <p:nvPr/>
          </p:nvSpPr>
          <p:spPr bwMode="auto">
            <a:xfrm>
              <a:off x="960" y="3264"/>
              <a:ext cx="960" cy="86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09" name="Oval 80"/>
            <p:cNvSpPr>
              <a:spLocks noChangeArrowheads="1"/>
            </p:cNvSpPr>
            <p:nvPr/>
          </p:nvSpPr>
          <p:spPr bwMode="auto">
            <a:xfrm>
              <a:off x="1680" y="3360"/>
              <a:ext cx="144" cy="144"/>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10" name="Oval 81"/>
            <p:cNvSpPr>
              <a:spLocks noChangeArrowheads="1"/>
            </p:cNvSpPr>
            <p:nvPr/>
          </p:nvSpPr>
          <p:spPr bwMode="auto">
            <a:xfrm>
              <a:off x="1344" y="3637"/>
              <a:ext cx="166"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11" name="Oval 82"/>
            <p:cNvSpPr>
              <a:spLocks noChangeArrowheads="1"/>
            </p:cNvSpPr>
            <p:nvPr/>
          </p:nvSpPr>
          <p:spPr bwMode="auto">
            <a:xfrm>
              <a:off x="1030" y="3925"/>
              <a:ext cx="144"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12" name="Oval 83"/>
            <p:cNvSpPr>
              <a:spLocks noChangeArrowheads="1"/>
            </p:cNvSpPr>
            <p:nvPr/>
          </p:nvSpPr>
          <p:spPr bwMode="auto">
            <a:xfrm>
              <a:off x="1366" y="3934"/>
              <a:ext cx="144" cy="144"/>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13" name="Oval 84"/>
            <p:cNvSpPr>
              <a:spLocks noChangeArrowheads="1"/>
            </p:cNvSpPr>
            <p:nvPr/>
          </p:nvSpPr>
          <p:spPr bwMode="auto">
            <a:xfrm>
              <a:off x="1344" y="3350"/>
              <a:ext cx="166"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14" name="Line 85"/>
            <p:cNvSpPr>
              <a:spLocks noChangeShapeType="1"/>
            </p:cNvSpPr>
            <p:nvPr/>
          </p:nvSpPr>
          <p:spPr bwMode="auto">
            <a:xfrm flipH="1">
              <a:off x="1440" y="2784"/>
              <a:ext cx="1104" cy="48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550" name="Oval 86"/>
          <p:cNvSpPr>
            <a:spLocks noChangeArrowheads="1"/>
          </p:cNvSpPr>
          <p:nvPr/>
        </p:nvSpPr>
        <p:spPr bwMode="auto">
          <a:xfrm>
            <a:off x="3311525" y="4937125"/>
            <a:ext cx="228600" cy="228600"/>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grpSp>
        <p:nvGrpSpPr>
          <p:cNvPr id="62551" name="Group 87"/>
          <p:cNvGrpSpPr/>
          <p:nvPr/>
        </p:nvGrpSpPr>
        <p:grpSpPr bwMode="auto">
          <a:xfrm>
            <a:off x="3200400" y="4038600"/>
            <a:ext cx="1524000" cy="2133600"/>
            <a:chOff x="2016" y="2784"/>
            <a:chExt cx="960" cy="1344"/>
          </a:xfrm>
        </p:grpSpPr>
        <p:sp>
          <p:nvSpPr>
            <p:cNvPr id="52293" name="Line 88"/>
            <p:cNvSpPr>
              <a:spLocks noChangeShapeType="1"/>
            </p:cNvSpPr>
            <p:nvPr/>
          </p:nvSpPr>
          <p:spPr bwMode="auto">
            <a:xfrm>
              <a:off x="2016" y="3552"/>
              <a:ext cx="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94" name="Line 89"/>
            <p:cNvSpPr>
              <a:spLocks noChangeShapeType="1"/>
            </p:cNvSpPr>
            <p:nvPr/>
          </p:nvSpPr>
          <p:spPr bwMode="auto">
            <a:xfrm>
              <a:off x="2016" y="3840"/>
              <a:ext cx="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95" name="Line 90"/>
            <p:cNvSpPr>
              <a:spLocks noChangeShapeType="1"/>
            </p:cNvSpPr>
            <p:nvPr/>
          </p:nvSpPr>
          <p:spPr bwMode="auto">
            <a:xfrm>
              <a:off x="2304" y="3264"/>
              <a:ext cx="0" cy="86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96" name="Line 91"/>
            <p:cNvSpPr>
              <a:spLocks noChangeShapeType="1"/>
            </p:cNvSpPr>
            <p:nvPr/>
          </p:nvSpPr>
          <p:spPr bwMode="auto">
            <a:xfrm>
              <a:off x="2640" y="3264"/>
              <a:ext cx="0" cy="86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97" name="Rectangle 92"/>
            <p:cNvSpPr>
              <a:spLocks noChangeArrowheads="1"/>
            </p:cNvSpPr>
            <p:nvPr/>
          </p:nvSpPr>
          <p:spPr bwMode="auto">
            <a:xfrm>
              <a:off x="2016" y="3264"/>
              <a:ext cx="960" cy="86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298" name="Oval 93"/>
            <p:cNvSpPr>
              <a:spLocks noChangeArrowheads="1"/>
            </p:cNvSpPr>
            <p:nvPr/>
          </p:nvSpPr>
          <p:spPr bwMode="auto">
            <a:xfrm>
              <a:off x="2736" y="3360"/>
              <a:ext cx="144" cy="144"/>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299" name="Oval 94"/>
            <p:cNvSpPr>
              <a:spLocks noChangeArrowheads="1"/>
            </p:cNvSpPr>
            <p:nvPr/>
          </p:nvSpPr>
          <p:spPr bwMode="auto">
            <a:xfrm>
              <a:off x="2400" y="3637"/>
              <a:ext cx="166"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00" name="Oval 95"/>
            <p:cNvSpPr>
              <a:spLocks noChangeArrowheads="1"/>
            </p:cNvSpPr>
            <p:nvPr/>
          </p:nvSpPr>
          <p:spPr bwMode="auto">
            <a:xfrm>
              <a:off x="2086" y="3925"/>
              <a:ext cx="144"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01" name="Oval 96"/>
            <p:cNvSpPr>
              <a:spLocks noChangeArrowheads="1"/>
            </p:cNvSpPr>
            <p:nvPr/>
          </p:nvSpPr>
          <p:spPr bwMode="auto">
            <a:xfrm>
              <a:off x="2422" y="3934"/>
              <a:ext cx="144" cy="144"/>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02" name="Oval 97"/>
            <p:cNvSpPr>
              <a:spLocks noChangeArrowheads="1"/>
            </p:cNvSpPr>
            <p:nvPr/>
          </p:nvSpPr>
          <p:spPr bwMode="auto">
            <a:xfrm>
              <a:off x="2400" y="3350"/>
              <a:ext cx="166"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303" name="Line 98"/>
            <p:cNvSpPr>
              <a:spLocks noChangeShapeType="1"/>
            </p:cNvSpPr>
            <p:nvPr/>
          </p:nvSpPr>
          <p:spPr bwMode="auto">
            <a:xfrm flipH="1">
              <a:off x="2448" y="2784"/>
              <a:ext cx="384" cy="48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563" name="Oval 99"/>
          <p:cNvSpPr>
            <a:spLocks noChangeArrowheads="1"/>
          </p:cNvSpPr>
          <p:nvPr/>
        </p:nvSpPr>
        <p:spPr bwMode="auto">
          <a:xfrm>
            <a:off x="6019800" y="5410200"/>
            <a:ext cx="228600" cy="228600"/>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grpSp>
        <p:nvGrpSpPr>
          <p:cNvPr id="62564" name="Group 100"/>
          <p:cNvGrpSpPr/>
          <p:nvPr/>
        </p:nvGrpSpPr>
        <p:grpSpPr bwMode="auto">
          <a:xfrm>
            <a:off x="4648200" y="4038600"/>
            <a:ext cx="1752600" cy="2133600"/>
            <a:chOff x="2928" y="2784"/>
            <a:chExt cx="1104" cy="1344"/>
          </a:xfrm>
        </p:grpSpPr>
        <p:sp>
          <p:nvSpPr>
            <p:cNvPr id="52282" name="Line 101"/>
            <p:cNvSpPr>
              <a:spLocks noChangeShapeType="1"/>
            </p:cNvSpPr>
            <p:nvPr/>
          </p:nvSpPr>
          <p:spPr bwMode="auto">
            <a:xfrm>
              <a:off x="3072" y="3552"/>
              <a:ext cx="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83" name="Line 102"/>
            <p:cNvSpPr>
              <a:spLocks noChangeShapeType="1"/>
            </p:cNvSpPr>
            <p:nvPr/>
          </p:nvSpPr>
          <p:spPr bwMode="auto">
            <a:xfrm>
              <a:off x="3072" y="3840"/>
              <a:ext cx="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84" name="Line 103"/>
            <p:cNvSpPr>
              <a:spLocks noChangeShapeType="1"/>
            </p:cNvSpPr>
            <p:nvPr/>
          </p:nvSpPr>
          <p:spPr bwMode="auto">
            <a:xfrm>
              <a:off x="3360" y="3264"/>
              <a:ext cx="0" cy="86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85" name="Line 104"/>
            <p:cNvSpPr>
              <a:spLocks noChangeShapeType="1"/>
            </p:cNvSpPr>
            <p:nvPr/>
          </p:nvSpPr>
          <p:spPr bwMode="auto">
            <a:xfrm>
              <a:off x="3696" y="3264"/>
              <a:ext cx="0" cy="86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86" name="Rectangle 105"/>
            <p:cNvSpPr>
              <a:spLocks noChangeArrowheads="1"/>
            </p:cNvSpPr>
            <p:nvPr/>
          </p:nvSpPr>
          <p:spPr bwMode="auto">
            <a:xfrm>
              <a:off x="3072" y="3264"/>
              <a:ext cx="960" cy="86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287" name="Oval 106"/>
            <p:cNvSpPr>
              <a:spLocks noChangeArrowheads="1"/>
            </p:cNvSpPr>
            <p:nvPr/>
          </p:nvSpPr>
          <p:spPr bwMode="auto">
            <a:xfrm>
              <a:off x="3792" y="3360"/>
              <a:ext cx="144" cy="144"/>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288" name="Oval 107"/>
            <p:cNvSpPr>
              <a:spLocks noChangeArrowheads="1"/>
            </p:cNvSpPr>
            <p:nvPr/>
          </p:nvSpPr>
          <p:spPr bwMode="auto">
            <a:xfrm>
              <a:off x="3456" y="3637"/>
              <a:ext cx="166"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289" name="Oval 108"/>
            <p:cNvSpPr>
              <a:spLocks noChangeArrowheads="1"/>
            </p:cNvSpPr>
            <p:nvPr/>
          </p:nvSpPr>
          <p:spPr bwMode="auto">
            <a:xfrm>
              <a:off x="3142" y="3925"/>
              <a:ext cx="144"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290" name="Oval 109"/>
            <p:cNvSpPr>
              <a:spLocks noChangeArrowheads="1"/>
            </p:cNvSpPr>
            <p:nvPr/>
          </p:nvSpPr>
          <p:spPr bwMode="auto">
            <a:xfrm>
              <a:off x="3478" y="3934"/>
              <a:ext cx="144" cy="144"/>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291" name="Oval 110"/>
            <p:cNvSpPr>
              <a:spLocks noChangeArrowheads="1"/>
            </p:cNvSpPr>
            <p:nvPr/>
          </p:nvSpPr>
          <p:spPr bwMode="auto">
            <a:xfrm>
              <a:off x="3456" y="3350"/>
              <a:ext cx="166"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292" name="Line 111"/>
            <p:cNvSpPr>
              <a:spLocks noChangeShapeType="1"/>
            </p:cNvSpPr>
            <p:nvPr/>
          </p:nvSpPr>
          <p:spPr bwMode="auto">
            <a:xfrm>
              <a:off x="2928" y="2784"/>
              <a:ext cx="624" cy="48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576" name="Oval 112"/>
          <p:cNvSpPr>
            <a:spLocks noChangeArrowheads="1"/>
          </p:cNvSpPr>
          <p:nvPr/>
        </p:nvSpPr>
        <p:spPr bwMode="auto">
          <a:xfrm>
            <a:off x="7696200" y="5867400"/>
            <a:ext cx="228600" cy="228600"/>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grpSp>
        <p:nvGrpSpPr>
          <p:cNvPr id="62577" name="Group 113"/>
          <p:cNvGrpSpPr/>
          <p:nvPr/>
        </p:nvGrpSpPr>
        <p:grpSpPr bwMode="auto">
          <a:xfrm>
            <a:off x="5181600" y="4038600"/>
            <a:ext cx="2895600" cy="2133600"/>
            <a:chOff x="3264" y="2784"/>
            <a:chExt cx="1824" cy="1344"/>
          </a:xfrm>
        </p:grpSpPr>
        <p:sp>
          <p:nvSpPr>
            <p:cNvPr id="52271" name="Line 114"/>
            <p:cNvSpPr>
              <a:spLocks noChangeShapeType="1"/>
            </p:cNvSpPr>
            <p:nvPr/>
          </p:nvSpPr>
          <p:spPr bwMode="auto">
            <a:xfrm>
              <a:off x="4128" y="3552"/>
              <a:ext cx="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72" name="Line 115"/>
            <p:cNvSpPr>
              <a:spLocks noChangeShapeType="1"/>
            </p:cNvSpPr>
            <p:nvPr/>
          </p:nvSpPr>
          <p:spPr bwMode="auto">
            <a:xfrm>
              <a:off x="4128" y="3840"/>
              <a:ext cx="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73" name="Line 116"/>
            <p:cNvSpPr>
              <a:spLocks noChangeShapeType="1"/>
            </p:cNvSpPr>
            <p:nvPr/>
          </p:nvSpPr>
          <p:spPr bwMode="auto">
            <a:xfrm>
              <a:off x="4416" y="3264"/>
              <a:ext cx="0" cy="86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74" name="Line 117"/>
            <p:cNvSpPr>
              <a:spLocks noChangeShapeType="1"/>
            </p:cNvSpPr>
            <p:nvPr/>
          </p:nvSpPr>
          <p:spPr bwMode="auto">
            <a:xfrm>
              <a:off x="4752" y="3264"/>
              <a:ext cx="0" cy="86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75" name="Rectangle 118"/>
            <p:cNvSpPr>
              <a:spLocks noChangeArrowheads="1"/>
            </p:cNvSpPr>
            <p:nvPr/>
          </p:nvSpPr>
          <p:spPr bwMode="auto">
            <a:xfrm>
              <a:off x="4128" y="3264"/>
              <a:ext cx="960" cy="86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276" name="Oval 119"/>
            <p:cNvSpPr>
              <a:spLocks noChangeArrowheads="1"/>
            </p:cNvSpPr>
            <p:nvPr/>
          </p:nvSpPr>
          <p:spPr bwMode="auto">
            <a:xfrm>
              <a:off x="4848" y="3360"/>
              <a:ext cx="144" cy="144"/>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277" name="Oval 120"/>
            <p:cNvSpPr>
              <a:spLocks noChangeArrowheads="1"/>
            </p:cNvSpPr>
            <p:nvPr/>
          </p:nvSpPr>
          <p:spPr bwMode="auto">
            <a:xfrm>
              <a:off x="4512" y="3637"/>
              <a:ext cx="166"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278" name="Oval 121"/>
            <p:cNvSpPr>
              <a:spLocks noChangeArrowheads="1"/>
            </p:cNvSpPr>
            <p:nvPr/>
          </p:nvSpPr>
          <p:spPr bwMode="auto">
            <a:xfrm>
              <a:off x="4198" y="3925"/>
              <a:ext cx="144"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279" name="Oval 122"/>
            <p:cNvSpPr>
              <a:spLocks noChangeArrowheads="1"/>
            </p:cNvSpPr>
            <p:nvPr/>
          </p:nvSpPr>
          <p:spPr bwMode="auto">
            <a:xfrm>
              <a:off x="4534" y="3934"/>
              <a:ext cx="144" cy="144"/>
            </a:xfrm>
            <a:prstGeom prst="ellipse">
              <a:avLst/>
            </a:prstGeom>
            <a:solidFill>
              <a:srgbClr val="00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280" name="Oval 123"/>
            <p:cNvSpPr>
              <a:spLocks noChangeArrowheads="1"/>
            </p:cNvSpPr>
            <p:nvPr/>
          </p:nvSpPr>
          <p:spPr bwMode="auto">
            <a:xfrm>
              <a:off x="4512" y="3350"/>
              <a:ext cx="166" cy="1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nSpc>
                  <a:spcPct val="130000"/>
                </a:lnSpc>
                <a:buFontTx/>
                <a:buNone/>
              </a:pPr>
              <a:endParaRPr lang="zh-CN" altLang="en-US" sz="2400">
                <a:solidFill>
                  <a:srgbClr val="003399"/>
                </a:solidFill>
                <a:latin typeface="Times New Roman" panose="02020603050405020304" pitchFamily="18" charset="0"/>
              </a:endParaRPr>
            </a:p>
          </p:txBody>
        </p:sp>
        <p:sp>
          <p:nvSpPr>
            <p:cNvPr id="52281" name="Line 124"/>
            <p:cNvSpPr>
              <a:spLocks noChangeShapeType="1"/>
            </p:cNvSpPr>
            <p:nvPr/>
          </p:nvSpPr>
          <p:spPr bwMode="auto">
            <a:xfrm>
              <a:off x="3264" y="2784"/>
              <a:ext cx="1392" cy="48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2589" name="Group 125"/>
          <p:cNvGrpSpPr/>
          <p:nvPr/>
        </p:nvGrpSpPr>
        <p:grpSpPr bwMode="auto">
          <a:xfrm>
            <a:off x="400050" y="4076700"/>
            <a:ext cx="8515350" cy="2400300"/>
            <a:chOff x="252" y="2808"/>
            <a:chExt cx="5364" cy="1512"/>
          </a:xfrm>
        </p:grpSpPr>
        <p:grpSp>
          <p:nvGrpSpPr>
            <p:cNvPr id="52247" name="Group 126"/>
            <p:cNvGrpSpPr/>
            <p:nvPr/>
          </p:nvGrpSpPr>
          <p:grpSpPr bwMode="auto">
            <a:xfrm>
              <a:off x="4512" y="2808"/>
              <a:ext cx="1104" cy="403"/>
              <a:chOff x="168" y="2820"/>
              <a:chExt cx="1104" cy="403"/>
            </a:xfrm>
          </p:grpSpPr>
          <p:sp>
            <p:nvSpPr>
              <p:cNvPr id="52268" name="Line 127"/>
              <p:cNvSpPr>
                <a:spLocks noChangeShapeType="1"/>
              </p:cNvSpPr>
              <p:nvPr/>
            </p:nvSpPr>
            <p:spPr bwMode="auto">
              <a:xfrm flipH="1">
                <a:off x="168" y="2832"/>
                <a:ext cx="300" cy="3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69" name="Line 128"/>
              <p:cNvSpPr>
                <a:spLocks noChangeShapeType="1"/>
              </p:cNvSpPr>
              <p:nvPr/>
            </p:nvSpPr>
            <p:spPr bwMode="auto">
              <a:xfrm>
                <a:off x="924" y="2820"/>
                <a:ext cx="348" cy="34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70" name="Text Box 129"/>
              <p:cNvSpPr txBox="1">
                <a:spLocks noChangeArrowheads="1"/>
              </p:cNvSpPr>
              <p:nvPr/>
            </p:nvSpPr>
            <p:spPr bwMode="auto">
              <a:xfrm>
                <a:off x="506" y="2973"/>
                <a:ext cx="5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000" b="0">
                    <a:latin typeface="Times New Roman" panose="02020603050405020304" pitchFamily="18" charset="0"/>
                    <a:ea typeface="隶书" panose="02010509060101010101" pitchFamily="49" charset="-122"/>
                  </a:rPr>
                  <a:t>……..</a:t>
                </a:r>
                <a:endParaRPr lang="en-US" altLang="zh-CN" sz="2000" b="0">
                  <a:latin typeface="Times New Roman" panose="02020603050405020304" pitchFamily="18" charset="0"/>
                  <a:ea typeface="隶书" panose="02010509060101010101" pitchFamily="49" charset="-122"/>
                </a:endParaRPr>
              </a:p>
            </p:txBody>
          </p:sp>
        </p:grpSp>
        <p:grpSp>
          <p:nvGrpSpPr>
            <p:cNvPr id="52248" name="Group 130"/>
            <p:cNvGrpSpPr/>
            <p:nvPr/>
          </p:nvGrpSpPr>
          <p:grpSpPr bwMode="auto">
            <a:xfrm>
              <a:off x="252" y="2820"/>
              <a:ext cx="1104" cy="403"/>
              <a:chOff x="168" y="2820"/>
              <a:chExt cx="1104" cy="403"/>
            </a:xfrm>
          </p:grpSpPr>
          <p:sp>
            <p:nvSpPr>
              <p:cNvPr id="52265" name="Line 131"/>
              <p:cNvSpPr>
                <a:spLocks noChangeShapeType="1"/>
              </p:cNvSpPr>
              <p:nvPr/>
            </p:nvSpPr>
            <p:spPr bwMode="auto">
              <a:xfrm flipH="1">
                <a:off x="168" y="2832"/>
                <a:ext cx="300" cy="3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66" name="Line 132"/>
              <p:cNvSpPr>
                <a:spLocks noChangeShapeType="1"/>
              </p:cNvSpPr>
              <p:nvPr/>
            </p:nvSpPr>
            <p:spPr bwMode="auto">
              <a:xfrm>
                <a:off x="924" y="2820"/>
                <a:ext cx="348" cy="34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67" name="Text Box 133"/>
              <p:cNvSpPr txBox="1">
                <a:spLocks noChangeArrowheads="1"/>
              </p:cNvSpPr>
              <p:nvPr/>
            </p:nvSpPr>
            <p:spPr bwMode="auto">
              <a:xfrm>
                <a:off x="506" y="2973"/>
                <a:ext cx="5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000" b="0">
                    <a:latin typeface="Times New Roman" panose="02020603050405020304" pitchFamily="18" charset="0"/>
                    <a:ea typeface="隶书" panose="02010509060101010101" pitchFamily="49" charset="-122"/>
                  </a:rPr>
                  <a:t>……..</a:t>
                </a:r>
                <a:endParaRPr lang="en-US" altLang="zh-CN" sz="2000" b="0">
                  <a:latin typeface="Times New Roman" panose="02020603050405020304" pitchFamily="18" charset="0"/>
                  <a:ea typeface="隶书" panose="02010509060101010101" pitchFamily="49" charset="-122"/>
                </a:endParaRPr>
              </a:p>
            </p:txBody>
          </p:sp>
        </p:grpSp>
        <p:grpSp>
          <p:nvGrpSpPr>
            <p:cNvPr id="52249" name="Group 134"/>
            <p:cNvGrpSpPr/>
            <p:nvPr/>
          </p:nvGrpSpPr>
          <p:grpSpPr bwMode="auto">
            <a:xfrm>
              <a:off x="1080" y="4070"/>
              <a:ext cx="672" cy="250"/>
              <a:chOff x="1080" y="4070"/>
              <a:chExt cx="672" cy="250"/>
            </a:xfrm>
          </p:grpSpPr>
          <p:sp>
            <p:nvSpPr>
              <p:cNvPr id="52262" name="Line 135"/>
              <p:cNvSpPr>
                <a:spLocks noChangeShapeType="1"/>
              </p:cNvSpPr>
              <p:nvPr/>
            </p:nvSpPr>
            <p:spPr bwMode="auto">
              <a:xfrm flipH="1">
                <a:off x="1080" y="4140"/>
                <a:ext cx="108" cy="18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63" name="Line 136"/>
              <p:cNvSpPr>
                <a:spLocks noChangeShapeType="1"/>
              </p:cNvSpPr>
              <p:nvPr/>
            </p:nvSpPr>
            <p:spPr bwMode="auto">
              <a:xfrm>
                <a:off x="1608" y="4128"/>
                <a:ext cx="144"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64" name="Text Box 137"/>
              <p:cNvSpPr txBox="1">
                <a:spLocks noChangeArrowheads="1"/>
              </p:cNvSpPr>
              <p:nvPr/>
            </p:nvSpPr>
            <p:spPr bwMode="auto">
              <a:xfrm>
                <a:off x="1202" y="4070"/>
                <a:ext cx="3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000" b="0">
                    <a:latin typeface="Times New Roman" panose="02020603050405020304" pitchFamily="18" charset="0"/>
                    <a:ea typeface="隶书" panose="02010509060101010101" pitchFamily="49" charset="-122"/>
                  </a:rPr>
                  <a:t>…...</a:t>
                </a:r>
                <a:endParaRPr lang="en-US" altLang="zh-CN" sz="2000" b="0">
                  <a:latin typeface="Times New Roman" panose="02020603050405020304" pitchFamily="18" charset="0"/>
                  <a:ea typeface="隶书" panose="02010509060101010101" pitchFamily="49" charset="-122"/>
                </a:endParaRPr>
              </a:p>
            </p:txBody>
          </p:sp>
        </p:grpSp>
        <p:grpSp>
          <p:nvGrpSpPr>
            <p:cNvPr id="52250" name="Group 138"/>
            <p:cNvGrpSpPr/>
            <p:nvPr/>
          </p:nvGrpSpPr>
          <p:grpSpPr bwMode="auto">
            <a:xfrm>
              <a:off x="2148" y="4070"/>
              <a:ext cx="672" cy="250"/>
              <a:chOff x="1080" y="4070"/>
              <a:chExt cx="672" cy="250"/>
            </a:xfrm>
          </p:grpSpPr>
          <p:sp>
            <p:nvSpPr>
              <p:cNvPr id="52259" name="Line 139"/>
              <p:cNvSpPr>
                <a:spLocks noChangeShapeType="1"/>
              </p:cNvSpPr>
              <p:nvPr/>
            </p:nvSpPr>
            <p:spPr bwMode="auto">
              <a:xfrm flipH="1">
                <a:off x="1080" y="4140"/>
                <a:ext cx="108" cy="18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60" name="Line 140"/>
              <p:cNvSpPr>
                <a:spLocks noChangeShapeType="1"/>
              </p:cNvSpPr>
              <p:nvPr/>
            </p:nvSpPr>
            <p:spPr bwMode="auto">
              <a:xfrm>
                <a:off x="1608" y="4128"/>
                <a:ext cx="144"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61" name="Text Box 141"/>
              <p:cNvSpPr txBox="1">
                <a:spLocks noChangeArrowheads="1"/>
              </p:cNvSpPr>
              <p:nvPr/>
            </p:nvSpPr>
            <p:spPr bwMode="auto">
              <a:xfrm>
                <a:off x="1202" y="4070"/>
                <a:ext cx="3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000" b="0">
                    <a:latin typeface="Times New Roman" panose="02020603050405020304" pitchFamily="18" charset="0"/>
                    <a:ea typeface="隶书" panose="02010509060101010101" pitchFamily="49" charset="-122"/>
                  </a:rPr>
                  <a:t>…...</a:t>
                </a:r>
                <a:endParaRPr lang="en-US" altLang="zh-CN" sz="2000" b="0">
                  <a:latin typeface="Times New Roman" panose="02020603050405020304" pitchFamily="18" charset="0"/>
                  <a:ea typeface="隶书" panose="02010509060101010101" pitchFamily="49" charset="-122"/>
                </a:endParaRPr>
              </a:p>
            </p:txBody>
          </p:sp>
        </p:grpSp>
        <p:grpSp>
          <p:nvGrpSpPr>
            <p:cNvPr id="52251" name="Group 142"/>
            <p:cNvGrpSpPr/>
            <p:nvPr/>
          </p:nvGrpSpPr>
          <p:grpSpPr bwMode="auto">
            <a:xfrm>
              <a:off x="3204" y="4070"/>
              <a:ext cx="672" cy="250"/>
              <a:chOff x="1080" y="4070"/>
              <a:chExt cx="672" cy="250"/>
            </a:xfrm>
          </p:grpSpPr>
          <p:sp>
            <p:nvSpPr>
              <p:cNvPr id="52256" name="Line 143"/>
              <p:cNvSpPr>
                <a:spLocks noChangeShapeType="1"/>
              </p:cNvSpPr>
              <p:nvPr/>
            </p:nvSpPr>
            <p:spPr bwMode="auto">
              <a:xfrm flipH="1">
                <a:off x="1080" y="4140"/>
                <a:ext cx="108" cy="18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57" name="Line 144"/>
              <p:cNvSpPr>
                <a:spLocks noChangeShapeType="1"/>
              </p:cNvSpPr>
              <p:nvPr/>
            </p:nvSpPr>
            <p:spPr bwMode="auto">
              <a:xfrm>
                <a:off x="1608" y="4128"/>
                <a:ext cx="144"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58" name="Text Box 145"/>
              <p:cNvSpPr txBox="1">
                <a:spLocks noChangeArrowheads="1"/>
              </p:cNvSpPr>
              <p:nvPr/>
            </p:nvSpPr>
            <p:spPr bwMode="auto">
              <a:xfrm>
                <a:off x="1202" y="4070"/>
                <a:ext cx="3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000" b="0">
                    <a:latin typeface="Times New Roman" panose="02020603050405020304" pitchFamily="18" charset="0"/>
                    <a:ea typeface="隶书" panose="02010509060101010101" pitchFamily="49" charset="-122"/>
                  </a:rPr>
                  <a:t>…...</a:t>
                </a:r>
                <a:endParaRPr lang="en-US" altLang="zh-CN" sz="2000" b="0">
                  <a:latin typeface="Times New Roman" panose="02020603050405020304" pitchFamily="18" charset="0"/>
                  <a:ea typeface="隶书" panose="02010509060101010101" pitchFamily="49" charset="-122"/>
                </a:endParaRPr>
              </a:p>
            </p:txBody>
          </p:sp>
        </p:grpSp>
        <p:grpSp>
          <p:nvGrpSpPr>
            <p:cNvPr id="52252" name="Group 146"/>
            <p:cNvGrpSpPr/>
            <p:nvPr/>
          </p:nvGrpSpPr>
          <p:grpSpPr bwMode="auto">
            <a:xfrm>
              <a:off x="4284" y="4070"/>
              <a:ext cx="672" cy="250"/>
              <a:chOff x="1080" y="4070"/>
              <a:chExt cx="672" cy="250"/>
            </a:xfrm>
          </p:grpSpPr>
          <p:sp>
            <p:nvSpPr>
              <p:cNvPr id="52253" name="Line 147"/>
              <p:cNvSpPr>
                <a:spLocks noChangeShapeType="1"/>
              </p:cNvSpPr>
              <p:nvPr/>
            </p:nvSpPr>
            <p:spPr bwMode="auto">
              <a:xfrm flipH="1">
                <a:off x="1080" y="4140"/>
                <a:ext cx="108" cy="18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54" name="Line 148"/>
              <p:cNvSpPr>
                <a:spLocks noChangeShapeType="1"/>
              </p:cNvSpPr>
              <p:nvPr/>
            </p:nvSpPr>
            <p:spPr bwMode="auto">
              <a:xfrm>
                <a:off x="1608" y="4128"/>
                <a:ext cx="144"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55" name="Text Box 149"/>
              <p:cNvSpPr txBox="1">
                <a:spLocks noChangeArrowheads="1"/>
              </p:cNvSpPr>
              <p:nvPr/>
            </p:nvSpPr>
            <p:spPr bwMode="auto">
              <a:xfrm>
                <a:off x="1202" y="4070"/>
                <a:ext cx="3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800">
                    <a:solidFill>
                      <a:schemeClr val="tx1"/>
                    </a:solidFill>
                    <a:latin typeface="Arial" panose="020B0604020202020204" pitchFamily="34" charset="0"/>
                    <a:ea typeface="楷体_GB2312" pitchFamily="49" charset="-122"/>
                  </a:defRPr>
                </a:lvl1pPr>
                <a:lvl2pPr marL="742950" indent="-285750">
                  <a:spcBef>
                    <a:spcPct val="20000"/>
                  </a:spcBef>
                  <a:buChar char="–"/>
                  <a:defRPr sz="2800">
                    <a:solidFill>
                      <a:schemeClr val="tx1"/>
                    </a:solidFill>
                    <a:latin typeface="Arial" panose="020B0604020202020204" pitchFamily="34" charset="0"/>
                    <a:ea typeface="楷体_GB2312" pitchFamily="49" charset="-122"/>
                  </a:defRPr>
                </a:lvl2pPr>
                <a:lvl3pPr marL="1143000" indent="-228600">
                  <a:spcBef>
                    <a:spcPct val="20000"/>
                  </a:spcBef>
                  <a:buChar char="•"/>
                  <a:defRPr sz="2400">
                    <a:solidFill>
                      <a:schemeClr val="tx1"/>
                    </a:solidFill>
                    <a:latin typeface="Arial" panose="020B0604020202020204" pitchFamily="34" charset="0"/>
                    <a:ea typeface="楷体_GB2312" pitchFamily="49" charset="-122"/>
                  </a:defRPr>
                </a:lvl3pPr>
                <a:lvl4pPr marL="1600200" indent="-228600">
                  <a:spcBef>
                    <a:spcPct val="20000"/>
                  </a:spcBef>
                  <a:buChar char="–"/>
                  <a:defRPr sz="2000">
                    <a:solidFill>
                      <a:schemeClr val="tx1"/>
                    </a:solidFill>
                    <a:latin typeface="Arial" panose="020B0604020202020204" pitchFamily="34"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eaLnBrk="1" hangingPunct="1">
                  <a:spcBef>
                    <a:spcPct val="0"/>
                  </a:spcBef>
                  <a:buFontTx/>
                  <a:buNone/>
                </a:pPr>
                <a:r>
                  <a:rPr lang="en-US" altLang="zh-CN" sz="2000" b="0">
                    <a:latin typeface="Times New Roman" panose="02020603050405020304" pitchFamily="18" charset="0"/>
                    <a:ea typeface="隶书" panose="02010509060101010101" pitchFamily="49" charset="-122"/>
                  </a:rPr>
                  <a:t>…...</a:t>
                </a:r>
                <a:endParaRPr lang="en-US" altLang="zh-CN" sz="2000" b="0">
                  <a:latin typeface="Times New Roman" panose="02020603050405020304" pitchFamily="18" charset="0"/>
                  <a:ea typeface="隶书" panose="0201050906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2467"/>
                                        </p:tgtEl>
                                        <p:attrNameLst>
                                          <p:attrName>style.visibility</p:attrName>
                                        </p:attrNameLst>
                                      </p:cBhvr>
                                      <p:to>
                                        <p:strVal val="visible"/>
                                      </p:to>
                                    </p:set>
                                    <p:animEffect transition="in" filter="box(out)">
                                      <p:cBhvr>
                                        <p:cTn id="7" dur="500"/>
                                        <p:tgtEl>
                                          <p:spTgt spid="62467"/>
                                        </p:tgtEl>
                                      </p:cBhvr>
                                    </p:animEffect>
                                  </p:childTnLst>
                                  <p:subTnLst>
                                    <p:audio>
                                      <p:cMediaNode>
                                        <p:cTn display="0" masterRel="sameClick">
                                          <p:stCondLst>
                                            <p:cond evt="begin" delay="0">
                                              <p:tn val="5"/>
                                            </p:cond>
                                          </p:stCondLst>
                                          <p:endCondLst>
                                            <p:cond evt="onStopAudio" delay="0">
                                              <p:tgtEl>
                                                <p:sldTgt/>
                                              </p:tgtEl>
                                            </p:cond>
                                          </p:endCondLst>
                                        </p:cTn>
                                        <p:tgtEl>
                                          <p:sndTgt r:embed="rId1"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2482"/>
                                        </p:tgtEl>
                                        <p:attrNameLst>
                                          <p:attrName>style.visibility</p:attrName>
                                        </p:attrNameLst>
                                      </p:cBhvr>
                                      <p:to>
                                        <p:strVal val="visible"/>
                                      </p:to>
                                    </p:set>
                                    <p:animEffect transition="in" filter="box(out)">
                                      <p:cBhvr>
                                        <p:cTn id="12" dur="500"/>
                                        <p:tgtEl>
                                          <p:spTgt spid="62482"/>
                                        </p:tgtEl>
                                      </p:cBhvr>
                                    </p:animEffect>
                                  </p:childTnLst>
                                  <p:subTnLst>
                                    <p:audio>
                                      <p:cMediaNode>
                                        <p:cTn display="0" masterRel="sameClick">
                                          <p:stCondLst>
                                            <p:cond evt="begin" delay="0">
                                              <p:tn val="10"/>
                                            </p:cond>
                                          </p:stCondLst>
                                          <p:endCondLst>
                                            <p:cond evt="onStopAudio" delay="0">
                                              <p:tgtEl>
                                                <p:sldTgt/>
                                              </p:tgtEl>
                                            </p:cond>
                                          </p:endCondLst>
                                        </p:cTn>
                                        <p:tgtEl>
                                          <p:sndTgt r:embed="rId1" name="CAMERA.WAV"/>
                                        </p:tgtEl>
                                      </p:cMediaNode>
                                    </p:audio>
                                  </p:sub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62477"/>
                                        </p:tgtEl>
                                        <p:attrNameLst>
                                          <p:attrName>style.visibility</p:attrName>
                                        </p:attrNameLst>
                                      </p:cBhvr>
                                      <p:to>
                                        <p:strVal val="visible"/>
                                      </p:to>
                                    </p:set>
                                    <p:anim calcmode="lin" valueType="num">
                                      <p:cBhvr additive="base">
                                        <p:cTn id="16" dur="500" fill="hold"/>
                                        <p:tgtEl>
                                          <p:spTgt spid="62477"/>
                                        </p:tgtEl>
                                        <p:attrNameLst>
                                          <p:attrName>ppt_x</p:attrName>
                                        </p:attrNameLst>
                                      </p:cBhvr>
                                      <p:tavLst>
                                        <p:tav tm="0">
                                          <p:val>
                                            <p:strVal val="0-#ppt_w/2"/>
                                          </p:val>
                                        </p:tav>
                                        <p:tav tm="100000">
                                          <p:val>
                                            <p:strVal val="#ppt_x"/>
                                          </p:val>
                                        </p:tav>
                                      </p:tavLst>
                                    </p:anim>
                                    <p:anim calcmode="lin" valueType="num">
                                      <p:cBhvr additive="base">
                                        <p:cTn id="17" dur="500" fill="hold"/>
                                        <p:tgtEl>
                                          <p:spTgt spid="62477"/>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62493"/>
                                        </p:tgtEl>
                                        <p:attrNameLst>
                                          <p:attrName>style.visibility</p:attrName>
                                        </p:attrNameLst>
                                      </p:cBhvr>
                                      <p:to>
                                        <p:strVal val="visible"/>
                                      </p:to>
                                    </p:set>
                                    <p:animEffect transition="in" filter="box(out)">
                                      <p:cBhvr>
                                        <p:cTn id="22" dur="500"/>
                                        <p:tgtEl>
                                          <p:spTgt spid="62493"/>
                                        </p:tgtEl>
                                      </p:cBhvr>
                                    </p:animEffect>
                                  </p:childTnLst>
                                  <p:subTnLst>
                                    <p:audio>
                                      <p:cMediaNode>
                                        <p:cTn display="0" masterRel="sameClick">
                                          <p:stCondLst>
                                            <p:cond evt="begin" delay="0">
                                              <p:tn val="20"/>
                                            </p:cond>
                                          </p:stCondLst>
                                          <p:endCondLst>
                                            <p:cond evt="onStopAudio" delay="0">
                                              <p:tgtEl>
                                                <p:sldTgt/>
                                              </p:tgtEl>
                                            </p:cond>
                                          </p:endCondLst>
                                        </p:cTn>
                                        <p:tgtEl>
                                          <p:sndTgt r:embed="rId1" name="CAMERA.WAV"/>
                                        </p:tgtEl>
                                      </p:cMediaNode>
                                    </p:audio>
                                  </p:subTnLst>
                                </p:cTn>
                              </p:par>
                            </p:childTnLst>
                          </p:cTn>
                        </p:par>
                        <p:par>
                          <p:cTn id="23" fill="hold">
                            <p:stCondLst>
                              <p:cond delay="500"/>
                            </p:stCondLst>
                            <p:childTnLst>
                              <p:par>
                                <p:cTn id="24" presetID="2" presetClass="entr" presetSubtype="1" fill="hold" nodeType="afterEffect">
                                  <p:stCondLst>
                                    <p:cond delay="0"/>
                                  </p:stCondLst>
                                  <p:childTnLst>
                                    <p:set>
                                      <p:cBhvr>
                                        <p:cTn id="25" dur="1" fill="hold">
                                          <p:stCondLst>
                                            <p:cond delay="0"/>
                                          </p:stCondLst>
                                        </p:cTn>
                                        <p:tgtEl>
                                          <p:spTgt spid="62478"/>
                                        </p:tgtEl>
                                        <p:attrNameLst>
                                          <p:attrName>style.visibility</p:attrName>
                                        </p:attrNameLst>
                                      </p:cBhvr>
                                      <p:to>
                                        <p:strVal val="visible"/>
                                      </p:to>
                                    </p:set>
                                    <p:anim calcmode="lin" valueType="num">
                                      <p:cBhvr additive="base">
                                        <p:cTn id="26" dur="500" fill="hold"/>
                                        <p:tgtEl>
                                          <p:spTgt spid="62478"/>
                                        </p:tgtEl>
                                        <p:attrNameLst>
                                          <p:attrName>ppt_x</p:attrName>
                                        </p:attrNameLst>
                                      </p:cBhvr>
                                      <p:tavLst>
                                        <p:tav tm="0">
                                          <p:val>
                                            <p:strVal val="#ppt_x"/>
                                          </p:val>
                                        </p:tav>
                                        <p:tav tm="100000">
                                          <p:val>
                                            <p:strVal val="#ppt_x"/>
                                          </p:val>
                                        </p:tav>
                                      </p:tavLst>
                                    </p:anim>
                                    <p:anim calcmode="lin" valueType="num">
                                      <p:cBhvr additive="base">
                                        <p:cTn id="27" dur="500" fill="hold"/>
                                        <p:tgtEl>
                                          <p:spTgt spid="62478"/>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62504"/>
                                        </p:tgtEl>
                                        <p:attrNameLst>
                                          <p:attrName>style.visibility</p:attrName>
                                        </p:attrNameLst>
                                      </p:cBhvr>
                                      <p:to>
                                        <p:strVal val="visible"/>
                                      </p:to>
                                    </p:set>
                                    <p:animEffect transition="in" filter="box(out)">
                                      <p:cBhvr>
                                        <p:cTn id="32" dur="500"/>
                                        <p:tgtEl>
                                          <p:spTgt spid="62504"/>
                                        </p:tgtEl>
                                      </p:cBhvr>
                                    </p:animEffect>
                                  </p:childTnLst>
                                  <p:subTnLst>
                                    <p:audio>
                                      <p:cMediaNode>
                                        <p:cTn display="0" masterRel="sameClick">
                                          <p:stCondLst>
                                            <p:cond evt="begin" delay="0">
                                              <p:tn val="30"/>
                                            </p:cond>
                                          </p:stCondLst>
                                          <p:endCondLst>
                                            <p:cond evt="onStopAudio" delay="0">
                                              <p:tgtEl>
                                                <p:sldTgt/>
                                              </p:tgtEl>
                                            </p:cond>
                                          </p:endCondLst>
                                        </p:cTn>
                                        <p:tgtEl>
                                          <p:sndTgt r:embed="rId1" name="CAMERA.WAV"/>
                                        </p:tgtEl>
                                      </p:cMediaNode>
                                    </p:audio>
                                  </p:subTnLst>
                                </p:cTn>
                              </p:par>
                            </p:childTnLst>
                          </p:cTn>
                        </p:par>
                        <p:par>
                          <p:cTn id="33" fill="hold">
                            <p:stCondLst>
                              <p:cond delay="500"/>
                            </p:stCondLst>
                            <p:childTnLst>
                              <p:par>
                                <p:cTn id="34" presetID="2" presetClass="entr" presetSubtype="9" fill="hold" nodeType="afterEffect">
                                  <p:stCondLst>
                                    <p:cond delay="0"/>
                                  </p:stCondLst>
                                  <p:childTnLst>
                                    <p:set>
                                      <p:cBhvr>
                                        <p:cTn id="35" dur="1" fill="hold">
                                          <p:stCondLst>
                                            <p:cond delay="0"/>
                                          </p:stCondLst>
                                        </p:cTn>
                                        <p:tgtEl>
                                          <p:spTgt spid="62479"/>
                                        </p:tgtEl>
                                        <p:attrNameLst>
                                          <p:attrName>style.visibility</p:attrName>
                                        </p:attrNameLst>
                                      </p:cBhvr>
                                      <p:to>
                                        <p:strVal val="visible"/>
                                      </p:to>
                                    </p:set>
                                    <p:anim calcmode="lin" valueType="num">
                                      <p:cBhvr additive="base">
                                        <p:cTn id="36" dur="500" fill="hold"/>
                                        <p:tgtEl>
                                          <p:spTgt spid="62479"/>
                                        </p:tgtEl>
                                        <p:attrNameLst>
                                          <p:attrName>ppt_x</p:attrName>
                                        </p:attrNameLst>
                                      </p:cBhvr>
                                      <p:tavLst>
                                        <p:tav tm="0">
                                          <p:val>
                                            <p:strVal val="0-#ppt_w/2"/>
                                          </p:val>
                                        </p:tav>
                                        <p:tav tm="100000">
                                          <p:val>
                                            <p:strVal val="#ppt_x"/>
                                          </p:val>
                                        </p:tav>
                                      </p:tavLst>
                                    </p:anim>
                                    <p:anim calcmode="lin" valueType="num">
                                      <p:cBhvr additive="base">
                                        <p:cTn id="37" dur="500" fill="hold"/>
                                        <p:tgtEl>
                                          <p:spTgt spid="62479"/>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62515"/>
                                        </p:tgtEl>
                                        <p:attrNameLst>
                                          <p:attrName>style.visibility</p:attrName>
                                        </p:attrNameLst>
                                      </p:cBhvr>
                                      <p:to>
                                        <p:strVal val="visible"/>
                                      </p:to>
                                    </p:set>
                                    <p:animEffect transition="in" filter="box(out)">
                                      <p:cBhvr>
                                        <p:cTn id="42" dur="500"/>
                                        <p:tgtEl>
                                          <p:spTgt spid="62515"/>
                                        </p:tgtEl>
                                      </p:cBhvr>
                                    </p:animEffect>
                                  </p:childTnLst>
                                  <p:subTnLst>
                                    <p:audio>
                                      <p:cMediaNode>
                                        <p:cTn display="0" masterRel="sameClick">
                                          <p:stCondLst>
                                            <p:cond evt="begin" delay="0">
                                              <p:tn val="40"/>
                                            </p:cond>
                                          </p:stCondLst>
                                          <p:endCondLst>
                                            <p:cond evt="onStopAudio" delay="0">
                                              <p:tgtEl>
                                                <p:sldTgt/>
                                              </p:tgtEl>
                                            </p:cond>
                                          </p:endCondLst>
                                        </p:cTn>
                                        <p:tgtEl>
                                          <p:sndTgt r:embed="rId1" name="CAMERA.WAV"/>
                                        </p:tgtEl>
                                      </p:cMediaNode>
                                    </p:audio>
                                  </p:subTnLst>
                                </p:cTn>
                              </p:par>
                            </p:childTnLst>
                          </p:cTn>
                        </p:par>
                        <p:par>
                          <p:cTn id="43" fill="hold">
                            <p:stCondLst>
                              <p:cond delay="500"/>
                            </p:stCondLst>
                            <p:childTnLst>
                              <p:par>
                                <p:cTn id="44" presetID="2" presetClass="entr" presetSubtype="3" fill="hold" nodeType="afterEffect">
                                  <p:stCondLst>
                                    <p:cond delay="0"/>
                                  </p:stCondLst>
                                  <p:childTnLst>
                                    <p:set>
                                      <p:cBhvr>
                                        <p:cTn id="45" dur="1" fill="hold">
                                          <p:stCondLst>
                                            <p:cond delay="0"/>
                                          </p:stCondLst>
                                        </p:cTn>
                                        <p:tgtEl>
                                          <p:spTgt spid="62480"/>
                                        </p:tgtEl>
                                        <p:attrNameLst>
                                          <p:attrName>style.visibility</p:attrName>
                                        </p:attrNameLst>
                                      </p:cBhvr>
                                      <p:to>
                                        <p:strVal val="visible"/>
                                      </p:to>
                                    </p:set>
                                    <p:anim calcmode="lin" valueType="num">
                                      <p:cBhvr additive="base">
                                        <p:cTn id="46" dur="500" fill="hold"/>
                                        <p:tgtEl>
                                          <p:spTgt spid="62480"/>
                                        </p:tgtEl>
                                        <p:attrNameLst>
                                          <p:attrName>ppt_x</p:attrName>
                                        </p:attrNameLst>
                                      </p:cBhvr>
                                      <p:tavLst>
                                        <p:tav tm="0">
                                          <p:val>
                                            <p:strVal val="1+#ppt_w/2"/>
                                          </p:val>
                                        </p:tav>
                                        <p:tav tm="100000">
                                          <p:val>
                                            <p:strVal val="#ppt_x"/>
                                          </p:val>
                                        </p:tav>
                                      </p:tavLst>
                                    </p:anim>
                                    <p:anim calcmode="lin" valueType="num">
                                      <p:cBhvr additive="base">
                                        <p:cTn id="47" dur="500" fill="hold"/>
                                        <p:tgtEl>
                                          <p:spTgt spid="62480"/>
                                        </p:tgtEl>
                                        <p:attrNameLst>
                                          <p:attrName>ppt_y</p:attrName>
                                        </p:attrNameLst>
                                      </p:cBhvr>
                                      <p:tavLst>
                                        <p:tav tm="0">
                                          <p:val>
                                            <p:strVal val="0-#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nodeType="clickEffect">
                                  <p:stCondLst>
                                    <p:cond delay="0"/>
                                  </p:stCondLst>
                                  <p:childTnLst>
                                    <p:set>
                                      <p:cBhvr>
                                        <p:cTn id="51" dur="1" fill="hold">
                                          <p:stCondLst>
                                            <p:cond delay="0"/>
                                          </p:stCondLst>
                                        </p:cTn>
                                        <p:tgtEl>
                                          <p:spTgt spid="62526"/>
                                        </p:tgtEl>
                                        <p:attrNameLst>
                                          <p:attrName>style.visibility</p:attrName>
                                        </p:attrNameLst>
                                      </p:cBhvr>
                                      <p:to>
                                        <p:strVal val="visible"/>
                                      </p:to>
                                    </p:set>
                                    <p:animEffect transition="in" filter="box(out)">
                                      <p:cBhvr>
                                        <p:cTn id="52" dur="500"/>
                                        <p:tgtEl>
                                          <p:spTgt spid="62526"/>
                                        </p:tgtEl>
                                      </p:cBhvr>
                                    </p:animEffect>
                                  </p:childTnLst>
                                  <p:subTnLst>
                                    <p:audio>
                                      <p:cMediaNode>
                                        <p:cTn display="0" masterRel="sameClick">
                                          <p:stCondLst>
                                            <p:cond evt="begin" delay="0">
                                              <p:tn val="50"/>
                                            </p:cond>
                                          </p:stCondLst>
                                          <p:endCondLst>
                                            <p:cond evt="onStopAudio" delay="0">
                                              <p:tgtEl>
                                                <p:sldTgt/>
                                              </p:tgtEl>
                                            </p:cond>
                                          </p:endCondLst>
                                        </p:cTn>
                                        <p:tgtEl>
                                          <p:sndTgt r:embed="rId1" name="CAMERA.WAV"/>
                                        </p:tgtEl>
                                      </p:cMediaNode>
                                    </p:audio>
                                  </p:subTnLst>
                                </p:cTn>
                              </p:par>
                            </p:childTnLst>
                          </p:cTn>
                        </p:par>
                        <p:par>
                          <p:cTn id="53" fill="hold">
                            <p:stCondLst>
                              <p:cond delay="500"/>
                            </p:stCondLst>
                            <p:childTnLst>
                              <p:par>
                                <p:cTn id="54" presetID="2" presetClass="entr" presetSubtype="2" fill="hold" nodeType="afterEffect">
                                  <p:stCondLst>
                                    <p:cond delay="0"/>
                                  </p:stCondLst>
                                  <p:childTnLst>
                                    <p:set>
                                      <p:cBhvr>
                                        <p:cTn id="55" dur="1" fill="hold">
                                          <p:stCondLst>
                                            <p:cond delay="0"/>
                                          </p:stCondLst>
                                        </p:cTn>
                                        <p:tgtEl>
                                          <p:spTgt spid="62481"/>
                                        </p:tgtEl>
                                        <p:attrNameLst>
                                          <p:attrName>style.visibility</p:attrName>
                                        </p:attrNameLst>
                                      </p:cBhvr>
                                      <p:to>
                                        <p:strVal val="visible"/>
                                      </p:to>
                                    </p:set>
                                    <p:anim calcmode="lin" valueType="num">
                                      <p:cBhvr additive="base">
                                        <p:cTn id="56" dur="500" fill="hold"/>
                                        <p:tgtEl>
                                          <p:spTgt spid="62481"/>
                                        </p:tgtEl>
                                        <p:attrNameLst>
                                          <p:attrName>ppt_x</p:attrName>
                                        </p:attrNameLst>
                                      </p:cBhvr>
                                      <p:tavLst>
                                        <p:tav tm="0">
                                          <p:val>
                                            <p:strVal val="1+#ppt_w/2"/>
                                          </p:val>
                                        </p:tav>
                                        <p:tav tm="100000">
                                          <p:val>
                                            <p:strVal val="#ppt_x"/>
                                          </p:val>
                                        </p:tav>
                                      </p:tavLst>
                                    </p:anim>
                                    <p:anim calcmode="lin" valueType="num">
                                      <p:cBhvr additive="base">
                                        <p:cTn id="57" dur="500" fill="hold"/>
                                        <p:tgtEl>
                                          <p:spTgt spid="62481"/>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 presetClass="entr" presetSubtype="32" fill="hold" nodeType="clickEffect">
                                  <p:stCondLst>
                                    <p:cond delay="0"/>
                                  </p:stCondLst>
                                  <p:childTnLst>
                                    <p:set>
                                      <p:cBhvr>
                                        <p:cTn id="61" dur="1" fill="hold">
                                          <p:stCondLst>
                                            <p:cond delay="0"/>
                                          </p:stCondLst>
                                        </p:cTn>
                                        <p:tgtEl>
                                          <p:spTgt spid="62538"/>
                                        </p:tgtEl>
                                        <p:attrNameLst>
                                          <p:attrName>style.visibility</p:attrName>
                                        </p:attrNameLst>
                                      </p:cBhvr>
                                      <p:to>
                                        <p:strVal val="visible"/>
                                      </p:to>
                                    </p:set>
                                    <p:animEffect transition="in" filter="box(out)">
                                      <p:cBhvr>
                                        <p:cTn id="62" dur="500"/>
                                        <p:tgtEl>
                                          <p:spTgt spid="62538"/>
                                        </p:tgtEl>
                                      </p:cBhvr>
                                    </p:animEffect>
                                  </p:childTnLst>
                                  <p:subTnLst>
                                    <p:audio>
                                      <p:cMediaNode>
                                        <p:cTn display="0" masterRel="sameClick">
                                          <p:stCondLst>
                                            <p:cond evt="begin" delay="0">
                                              <p:tn val="60"/>
                                            </p:cond>
                                          </p:stCondLst>
                                          <p:endCondLst>
                                            <p:cond evt="onStopAudio" delay="0">
                                              <p:tgtEl>
                                                <p:sldTgt/>
                                              </p:tgtEl>
                                            </p:cond>
                                          </p:endCondLst>
                                        </p:cTn>
                                        <p:tgtEl>
                                          <p:sndTgt r:embed="rId1" name="CAMERA.WAV"/>
                                        </p:tgtEl>
                                      </p:cMediaNode>
                                    </p:audio>
                                  </p:subTnLst>
                                </p:cTn>
                              </p:par>
                            </p:childTnLst>
                          </p:cTn>
                        </p:par>
                        <p:par>
                          <p:cTn id="63" fill="hold">
                            <p:stCondLst>
                              <p:cond delay="500"/>
                            </p:stCondLst>
                            <p:childTnLst>
                              <p:par>
                                <p:cTn id="64" presetID="2" presetClass="entr" presetSubtype="8" fill="hold" nodeType="afterEffect">
                                  <p:stCondLst>
                                    <p:cond delay="0"/>
                                  </p:stCondLst>
                                  <p:childTnLst>
                                    <p:set>
                                      <p:cBhvr>
                                        <p:cTn id="65" dur="1" fill="hold">
                                          <p:stCondLst>
                                            <p:cond delay="0"/>
                                          </p:stCondLst>
                                        </p:cTn>
                                        <p:tgtEl>
                                          <p:spTgt spid="62537"/>
                                        </p:tgtEl>
                                        <p:attrNameLst>
                                          <p:attrName>style.visibility</p:attrName>
                                        </p:attrNameLst>
                                      </p:cBhvr>
                                      <p:to>
                                        <p:strVal val="visible"/>
                                      </p:to>
                                    </p:set>
                                    <p:anim calcmode="lin" valueType="num">
                                      <p:cBhvr additive="base">
                                        <p:cTn id="66" dur="500" fill="hold"/>
                                        <p:tgtEl>
                                          <p:spTgt spid="62537"/>
                                        </p:tgtEl>
                                        <p:attrNameLst>
                                          <p:attrName>ppt_x</p:attrName>
                                        </p:attrNameLst>
                                      </p:cBhvr>
                                      <p:tavLst>
                                        <p:tav tm="0">
                                          <p:val>
                                            <p:strVal val="0-#ppt_w/2"/>
                                          </p:val>
                                        </p:tav>
                                        <p:tav tm="100000">
                                          <p:val>
                                            <p:strVal val="#ppt_x"/>
                                          </p:val>
                                        </p:tav>
                                      </p:tavLst>
                                    </p:anim>
                                    <p:anim calcmode="lin" valueType="num">
                                      <p:cBhvr additive="base">
                                        <p:cTn id="67" dur="500" fill="hold"/>
                                        <p:tgtEl>
                                          <p:spTgt spid="6253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4"/>
                                            </p:cond>
                                          </p:stCondLst>
                                          <p:endCondLst>
                                            <p:cond evt="onStopAudio" delay="0">
                                              <p:tgtEl>
                                                <p:sldTgt/>
                                              </p:tgtEl>
                                            </p:cond>
                                          </p:endCondLst>
                                        </p:cTn>
                                        <p:tgtEl>
                                          <p:sndTgt r:embed="rId2" name="WHOOSH.WAV"/>
                                        </p:tgtEl>
                                      </p:cMediaNode>
                                    </p:audio>
                                  </p:subTnLst>
                                </p:cTn>
                              </p:par>
                            </p:childTnLst>
                          </p:cTn>
                        </p:par>
                        <p:par>
                          <p:cTn id="68" fill="hold">
                            <p:stCondLst>
                              <p:cond delay="1000"/>
                            </p:stCondLst>
                            <p:childTnLst>
                              <p:par>
                                <p:cTn id="69" presetID="4" presetClass="entr" presetSubtype="32" fill="hold" nodeType="afterEffect">
                                  <p:stCondLst>
                                    <p:cond delay="0"/>
                                  </p:stCondLst>
                                  <p:childTnLst>
                                    <p:set>
                                      <p:cBhvr>
                                        <p:cTn id="70" dur="1" fill="hold">
                                          <p:stCondLst>
                                            <p:cond delay="0"/>
                                          </p:stCondLst>
                                        </p:cTn>
                                        <p:tgtEl>
                                          <p:spTgt spid="62551"/>
                                        </p:tgtEl>
                                        <p:attrNameLst>
                                          <p:attrName>style.visibility</p:attrName>
                                        </p:attrNameLst>
                                      </p:cBhvr>
                                      <p:to>
                                        <p:strVal val="visible"/>
                                      </p:to>
                                    </p:set>
                                    <p:animEffect transition="in" filter="box(out)">
                                      <p:cBhvr>
                                        <p:cTn id="71" dur="500"/>
                                        <p:tgtEl>
                                          <p:spTgt spid="62551"/>
                                        </p:tgtEl>
                                      </p:cBhvr>
                                    </p:animEffect>
                                  </p:childTnLst>
                                  <p:subTnLst>
                                    <p:audio>
                                      <p:cMediaNode>
                                        <p:cTn display="0" masterRel="sameClick">
                                          <p:stCondLst>
                                            <p:cond evt="begin" delay="0">
                                              <p:tn val="69"/>
                                            </p:cond>
                                          </p:stCondLst>
                                          <p:endCondLst>
                                            <p:cond evt="onStopAudio" delay="0">
                                              <p:tgtEl>
                                                <p:sldTgt/>
                                              </p:tgtEl>
                                            </p:cond>
                                          </p:endCondLst>
                                        </p:cTn>
                                        <p:tgtEl>
                                          <p:sndTgt r:embed="rId1" name="CAMERA.WAV"/>
                                        </p:tgtEl>
                                      </p:cMediaNode>
                                    </p:audio>
                                  </p:subTnLst>
                                </p:cTn>
                              </p:par>
                            </p:childTnLst>
                          </p:cTn>
                        </p:par>
                        <p:par>
                          <p:cTn id="72" fill="hold">
                            <p:stCondLst>
                              <p:cond delay="1500"/>
                            </p:stCondLst>
                            <p:childTnLst>
                              <p:par>
                                <p:cTn id="73" presetID="2" presetClass="entr" presetSubtype="1" fill="hold" nodeType="afterEffect">
                                  <p:stCondLst>
                                    <p:cond delay="0"/>
                                  </p:stCondLst>
                                  <p:childTnLst>
                                    <p:set>
                                      <p:cBhvr>
                                        <p:cTn id="74" dur="1" fill="hold">
                                          <p:stCondLst>
                                            <p:cond delay="0"/>
                                          </p:stCondLst>
                                        </p:cTn>
                                        <p:tgtEl>
                                          <p:spTgt spid="62550"/>
                                        </p:tgtEl>
                                        <p:attrNameLst>
                                          <p:attrName>style.visibility</p:attrName>
                                        </p:attrNameLst>
                                      </p:cBhvr>
                                      <p:to>
                                        <p:strVal val="visible"/>
                                      </p:to>
                                    </p:set>
                                    <p:anim calcmode="lin" valueType="num">
                                      <p:cBhvr additive="base">
                                        <p:cTn id="75" dur="500" fill="hold"/>
                                        <p:tgtEl>
                                          <p:spTgt spid="62550"/>
                                        </p:tgtEl>
                                        <p:attrNameLst>
                                          <p:attrName>ppt_x</p:attrName>
                                        </p:attrNameLst>
                                      </p:cBhvr>
                                      <p:tavLst>
                                        <p:tav tm="0">
                                          <p:val>
                                            <p:strVal val="#ppt_x"/>
                                          </p:val>
                                        </p:tav>
                                        <p:tav tm="100000">
                                          <p:val>
                                            <p:strVal val="#ppt_x"/>
                                          </p:val>
                                        </p:tav>
                                      </p:tavLst>
                                    </p:anim>
                                    <p:anim calcmode="lin" valueType="num">
                                      <p:cBhvr additive="base">
                                        <p:cTn id="76" dur="500" fill="hold"/>
                                        <p:tgtEl>
                                          <p:spTgt spid="62550"/>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73"/>
                                            </p:cond>
                                          </p:stCondLst>
                                          <p:endCondLst>
                                            <p:cond evt="onStopAudio" delay="0">
                                              <p:tgtEl>
                                                <p:sldTgt/>
                                              </p:tgtEl>
                                            </p:cond>
                                          </p:endCondLst>
                                        </p:cTn>
                                        <p:tgtEl>
                                          <p:sndTgt r:embed="rId2" name="WHOOSH.WAV"/>
                                        </p:tgtEl>
                                      </p:cMediaNode>
                                    </p:audio>
                                  </p:subTnLst>
                                </p:cTn>
                              </p:par>
                            </p:childTnLst>
                          </p:cTn>
                        </p:par>
                        <p:par>
                          <p:cTn id="77" fill="hold">
                            <p:stCondLst>
                              <p:cond delay="2000"/>
                            </p:stCondLst>
                            <p:childTnLst>
                              <p:par>
                                <p:cTn id="78" presetID="4" presetClass="entr" presetSubtype="32" fill="hold" nodeType="afterEffect">
                                  <p:stCondLst>
                                    <p:cond delay="0"/>
                                  </p:stCondLst>
                                  <p:childTnLst>
                                    <p:set>
                                      <p:cBhvr>
                                        <p:cTn id="79" dur="1" fill="hold">
                                          <p:stCondLst>
                                            <p:cond delay="0"/>
                                          </p:stCondLst>
                                        </p:cTn>
                                        <p:tgtEl>
                                          <p:spTgt spid="62564"/>
                                        </p:tgtEl>
                                        <p:attrNameLst>
                                          <p:attrName>style.visibility</p:attrName>
                                        </p:attrNameLst>
                                      </p:cBhvr>
                                      <p:to>
                                        <p:strVal val="visible"/>
                                      </p:to>
                                    </p:set>
                                    <p:animEffect transition="in" filter="box(out)">
                                      <p:cBhvr>
                                        <p:cTn id="80" dur="500"/>
                                        <p:tgtEl>
                                          <p:spTgt spid="62564"/>
                                        </p:tgtEl>
                                      </p:cBhvr>
                                    </p:animEffect>
                                  </p:childTnLst>
                                  <p:subTnLst>
                                    <p:audio>
                                      <p:cMediaNode>
                                        <p:cTn display="0" masterRel="sameClick">
                                          <p:stCondLst>
                                            <p:cond evt="begin" delay="0">
                                              <p:tn val="78"/>
                                            </p:cond>
                                          </p:stCondLst>
                                          <p:endCondLst>
                                            <p:cond evt="onStopAudio" delay="0">
                                              <p:tgtEl>
                                                <p:sldTgt/>
                                              </p:tgtEl>
                                            </p:cond>
                                          </p:endCondLst>
                                        </p:cTn>
                                        <p:tgtEl>
                                          <p:sndTgt r:embed="rId1" name="CAMERA.WAV"/>
                                        </p:tgtEl>
                                      </p:cMediaNode>
                                    </p:audio>
                                  </p:subTnLst>
                                </p:cTn>
                              </p:par>
                            </p:childTnLst>
                          </p:cTn>
                        </p:par>
                        <p:par>
                          <p:cTn id="81" fill="hold">
                            <p:stCondLst>
                              <p:cond delay="2500"/>
                            </p:stCondLst>
                            <p:childTnLst>
                              <p:par>
                                <p:cTn id="82" presetID="2" presetClass="entr" presetSubtype="4" fill="hold" nodeType="afterEffect">
                                  <p:stCondLst>
                                    <p:cond delay="0"/>
                                  </p:stCondLst>
                                  <p:childTnLst>
                                    <p:set>
                                      <p:cBhvr>
                                        <p:cTn id="83" dur="1" fill="hold">
                                          <p:stCondLst>
                                            <p:cond delay="0"/>
                                          </p:stCondLst>
                                        </p:cTn>
                                        <p:tgtEl>
                                          <p:spTgt spid="62563"/>
                                        </p:tgtEl>
                                        <p:attrNameLst>
                                          <p:attrName>style.visibility</p:attrName>
                                        </p:attrNameLst>
                                      </p:cBhvr>
                                      <p:to>
                                        <p:strVal val="visible"/>
                                      </p:to>
                                    </p:set>
                                    <p:anim calcmode="lin" valueType="num">
                                      <p:cBhvr additive="base">
                                        <p:cTn id="84" dur="500" fill="hold"/>
                                        <p:tgtEl>
                                          <p:spTgt spid="62563"/>
                                        </p:tgtEl>
                                        <p:attrNameLst>
                                          <p:attrName>ppt_x</p:attrName>
                                        </p:attrNameLst>
                                      </p:cBhvr>
                                      <p:tavLst>
                                        <p:tav tm="0">
                                          <p:val>
                                            <p:strVal val="#ppt_x"/>
                                          </p:val>
                                        </p:tav>
                                        <p:tav tm="100000">
                                          <p:val>
                                            <p:strVal val="#ppt_x"/>
                                          </p:val>
                                        </p:tav>
                                      </p:tavLst>
                                    </p:anim>
                                    <p:anim calcmode="lin" valueType="num">
                                      <p:cBhvr additive="base">
                                        <p:cTn id="85" dur="500" fill="hold"/>
                                        <p:tgtEl>
                                          <p:spTgt spid="6256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82"/>
                                            </p:cond>
                                          </p:stCondLst>
                                          <p:endCondLst>
                                            <p:cond evt="onStopAudio" delay="0">
                                              <p:tgtEl>
                                                <p:sldTgt/>
                                              </p:tgtEl>
                                            </p:cond>
                                          </p:endCondLst>
                                        </p:cTn>
                                        <p:tgtEl>
                                          <p:sndTgt r:embed="rId2" name="WHOOSH.WAV"/>
                                        </p:tgtEl>
                                      </p:cMediaNode>
                                    </p:audio>
                                  </p:subTnLst>
                                </p:cTn>
                              </p:par>
                            </p:childTnLst>
                          </p:cTn>
                        </p:par>
                        <p:par>
                          <p:cTn id="86" fill="hold">
                            <p:stCondLst>
                              <p:cond delay="3000"/>
                            </p:stCondLst>
                            <p:childTnLst>
                              <p:par>
                                <p:cTn id="87" presetID="4" presetClass="entr" presetSubtype="32" fill="hold" nodeType="afterEffect">
                                  <p:stCondLst>
                                    <p:cond delay="0"/>
                                  </p:stCondLst>
                                  <p:childTnLst>
                                    <p:set>
                                      <p:cBhvr>
                                        <p:cTn id="88" dur="1" fill="hold">
                                          <p:stCondLst>
                                            <p:cond delay="0"/>
                                          </p:stCondLst>
                                        </p:cTn>
                                        <p:tgtEl>
                                          <p:spTgt spid="62577"/>
                                        </p:tgtEl>
                                        <p:attrNameLst>
                                          <p:attrName>style.visibility</p:attrName>
                                        </p:attrNameLst>
                                      </p:cBhvr>
                                      <p:to>
                                        <p:strVal val="visible"/>
                                      </p:to>
                                    </p:set>
                                    <p:animEffect transition="in" filter="box(out)">
                                      <p:cBhvr>
                                        <p:cTn id="89" dur="500"/>
                                        <p:tgtEl>
                                          <p:spTgt spid="62577"/>
                                        </p:tgtEl>
                                      </p:cBhvr>
                                    </p:animEffect>
                                  </p:childTnLst>
                                  <p:subTnLst>
                                    <p:audio>
                                      <p:cMediaNode>
                                        <p:cTn display="0" masterRel="sameClick">
                                          <p:stCondLst>
                                            <p:cond evt="begin" delay="0">
                                              <p:tn val="87"/>
                                            </p:cond>
                                          </p:stCondLst>
                                          <p:endCondLst>
                                            <p:cond evt="onStopAudio" delay="0">
                                              <p:tgtEl>
                                                <p:sldTgt/>
                                              </p:tgtEl>
                                            </p:cond>
                                          </p:endCondLst>
                                        </p:cTn>
                                        <p:tgtEl>
                                          <p:sndTgt r:embed="rId1" name="CAMERA.WAV"/>
                                        </p:tgtEl>
                                      </p:cMediaNode>
                                    </p:audio>
                                  </p:subTnLst>
                                </p:cTn>
                              </p:par>
                            </p:childTnLst>
                          </p:cTn>
                        </p:par>
                        <p:par>
                          <p:cTn id="90" fill="hold">
                            <p:stCondLst>
                              <p:cond delay="3500"/>
                            </p:stCondLst>
                            <p:childTnLst>
                              <p:par>
                                <p:cTn id="91" presetID="2" presetClass="entr" presetSubtype="2" fill="hold" nodeType="afterEffect">
                                  <p:stCondLst>
                                    <p:cond delay="0"/>
                                  </p:stCondLst>
                                  <p:childTnLst>
                                    <p:set>
                                      <p:cBhvr>
                                        <p:cTn id="92" dur="1" fill="hold">
                                          <p:stCondLst>
                                            <p:cond delay="0"/>
                                          </p:stCondLst>
                                        </p:cTn>
                                        <p:tgtEl>
                                          <p:spTgt spid="62576"/>
                                        </p:tgtEl>
                                        <p:attrNameLst>
                                          <p:attrName>style.visibility</p:attrName>
                                        </p:attrNameLst>
                                      </p:cBhvr>
                                      <p:to>
                                        <p:strVal val="visible"/>
                                      </p:to>
                                    </p:set>
                                    <p:anim calcmode="lin" valueType="num">
                                      <p:cBhvr additive="base">
                                        <p:cTn id="93" dur="500" fill="hold"/>
                                        <p:tgtEl>
                                          <p:spTgt spid="62576"/>
                                        </p:tgtEl>
                                        <p:attrNameLst>
                                          <p:attrName>ppt_x</p:attrName>
                                        </p:attrNameLst>
                                      </p:cBhvr>
                                      <p:tavLst>
                                        <p:tav tm="0">
                                          <p:val>
                                            <p:strVal val="1+#ppt_w/2"/>
                                          </p:val>
                                        </p:tav>
                                        <p:tav tm="100000">
                                          <p:val>
                                            <p:strVal val="#ppt_x"/>
                                          </p:val>
                                        </p:tav>
                                      </p:tavLst>
                                    </p:anim>
                                    <p:anim calcmode="lin" valueType="num">
                                      <p:cBhvr additive="base">
                                        <p:cTn id="94" dur="500" fill="hold"/>
                                        <p:tgtEl>
                                          <p:spTgt spid="6257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1"/>
                                            </p:cond>
                                          </p:stCondLst>
                                          <p:endCondLst>
                                            <p:cond evt="onStopAudio" delay="0">
                                              <p:tgtEl>
                                                <p:sldTgt/>
                                              </p:tgtEl>
                                            </p:cond>
                                          </p:endCondLst>
                                        </p:cTn>
                                        <p:tgtEl>
                                          <p:sndTgt r:embed="rId2" name="WHOOSH.WAV"/>
                                        </p:tgtEl>
                                      </p:cMediaNode>
                                    </p:audio>
                                  </p:subTnLst>
                                </p:cTn>
                              </p:par>
                            </p:childTnLst>
                          </p:cTn>
                        </p:par>
                      </p:childTnLst>
                    </p:cTn>
                  </p:par>
                  <p:par>
                    <p:cTn id="95" fill="hold">
                      <p:stCondLst>
                        <p:cond delay="indefinite"/>
                      </p:stCondLst>
                      <p:childTnLst>
                        <p:par>
                          <p:cTn id="96" fill="hold">
                            <p:stCondLst>
                              <p:cond delay="0"/>
                            </p:stCondLst>
                            <p:childTnLst>
                              <p:par>
                                <p:cTn id="97" presetID="4" presetClass="entr" presetSubtype="32" fill="hold" nodeType="clickEffect">
                                  <p:stCondLst>
                                    <p:cond delay="0"/>
                                  </p:stCondLst>
                                  <p:childTnLst>
                                    <p:set>
                                      <p:cBhvr>
                                        <p:cTn id="98" dur="1" fill="hold">
                                          <p:stCondLst>
                                            <p:cond delay="0"/>
                                          </p:stCondLst>
                                        </p:cTn>
                                        <p:tgtEl>
                                          <p:spTgt spid="62589"/>
                                        </p:tgtEl>
                                        <p:attrNameLst>
                                          <p:attrName>style.visibility</p:attrName>
                                        </p:attrNameLst>
                                      </p:cBhvr>
                                      <p:to>
                                        <p:strVal val="visible"/>
                                      </p:to>
                                    </p:set>
                                    <p:animEffect transition="in" filter="box(out)">
                                      <p:cBhvr>
                                        <p:cTn id="99" dur="500"/>
                                        <p:tgtEl>
                                          <p:spTgt spid="62589"/>
                                        </p:tgtEl>
                                      </p:cBhvr>
                                    </p:animEffect>
                                  </p:childTnLst>
                                  <p:subTnLst>
                                    <p:audio>
                                      <p:cMediaNode>
                                        <p:cTn display="0" masterRel="sameClick">
                                          <p:stCondLst>
                                            <p:cond evt="begin" delay="0">
                                              <p:tn val="97"/>
                                            </p:cond>
                                          </p:stCondLst>
                                          <p:endCondLst>
                                            <p:cond evt="onStopAudio" delay="0">
                                              <p:tgtEl>
                                                <p:sldTgt/>
                                              </p:tgtEl>
                                            </p:cond>
                                          </p:endCondLst>
                                        </p:cTn>
                                        <p:tgtEl>
                                          <p:sndTgt r:embed="rId1"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tretch>
            <a:fillRect/>
          </a:stretch>
        </p:blipFill>
        <p:spPr>
          <a:xfrm>
            <a:off x="728126" y="2500547"/>
            <a:ext cx="7044273" cy="4029904"/>
          </a:xfrm>
          <a:prstGeom prst="rect">
            <a:avLst/>
          </a:prstGeom>
        </p:spPr>
      </p:pic>
      <p:sp>
        <p:nvSpPr>
          <p:cNvPr id="14" name="矩形 13"/>
          <p:cNvSpPr/>
          <p:nvPr/>
        </p:nvSpPr>
        <p:spPr>
          <a:xfrm>
            <a:off x="1238191" y="300712"/>
            <a:ext cx="286648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3.11 </a:t>
            </a:r>
            <a:r>
              <a:rPr lang="zh-CN" altLang="en-US" sz="3200" b="1" kern="0" dirty="0">
                <a:latin typeface="黑体" panose="02010609060101010101" pitchFamily="49" charset="-122"/>
                <a:ea typeface="黑体" panose="02010609060101010101" pitchFamily="49" charset="-122"/>
              </a:rPr>
              <a:t>选择排序</a:t>
            </a:r>
            <a:endParaRPr lang="en-US" altLang="zh-CN" sz="3200" b="1" kern="0" dirty="0">
              <a:latin typeface="黑体" panose="02010609060101010101" pitchFamily="49" charset="-122"/>
              <a:ea typeface="黑体" panose="02010609060101010101" pitchFamily="49" charset="-122"/>
            </a:endParaRPr>
          </a:p>
        </p:txBody>
      </p:sp>
      <p:sp>
        <p:nvSpPr>
          <p:cNvPr id="2" name="矩形 1"/>
          <p:cNvSpPr/>
          <p:nvPr/>
        </p:nvSpPr>
        <p:spPr>
          <a:xfrm>
            <a:off x="589198" y="1408657"/>
            <a:ext cx="7896711" cy="867930"/>
          </a:xfrm>
          <a:prstGeom prst="rect">
            <a:avLst/>
          </a:prstGeom>
        </p:spPr>
        <p:txBody>
          <a:bodyPr wrap="square">
            <a:spAutoFit/>
          </a:bodyPr>
          <a:lstStyle/>
          <a:p>
            <a:pPr algn="just">
              <a:lnSpc>
                <a:spcPct val="105000"/>
              </a:lnSpc>
              <a:buFont typeface="Wingdings" panose="05000000000000000000" pitchFamily="2" charset="2"/>
              <a:buNone/>
            </a:pPr>
            <a:r>
              <a:rPr lang="zh-CN" altLang="en-US" sz="2400" b="1" dirty="0"/>
              <a:t>每一趟：从待排序列中选择最小值，和待排序列的第一个元素交换位置；</a:t>
            </a:r>
            <a:r>
              <a:rPr lang="en-US" altLang="zh-CN" sz="2400" b="1" kern="0" dirty="0">
                <a:solidFill>
                  <a:srgbClr val="000000"/>
                </a:solidFill>
                <a:latin typeface="Arial" panose="020B0604020202020204" pitchFamily="34" charset="0"/>
                <a:ea typeface="宋体" panose="02010600030101010101" pitchFamily="2" charset="-122"/>
              </a:rPr>
              <a:t>N-1</a:t>
            </a:r>
            <a:r>
              <a:rPr lang="zh-CN" altLang="en-US" sz="2400" b="1" kern="0" dirty="0">
                <a:solidFill>
                  <a:srgbClr val="000000"/>
                </a:solidFill>
                <a:latin typeface="Arial" panose="020B0604020202020204" pitchFamily="34" charset="0"/>
                <a:ea typeface="宋体" panose="02010600030101010101" pitchFamily="2" charset="-122"/>
              </a:rPr>
              <a:t>趟完成。</a:t>
            </a:r>
            <a:endParaRPr lang="en-US" altLang="zh-CN" sz="2400" b="1" kern="0" dirty="0">
              <a:solidFill>
                <a:srgbClr val="00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Text Box 4"/>
          <p:cNvSpPr txBox="1">
            <a:spLocks noChangeArrowheads="1"/>
          </p:cNvSpPr>
          <p:nvPr/>
        </p:nvSpPr>
        <p:spPr bwMode="auto">
          <a:xfrm>
            <a:off x="402510" y="2497421"/>
            <a:ext cx="115609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100" b="1" dirty="0"/>
              <a:t>第 </a:t>
            </a:r>
            <a:r>
              <a:rPr lang="en-US" altLang="zh-CN" sz="2100" b="1" dirty="0"/>
              <a:t>1 </a:t>
            </a:r>
            <a:r>
              <a:rPr lang="zh-CN" altLang="en-US" sz="2100" b="1" dirty="0"/>
              <a:t>趟：</a:t>
            </a:r>
            <a:endParaRPr lang="en-US" altLang="zh-CN" sz="2100" b="1" dirty="0"/>
          </a:p>
        </p:txBody>
      </p:sp>
      <p:sp>
        <p:nvSpPr>
          <p:cNvPr id="63493" name="Text Box 5"/>
          <p:cNvSpPr txBox="1">
            <a:spLocks noChangeArrowheads="1"/>
          </p:cNvSpPr>
          <p:nvPr/>
        </p:nvSpPr>
        <p:spPr bwMode="auto">
          <a:xfrm>
            <a:off x="1345484" y="2449106"/>
            <a:ext cx="7798516" cy="51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spcBef>
                <a:spcPct val="50000"/>
              </a:spcBef>
            </a:pPr>
            <a:r>
              <a:rPr lang="zh-CN" altLang="en-US" sz="2100" b="1" dirty="0"/>
              <a:t>从 </a:t>
            </a:r>
            <a:r>
              <a:rPr lang="en-US" altLang="zh-CN" sz="2100" b="1" dirty="0">
                <a:solidFill>
                  <a:srgbClr val="FF0000"/>
                </a:solidFill>
              </a:rPr>
              <a:t>1—n</a:t>
            </a:r>
            <a:r>
              <a:rPr lang="en-US" altLang="zh-CN" sz="2100" b="1" dirty="0"/>
              <a:t> </a:t>
            </a:r>
            <a:r>
              <a:rPr lang="zh-CN" altLang="en-US" sz="2100" b="1" dirty="0"/>
              <a:t>个记录中选择关键字最小的记录，并和第  </a:t>
            </a:r>
            <a:r>
              <a:rPr lang="en-US" altLang="zh-CN" sz="2100" b="1" dirty="0">
                <a:solidFill>
                  <a:srgbClr val="FF0000"/>
                </a:solidFill>
              </a:rPr>
              <a:t>1 </a:t>
            </a:r>
            <a:r>
              <a:rPr lang="zh-CN" altLang="en-US" sz="2100" b="1" dirty="0"/>
              <a:t>个记录交换。</a:t>
            </a:r>
            <a:endParaRPr lang="zh-CN" altLang="en-US" sz="2100" b="1" dirty="0"/>
          </a:p>
        </p:txBody>
      </p:sp>
      <p:sp>
        <p:nvSpPr>
          <p:cNvPr id="63494" name="Text Box 6"/>
          <p:cNvSpPr txBox="1">
            <a:spLocks noChangeArrowheads="1"/>
          </p:cNvSpPr>
          <p:nvPr/>
        </p:nvSpPr>
        <p:spPr bwMode="auto">
          <a:xfrm>
            <a:off x="402509" y="3186450"/>
            <a:ext cx="103002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100" b="1" dirty="0"/>
              <a:t>第 </a:t>
            </a:r>
            <a:r>
              <a:rPr lang="en-US" altLang="zh-CN" sz="2100" b="1" dirty="0"/>
              <a:t>2 </a:t>
            </a:r>
            <a:r>
              <a:rPr lang="zh-CN" altLang="en-US" sz="2100" b="1" dirty="0"/>
              <a:t>趟：</a:t>
            </a:r>
            <a:endParaRPr lang="en-US" altLang="zh-CN" sz="2100" b="1" dirty="0"/>
          </a:p>
        </p:txBody>
      </p:sp>
      <p:sp>
        <p:nvSpPr>
          <p:cNvPr id="63495" name="Text Box 7"/>
          <p:cNvSpPr txBox="1">
            <a:spLocks noChangeArrowheads="1"/>
          </p:cNvSpPr>
          <p:nvPr/>
        </p:nvSpPr>
        <p:spPr bwMode="auto">
          <a:xfrm>
            <a:off x="1345484" y="3141239"/>
            <a:ext cx="7798515" cy="51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spcBef>
                <a:spcPct val="50000"/>
              </a:spcBef>
            </a:pPr>
            <a:r>
              <a:rPr lang="zh-CN" altLang="en-US" sz="2100" b="1" dirty="0"/>
              <a:t>从 </a:t>
            </a:r>
            <a:r>
              <a:rPr lang="en-US" altLang="zh-CN" sz="2100" b="1" dirty="0">
                <a:solidFill>
                  <a:srgbClr val="FF0000"/>
                </a:solidFill>
              </a:rPr>
              <a:t>2—n</a:t>
            </a:r>
            <a:r>
              <a:rPr lang="en-US" altLang="zh-CN" sz="2100" b="1" dirty="0"/>
              <a:t> </a:t>
            </a:r>
            <a:r>
              <a:rPr lang="zh-CN" altLang="en-US" sz="2100" b="1" dirty="0"/>
              <a:t>个记录中选择关键字最小的记录，并和第  </a:t>
            </a:r>
            <a:r>
              <a:rPr lang="en-US" altLang="zh-CN" sz="2100" b="1" dirty="0">
                <a:solidFill>
                  <a:srgbClr val="FF0000"/>
                </a:solidFill>
              </a:rPr>
              <a:t>2</a:t>
            </a:r>
            <a:r>
              <a:rPr lang="en-US" altLang="zh-CN" sz="2100" b="1" dirty="0"/>
              <a:t> </a:t>
            </a:r>
            <a:r>
              <a:rPr lang="zh-CN" altLang="en-US" sz="2100" b="1" dirty="0"/>
              <a:t>个记录交换。</a:t>
            </a:r>
            <a:endParaRPr lang="zh-CN" altLang="en-US" sz="2100" b="1" dirty="0"/>
          </a:p>
        </p:txBody>
      </p:sp>
      <p:sp>
        <p:nvSpPr>
          <p:cNvPr id="63496" name="Text Box 8"/>
          <p:cNvSpPr txBox="1">
            <a:spLocks noChangeArrowheads="1"/>
          </p:cNvSpPr>
          <p:nvPr/>
        </p:nvSpPr>
        <p:spPr bwMode="auto">
          <a:xfrm>
            <a:off x="375263" y="3864848"/>
            <a:ext cx="211455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100" b="1" dirty="0"/>
              <a:t>第</a:t>
            </a:r>
            <a:r>
              <a:rPr lang="en-US" altLang="zh-CN" sz="2100" b="1" dirty="0"/>
              <a:t>n</a:t>
            </a:r>
            <a:r>
              <a:rPr lang="en-US" altLang="zh-CN" sz="2100" b="1" dirty="0">
                <a:latin typeface="宋体" panose="02010600030101010101" pitchFamily="2" charset="-122"/>
              </a:rPr>
              <a:t>-</a:t>
            </a:r>
            <a:r>
              <a:rPr lang="en-US" altLang="zh-CN" sz="2100" b="1" dirty="0"/>
              <a:t>1</a:t>
            </a:r>
            <a:r>
              <a:rPr lang="zh-CN" altLang="en-US" sz="2100" b="1" dirty="0"/>
              <a:t>趟：</a:t>
            </a:r>
            <a:endParaRPr lang="en-US" altLang="zh-CN" sz="2100" b="1" dirty="0"/>
          </a:p>
        </p:txBody>
      </p:sp>
      <p:sp>
        <p:nvSpPr>
          <p:cNvPr id="63497" name="Text Box 9"/>
          <p:cNvSpPr txBox="1">
            <a:spLocks noChangeArrowheads="1"/>
          </p:cNvSpPr>
          <p:nvPr/>
        </p:nvSpPr>
        <p:spPr bwMode="auto">
          <a:xfrm>
            <a:off x="402510" y="4322871"/>
            <a:ext cx="8654780"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100" b="1" dirty="0"/>
              <a:t>从 </a:t>
            </a:r>
            <a:r>
              <a:rPr lang="en-US" altLang="zh-CN" sz="2100" b="1" dirty="0">
                <a:solidFill>
                  <a:srgbClr val="0000FF"/>
                </a:solidFill>
              </a:rPr>
              <a:t>n</a:t>
            </a:r>
            <a:r>
              <a:rPr lang="en-US" altLang="zh-CN" sz="2100" b="1" dirty="0">
                <a:solidFill>
                  <a:srgbClr val="0000FF"/>
                </a:solidFill>
                <a:latin typeface="宋体" panose="02010600030101010101" pitchFamily="2" charset="-122"/>
              </a:rPr>
              <a:t>-</a:t>
            </a:r>
            <a:r>
              <a:rPr lang="en-US" altLang="zh-CN" sz="2100" b="1" dirty="0">
                <a:solidFill>
                  <a:srgbClr val="0000FF"/>
                </a:solidFill>
              </a:rPr>
              <a:t>1</a:t>
            </a:r>
            <a:r>
              <a:rPr lang="en-US" altLang="zh-CN" sz="2100" b="1" dirty="0">
                <a:solidFill>
                  <a:srgbClr val="FF0000"/>
                </a:solidFill>
              </a:rPr>
              <a:t>—</a:t>
            </a:r>
            <a:r>
              <a:rPr lang="en-US" altLang="zh-CN" sz="2100" b="1" dirty="0">
                <a:solidFill>
                  <a:srgbClr val="0000FF"/>
                </a:solidFill>
              </a:rPr>
              <a:t>n </a:t>
            </a:r>
            <a:r>
              <a:rPr lang="zh-CN" altLang="en-US" sz="2100" b="1" dirty="0"/>
              <a:t>个记录中选择关键字最小的记录，并和第  </a:t>
            </a:r>
            <a:r>
              <a:rPr lang="en-US" altLang="zh-CN" sz="2100" b="1" dirty="0">
                <a:solidFill>
                  <a:srgbClr val="FF0000"/>
                </a:solidFill>
              </a:rPr>
              <a:t>n</a:t>
            </a:r>
            <a:r>
              <a:rPr lang="en-US" altLang="zh-CN" sz="2100" b="1" dirty="0">
                <a:solidFill>
                  <a:srgbClr val="FF0000"/>
                </a:solidFill>
                <a:latin typeface="宋体" panose="02010600030101010101" pitchFamily="2" charset="-122"/>
              </a:rPr>
              <a:t>-</a:t>
            </a:r>
            <a:r>
              <a:rPr lang="en-US" altLang="zh-CN" sz="2100" b="1" dirty="0">
                <a:solidFill>
                  <a:srgbClr val="FF0000"/>
                </a:solidFill>
              </a:rPr>
              <a:t>1</a:t>
            </a:r>
            <a:r>
              <a:rPr lang="en-US" altLang="zh-CN" sz="2100" b="1" dirty="0"/>
              <a:t> </a:t>
            </a:r>
            <a:r>
              <a:rPr lang="zh-CN" altLang="en-US" sz="2100" b="1" dirty="0"/>
              <a:t>个记录交换。</a:t>
            </a:r>
            <a:endParaRPr lang="zh-CN" altLang="en-US" sz="2100" b="1" dirty="0"/>
          </a:p>
        </p:txBody>
      </p:sp>
      <p:sp>
        <p:nvSpPr>
          <p:cNvPr id="11" name="矩形 10"/>
          <p:cNvSpPr/>
          <p:nvPr/>
        </p:nvSpPr>
        <p:spPr>
          <a:xfrm>
            <a:off x="190531" y="1834109"/>
            <a:ext cx="1268296" cy="415498"/>
          </a:xfrm>
          <a:prstGeom prst="rect">
            <a:avLst/>
          </a:prstGeom>
        </p:spPr>
        <p:txBody>
          <a:bodyPr wrap="none">
            <a:spAutoFit/>
          </a:bodyPr>
          <a:lstStyle/>
          <a:p>
            <a:pPr algn="just">
              <a:lnSpc>
                <a:spcPct val="100000"/>
              </a:lnSpc>
            </a:pPr>
            <a:r>
              <a:rPr lang="zh-CN" altLang="en-US" sz="2100" b="1" dirty="0">
                <a:solidFill>
                  <a:srgbClr val="FF0000"/>
                </a:solidFill>
                <a:latin typeface="宋体" panose="02010600030101010101" pitchFamily="2" charset="-122"/>
              </a:rPr>
              <a:t>算法步骤</a:t>
            </a:r>
            <a:endParaRPr lang="zh-CN" altLang="en-US" sz="2100" b="1" dirty="0">
              <a:solidFill>
                <a:srgbClr val="FF0000"/>
              </a:solidFill>
              <a:latin typeface="宋体" panose="02010600030101010101" pitchFamily="2" charset="-122"/>
            </a:endParaRPr>
          </a:p>
        </p:txBody>
      </p:sp>
      <p:sp>
        <p:nvSpPr>
          <p:cNvPr id="10" name="矩形 9"/>
          <p:cNvSpPr/>
          <p:nvPr/>
        </p:nvSpPr>
        <p:spPr>
          <a:xfrm>
            <a:off x="1238191" y="300712"/>
            <a:ext cx="286648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3.11 </a:t>
            </a:r>
            <a:r>
              <a:rPr lang="zh-CN" altLang="en-US" sz="3200" b="1" kern="0" dirty="0">
                <a:latin typeface="黑体" panose="02010609060101010101" pitchFamily="49" charset="-122"/>
                <a:ea typeface="黑体" panose="02010609060101010101" pitchFamily="49" charset="-122"/>
              </a:rPr>
              <a:t>选择排序</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8"/>
          <p:cNvSpPr txBox="1">
            <a:spLocks noChangeArrowheads="1"/>
          </p:cNvSpPr>
          <p:nvPr/>
        </p:nvSpPr>
        <p:spPr bwMode="auto">
          <a:xfrm>
            <a:off x="390006" y="1743760"/>
            <a:ext cx="7339145"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100" dirty="0"/>
              <a:t>以序列 </a:t>
            </a:r>
            <a:r>
              <a:rPr lang="en-US" altLang="zh-CN" sz="2100" b="1" dirty="0"/>
              <a:t>23</a:t>
            </a:r>
            <a:r>
              <a:rPr lang="zh-CN" altLang="en-US" sz="2100" b="1" dirty="0"/>
              <a:t>，</a:t>
            </a:r>
            <a:r>
              <a:rPr lang="en-US" altLang="zh-CN" sz="2100" b="1" dirty="0"/>
              <a:t>14</a:t>
            </a:r>
            <a:r>
              <a:rPr lang="zh-CN" altLang="en-US" sz="2100" b="1" dirty="0"/>
              <a:t>，</a:t>
            </a:r>
            <a:r>
              <a:rPr lang="en-US" altLang="zh-CN" sz="2100" b="1" dirty="0"/>
              <a:t>78</a:t>
            </a:r>
            <a:r>
              <a:rPr lang="zh-CN" altLang="en-US" sz="2100" b="1" dirty="0"/>
              <a:t>，</a:t>
            </a:r>
            <a:r>
              <a:rPr lang="en-US" altLang="zh-CN" sz="2100" b="1" dirty="0"/>
              <a:t>65</a:t>
            </a:r>
            <a:r>
              <a:rPr lang="zh-CN" altLang="en-US" sz="2100" b="1" dirty="0"/>
              <a:t>，</a:t>
            </a:r>
            <a:r>
              <a:rPr lang="en-US" altLang="zh-CN" sz="2100" b="1" dirty="0"/>
              <a:t>26</a:t>
            </a:r>
            <a:r>
              <a:rPr lang="zh-CN" altLang="en-US" sz="2100" b="1" dirty="0"/>
              <a:t>，</a:t>
            </a:r>
            <a:r>
              <a:rPr lang="en-US" altLang="zh-CN" sz="2100" b="1" dirty="0"/>
              <a:t>98</a:t>
            </a:r>
            <a:r>
              <a:rPr lang="zh-CN" altLang="en-US" sz="2100" b="1" dirty="0"/>
              <a:t>，</a:t>
            </a:r>
            <a:r>
              <a:rPr lang="en-US" altLang="zh-CN" sz="2100" b="1" dirty="0"/>
              <a:t>73</a:t>
            </a:r>
            <a:r>
              <a:rPr lang="zh-CN" altLang="en-US" sz="2100" b="1" dirty="0"/>
              <a:t>，</a:t>
            </a:r>
            <a:r>
              <a:rPr lang="en-US" altLang="zh-CN" sz="2100" b="1" dirty="0"/>
              <a:t>18</a:t>
            </a:r>
            <a:r>
              <a:rPr lang="zh-CN" altLang="en-US" sz="2100" b="1" dirty="0"/>
              <a:t>，</a:t>
            </a:r>
            <a:r>
              <a:rPr lang="en-US" altLang="zh-CN" sz="2100" b="1" dirty="0">
                <a:solidFill>
                  <a:srgbClr val="FF0000"/>
                </a:solidFill>
              </a:rPr>
              <a:t>14</a:t>
            </a:r>
            <a:r>
              <a:rPr lang="zh-CN" altLang="en-US" sz="2100" dirty="0"/>
              <a:t>为例。</a:t>
            </a:r>
            <a:endParaRPr lang="zh-CN" altLang="en-US" sz="2100" dirty="0"/>
          </a:p>
        </p:txBody>
      </p:sp>
      <p:sp>
        <p:nvSpPr>
          <p:cNvPr id="27" name="Text Box 8"/>
          <p:cNvSpPr txBox="1">
            <a:spLocks noChangeArrowheads="1"/>
          </p:cNvSpPr>
          <p:nvPr/>
        </p:nvSpPr>
        <p:spPr bwMode="auto">
          <a:xfrm>
            <a:off x="213810" y="2413850"/>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a:t>第</a:t>
            </a:r>
            <a:r>
              <a:rPr lang="en-US" altLang="zh-CN" b="1" dirty="0"/>
              <a:t>1</a:t>
            </a:r>
            <a:r>
              <a:rPr lang="zh-CN" altLang="en-US" b="1" dirty="0"/>
              <a:t>趟：</a:t>
            </a:r>
            <a:endParaRPr lang="zh-CN" altLang="en-US" b="1" dirty="0"/>
          </a:p>
        </p:txBody>
      </p:sp>
      <p:graphicFrame>
        <p:nvGraphicFramePr>
          <p:cNvPr id="28" name="表格 27"/>
          <p:cNvGraphicFramePr>
            <a:graphicFrameLocks noGrp="1"/>
          </p:cNvGraphicFramePr>
          <p:nvPr/>
        </p:nvGraphicFramePr>
        <p:xfrm>
          <a:off x="213809" y="3366537"/>
          <a:ext cx="3950973" cy="346248"/>
        </p:xfrm>
        <a:graphic>
          <a:graphicData uri="http://schemas.openxmlformats.org/drawingml/2006/table">
            <a:tbl>
              <a:tblPr firstRow="1" firstCol="1" bandRow="1">
                <a:tableStyleId>{5940675A-B579-460E-94D1-54222C63F5DA}</a:tableStyleId>
              </a:tblPr>
              <a:tblGrid>
                <a:gridCol w="438626"/>
                <a:gridCol w="438626"/>
                <a:gridCol w="439103"/>
                <a:gridCol w="439103"/>
                <a:gridCol w="439103"/>
                <a:gridCol w="439103"/>
                <a:gridCol w="439103"/>
                <a:gridCol w="439103"/>
                <a:gridCol w="439103"/>
              </a:tblGrid>
              <a:tr h="346248">
                <a:tc>
                  <a:txBody>
                    <a:bodyPr/>
                    <a:lstStyle/>
                    <a:p>
                      <a:pPr algn="ctr">
                        <a:spcAft>
                          <a:spcPts val="0"/>
                        </a:spcAft>
                      </a:pPr>
                      <a:r>
                        <a:rPr lang="en-US" sz="1800" kern="100" dirty="0">
                          <a:effectLst/>
                        </a:rPr>
                        <a:t>23</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kern="100" dirty="0">
                          <a:effectLst/>
                        </a:rPr>
                        <a:t>14</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kern="100" dirty="0">
                          <a:effectLst/>
                        </a:rPr>
                        <a:t>78</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kern="100" dirty="0">
                          <a:effectLst/>
                        </a:rPr>
                        <a:t>65</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kern="100" dirty="0">
                          <a:effectLst/>
                        </a:rPr>
                        <a:t>26</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kern="100">
                          <a:effectLst/>
                        </a:rPr>
                        <a:t>98</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kern="100">
                          <a:effectLst/>
                        </a:rPr>
                        <a:t>73</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kern="100">
                          <a:effectLst/>
                        </a:rPr>
                        <a:t>18</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kern="100" dirty="0">
                          <a:solidFill>
                            <a:srgbClr val="FF0000"/>
                          </a:solidFill>
                          <a:effectLst/>
                        </a:rPr>
                        <a:t>14</a:t>
                      </a:r>
                      <a:endParaRPr 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r>
            </a:tbl>
          </a:graphicData>
        </a:graphic>
      </p:graphicFrame>
      <p:sp>
        <p:nvSpPr>
          <p:cNvPr id="31" name="左中括号 30"/>
          <p:cNvSpPr/>
          <p:nvPr/>
        </p:nvSpPr>
        <p:spPr>
          <a:xfrm rot="5400000">
            <a:off x="2092847" y="1520927"/>
            <a:ext cx="174777" cy="3516443"/>
          </a:xfrm>
          <a:prstGeom prst="leftBracket">
            <a:avLst>
              <a:gd name="adj" fmla="val 97521"/>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32" name="直接箭头连接符 31"/>
          <p:cNvCxnSpPr/>
          <p:nvPr/>
        </p:nvCxnSpPr>
        <p:spPr>
          <a:xfrm flipV="1">
            <a:off x="400384" y="3712785"/>
            <a:ext cx="0" cy="4195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422014" y="3941991"/>
            <a:ext cx="3516444" cy="0"/>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3938458" y="3692982"/>
            <a:ext cx="0" cy="4569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213810" y="4307364"/>
            <a:ext cx="4284044" cy="1153126"/>
            <a:chOff x="6090769" y="5824629"/>
            <a:chExt cx="3494567" cy="1537501"/>
          </a:xfrm>
        </p:grpSpPr>
        <p:sp>
          <p:nvSpPr>
            <p:cNvPr id="41" name="AutoShape 18"/>
            <p:cNvSpPr>
              <a:spLocks noChangeArrowheads="1"/>
            </p:cNvSpPr>
            <p:nvPr/>
          </p:nvSpPr>
          <p:spPr bwMode="ltGray">
            <a:xfrm>
              <a:off x="6090769" y="5824629"/>
              <a:ext cx="3494567" cy="1256952"/>
            </a:xfrm>
            <a:prstGeom prst="roundRect">
              <a:avLst>
                <a:gd name="adj" fmla="val 16667"/>
              </a:avLst>
            </a:prstGeom>
            <a:solidFill>
              <a:srgbClr val="FFFFFF"/>
            </a:solidFill>
            <a:ln w="28575" algn="ctr">
              <a:solidFill>
                <a:srgbClr val="4F81BD"/>
              </a:solidFill>
              <a:round/>
            </a:ln>
            <a:effectLst>
              <a:outerShdw dist="35921" dir="2700000" algn="ctr" rotWithShape="0">
                <a:srgbClr val="EEECE1"/>
              </a:outerShdw>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42" name="Rectangle 19"/>
            <p:cNvSpPr>
              <a:spLocks noChangeArrowheads="1"/>
            </p:cNvSpPr>
            <p:nvPr/>
          </p:nvSpPr>
          <p:spPr bwMode="auto">
            <a:xfrm>
              <a:off x="6186487" y="5946358"/>
              <a:ext cx="3303131" cy="1415772"/>
            </a:xfrm>
            <a:prstGeom prst="rect">
              <a:avLst/>
            </a:prstGeom>
            <a:noFill/>
            <a:ln w="9525" algn="ctr">
              <a:noFill/>
              <a:miter lim="800000"/>
            </a:ln>
            <a:effectLst/>
          </p:spPr>
          <p:txBody>
            <a:bodyPr wrap="square">
              <a:spAutoFit/>
            </a:bodyPr>
            <a:lstStyle/>
            <a:p>
              <a:pPr algn="ctr" eaLnBrk="0" fontAlgn="base" hangingPunct="0">
                <a:spcBef>
                  <a:spcPct val="0"/>
                </a:spcBef>
                <a:spcAft>
                  <a:spcPct val="0"/>
                </a:spcAft>
                <a:buClr>
                  <a:srgbClr val="D7181F"/>
                </a:buClr>
                <a:buFont typeface="Wingdings" panose="05000000000000000000" pitchFamily="2" charset="2"/>
                <a:buNone/>
              </a:pPr>
              <a:r>
                <a:rPr lang="zh-CN" altLang="en-US" sz="2100" b="1" dirty="0">
                  <a:solidFill>
                    <a:srgbClr val="1C1C1C"/>
                  </a:solidFill>
                  <a:latin typeface="Arial" panose="020B0604020202020204" pitchFamily="34" charset="0"/>
                  <a:ea typeface="宋体" panose="02010600030101010101" pitchFamily="2" charset="-122"/>
                </a:rPr>
                <a:t>在长度为</a:t>
              </a:r>
              <a:r>
                <a:rPr lang="en-US" altLang="zh-CN" sz="2100" b="1" dirty="0">
                  <a:solidFill>
                    <a:srgbClr val="1C1C1C"/>
                  </a:solidFill>
                  <a:latin typeface="Arial" panose="020B0604020202020204" pitchFamily="34" charset="0"/>
                  <a:ea typeface="宋体" panose="02010600030101010101" pitchFamily="2" charset="-122"/>
                </a:rPr>
                <a:t>n</a:t>
              </a:r>
              <a:r>
                <a:rPr lang="zh-CN" altLang="en-US" sz="2100" b="1" dirty="0">
                  <a:solidFill>
                    <a:srgbClr val="1C1C1C"/>
                  </a:solidFill>
                  <a:latin typeface="Arial" panose="020B0604020202020204" pitchFamily="34" charset="0"/>
                  <a:ea typeface="宋体" panose="02010600030101010101" pitchFamily="2" charset="-122"/>
                </a:rPr>
                <a:t>的待排序列中，从前向后找最小值，需要</a:t>
              </a:r>
              <a:r>
                <a:rPr lang="en-US" altLang="zh-CN" sz="2100" b="1" dirty="0">
                  <a:solidFill>
                    <a:srgbClr val="1C1C1C"/>
                  </a:solidFill>
                  <a:latin typeface="Arial" panose="020B0604020202020204" pitchFamily="34" charset="0"/>
                  <a:ea typeface="宋体" panose="02010600030101010101" pitchFamily="2" charset="-122"/>
                </a:rPr>
                <a:t>n-1</a:t>
              </a:r>
              <a:r>
                <a:rPr lang="zh-CN" altLang="en-US" sz="2100" b="1" dirty="0">
                  <a:solidFill>
                    <a:srgbClr val="1C1C1C"/>
                  </a:solidFill>
                  <a:latin typeface="Arial" panose="020B0604020202020204" pitchFamily="34" charset="0"/>
                  <a:ea typeface="宋体" panose="02010600030101010101" pitchFamily="2" charset="-122"/>
                </a:rPr>
                <a:t>次比较。</a:t>
              </a:r>
              <a:endParaRPr lang="en-US" altLang="zh-CN" sz="2100" b="1" dirty="0">
                <a:solidFill>
                  <a:srgbClr val="1C1C1C"/>
                </a:solidFill>
                <a:latin typeface="Arial" panose="020B0604020202020204" pitchFamily="34" charset="0"/>
                <a:ea typeface="宋体" panose="02010600030101010101" pitchFamily="2" charset="-122"/>
              </a:endParaRPr>
            </a:p>
          </p:txBody>
        </p:sp>
      </p:grpSp>
      <p:graphicFrame>
        <p:nvGraphicFramePr>
          <p:cNvPr id="43" name="表格 42"/>
          <p:cNvGraphicFramePr>
            <a:graphicFrameLocks noGrp="1"/>
          </p:cNvGraphicFramePr>
          <p:nvPr/>
        </p:nvGraphicFramePr>
        <p:xfrm>
          <a:off x="4792646" y="3387446"/>
          <a:ext cx="3950973" cy="346248"/>
        </p:xfrm>
        <a:graphic>
          <a:graphicData uri="http://schemas.openxmlformats.org/drawingml/2006/table">
            <a:tbl>
              <a:tblPr firstRow="1" firstCol="1" bandRow="1">
                <a:tableStyleId>{5940675A-B579-460E-94D1-54222C63F5DA}</a:tableStyleId>
              </a:tblPr>
              <a:tblGrid>
                <a:gridCol w="438626"/>
                <a:gridCol w="438626"/>
                <a:gridCol w="439103"/>
                <a:gridCol w="439103"/>
                <a:gridCol w="439103"/>
                <a:gridCol w="439103"/>
                <a:gridCol w="439103"/>
                <a:gridCol w="439103"/>
                <a:gridCol w="439103"/>
              </a:tblGrid>
              <a:tr h="346248">
                <a:tc>
                  <a:txBody>
                    <a:bodyPr/>
                    <a:lstStyle/>
                    <a:p>
                      <a:pPr algn="just">
                        <a:spcAft>
                          <a:spcPts val="0"/>
                        </a:spcAft>
                      </a:pPr>
                      <a:r>
                        <a:rPr lang="en-US" sz="1800" b="1" kern="100" dirty="0">
                          <a:solidFill>
                            <a:srgbClr val="0000FF"/>
                          </a:solidFill>
                          <a:effectLst/>
                        </a:rPr>
                        <a:t>14</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23</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78</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65</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26</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98</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73</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18</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solidFill>
                            <a:srgbClr val="FF0000"/>
                          </a:solidFill>
                          <a:effectLst/>
                        </a:rPr>
                        <a:t>14</a:t>
                      </a:r>
                      <a:endParaRPr 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r>
            </a:tbl>
          </a:graphicData>
        </a:graphic>
      </p:graphicFrame>
      <p:sp>
        <p:nvSpPr>
          <p:cNvPr id="44" name="左中括号 43"/>
          <p:cNvSpPr/>
          <p:nvPr/>
        </p:nvSpPr>
        <p:spPr>
          <a:xfrm rot="5400000">
            <a:off x="6890980" y="1761132"/>
            <a:ext cx="174779" cy="3077851"/>
          </a:xfrm>
          <a:prstGeom prst="leftBracket">
            <a:avLst>
              <a:gd name="adj" fmla="val 97521"/>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nvGrpSpPr>
          <p:cNvPr id="48" name="组合 47"/>
          <p:cNvGrpSpPr/>
          <p:nvPr/>
        </p:nvGrpSpPr>
        <p:grpSpPr>
          <a:xfrm>
            <a:off x="4792646" y="4347625"/>
            <a:ext cx="4284045" cy="817650"/>
            <a:chOff x="6090769" y="5824629"/>
            <a:chExt cx="3494567" cy="1090200"/>
          </a:xfrm>
        </p:grpSpPr>
        <p:sp>
          <p:nvSpPr>
            <p:cNvPr id="49" name="AutoShape 18"/>
            <p:cNvSpPr>
              <a:spLocks noChangeArrowheads="1"/>
            </p:cNvSpPr>
            <p:nvPr/>
          </p:nvSpPr>
          <p:spPr bwMode="ltGray">
            <a:xfrm>
              <a:off x="6090769" y="5824629"/>
              <a:ext cx="3494567" cy="1090200"/>
            </a:xfrm>
            <a:prstGeom prst="roundRect">
              <a:avLst>
                <a:gd name="adj" fmla="val 16667"/>
              </a:avLst>
            </a:prstGeom>
            <a:solidFill>
              <a:srgbClr val="FFFFFF"/>
            </a:solidFill>
            <a:ln w="28575" algn="ctr">
              <a:solidFill>
                <a:srgbClr val="4F81BD"/>
              </a:solidFill>
              <a:round/>
            </a:ln>
            <a:effectLst>
              <a:outerShdw dist="35921" dir="2700000" algn="ctr" rotWithShape="0">
                <a:srgbClr val="EEECE1"/>
              </a:outerShdw>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50" name="Rectangle 19"/>
            <p:cNvSpPr>
              <a:spLocks noChangeArrowheads="1"/>
            </p:cNvSpPr>
            <p:nvPr/>
          </p:nvSpPr>
          <p:spPr bwMode="auto">
            <a:xfrm>
              <a:off x="6186488" y="6096900"/>
              <a:ext cx="3303131" cy="553997"/>
            </a:xfrm>
            <a:prstGeom prst="rect">
              <a:avLst/>
            </a:prstGeom>
            <a:noFill/>
            <a:ln w="9525" algn="ctr">
              <a:noFill/>
              <a:miter lim="800000"/>
            </a:ln>
            <a:effectLst/>
          </p:spPr>
          <p:txBody>
            <a:bodyPr wrap="square">
              <a:spAutoFit/>
            </a:bodyPr>
            <a:lstStyle/>
            <a:p>
              <a:pPr algn="ctr" eaLnBrk="0" fontAlgn="base" hangingPunct="0">
                <a:spcBef>
                  <a:spcPct val="0"/>
                </a:spcBef>
                <a:spcAft>
                  <a:spcPct val="0"/>
                </a:spcAft>
                <a:buClr>
                  <a:srgbClr val="D7181F"/>
                </a:buClr>
                <a:buFont typeface="Wingdings" panose="05000000000000000000" pitchFamily="2" charset="2"/>
                <a:buNone/>
              </a:pPr>
              <a:r>
                <a:rPr lang="zh-CN" altLang="en-US" sz="2100" b="1" dirty="0">
                  <a:solidFill>
                    <a:srgbClr val="1C1C1C"/>
                  </a:solidFill>
                  <a:latin typeface="Arial" panose="020B0604020202020204" pitchFamily="34" charset="0"/>
                  <a:ea typeface="宋体" panose="02010600030101010101" pitchFamily="2" charset="-122"/>
                </a:rPr>
                <a:t>找到后交换。待排序列长度</a:t>
              </a:r>
              <a:r>
                <a:rPr lang="en-US" altLang="zh-CN" sz="2100" b="1" dirty="0">
                  <a:solidFill>
                    <a:srgbClr val="1C1C1C"/>
                  </a:solidFill>
                  <a:latin typeface="Arial" panose="020B0604020202020204" pitchFamily="34" charset="0"/>
                  <a:ea typeface="宋体" panose="02010600030101010101" pitchFamily="2" charset="-122"/>
                </a:rPr>
                <a:t>-1</a:t>
              </a:r>
              <a:endParaRPr lang="en-US" altLang="zh-CN" sz="2100" b="1" dirty="0">
                <a:solidFill>
                  <a:srgbClr val="1C1C1C"/>
                </a:solidFill>
                <a:latin typeface="Arial" panose="020B0604020202020204" pitchFamily="34" charset="0"/>
                <a:ea typeface="宋体" panose="02010600030101010101" pitchFamily="2" charset="-122"/>
              </a:endParaRPr>
            </a:p>
          </p:txBody>
        </p:sp>
      </p:grpSp>
      <p:sp>
        <p:nvSpPr>
          <p:cNvPr id="2" name="椭圆 1"/>
          <p:cNvSpPr/>
          <p:nvPr/>
        </p:nvSpPr>
        <p:spPr>
          <a:xfrm>
            <a:off x="680815" y="3377884"/>
            <a:ext cx="389238" cy="315098"/>
          </a:xfrm>
          <a:prstGeom prst="ellipse">
            <a:avLst/>
          </a:prstGeom>
          <a:solidFill>
            <a:schemeClr val="accent4">
              <a:alpha val="28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350"/>
          </a:p>
        </p:txBody>
      </p:sp>
      <p:sp>
        <p:nvSpPr>
          <p:cNvPr id="19" name="矩形 18"/>
          <p:cNvSpPr/>
          <p:nvPr/>
        </p:nvSpPr>
        <p:spPr>
          <a:xfrm>
            <a:off x="1238191" y="300712"/>
            <a:ext cx="286648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3.11 </a:t>
            </a:r>
            <a:r>
              <a:rPr lang="zh-CN" altLang="en-US" sz="3200" b="1" kern="0" dirty="0">
                <a:latin typeface="黑体" panose="02010609060101010101" pitchFamily="49" charset="-122"/>
                <a:ea typeface="黑体" panose="02010609060101010101" pitchFamily="49" charset="-122"/>
              </a:rPr>
              <a:t>选择排序</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263177" y="1799138"/>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a:t>第</a:t>
            </a:r>
            <a:r>
              <a:rPr lang="en-US" altLang="zh-CN" b="1" dirty="0"/>
              <a:t>2</a:t>
            </a:r>
            <a:r>
              <a:rPr lang="zh-CN" altLang="en-US" b="1" dirty="0"/>
              <a:t>趟：</a:t>
            </a:r>
            <a:endParaRPr lang="zh-CN" altLang="en-US" b="1" dirty="0"/>
          </a:p>
        </p:txBody>
      </p:sp>
      <p:cxnSp>
        <p:nvCxnSpPr>
          <p:cNvPr id="5" name="直接箭头连接符 4"/>
          <p:cNvCxnSpPr/>
          <p:nvPr/>
        </p:nvCxnSpPr>
        <p:spPr>
          <a:xfrm flipV="1">
            <a:off x="953660" y="2763148"/>
            <a:ext cx="0" cy="4195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975290" y="2992354"/>
            <a:ext cx="3077852" cy="0"/>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4053142" y="2763148"/>
            <a:ext cx="0" cy="4569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表格 10"/>
          <p:cNvGraphicFramePr>
            <a:graphicFrameLocks noGrp="1"/>
          </p:cNvGraphicFramePr>
          <p:nvPr/>
        </p:nvGraphicFramePr>
        <p:xfrm>
          <a:off x="328493" y="2420366"/>
          <a:ext cx="3950973" cy="346248"/>
        </p:xfrm>
        <a:graphic>
          <a:graphicData uri="http://schemas.openxmlformats.org/drawingml/2006/table">
            <a:tbl>
              <a:tblPr firstRow="1" firstCol="1" bandRow="1">
                <a:tableStyleId>{5940675A-B579-460E-94D1-54222C63F5DA}</a:tableStyleId>
              </a:tblPr>
              <a:tblGrid>
                <a:gridCol w="438626"/>
                <a:gridCol w="438626"/>
                <a:gridCol w="439103"/>
                <a:gridCol w="439103"/>
                <a:gridCol w="439103"/>
                <a:gridCol w="439103"/>
                <a:gridCol w="439103"/>
                <a:gridCol w="439103"/>
                <a:gridCol w="439103"/>
              </a:tblGrid>
              <a:tr h="346248">
                <a:tc>
                  <a:txBody>
                    <a:bodyPr/>
                    <a:lstStyle/>
                    <a:p>
                      <a:pPr algn="just">
                        <a:spcAft>
                          <a:spcPts val="0"/>
                        </a:spcAft>
                      </a:pPr>
                      <a:r>
                        <a:rPr lang="en-US" sz="1800" b="1" kern="100" dirty="0">
                          <a:solidFill>
                            <a:srgbClr val="0000FF"/>
                          </a:solidFill>
                          <a:effectLst/>
                        </a:rPr>
                        <a:t>14</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23</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78</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65</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26</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98</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73</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18</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solidFill>
                            <a:srgbClr val="FF0000"/>
                          </a:solidFill>
                          <a:effectLst/>
                        </a:rPr>
                        <a:t>14</a:t>
                      </a:r>
                      <a:endParaRPr 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r>
            </a:tbl>
          </a:graphicData>
        </a:graphic>
      </p:graphicFrame>
      <p:sp>
        <p:nvSpPr>
          <p:cNvPr id="12" name="左中括号 11"/>
          <p:cNvSpPr/>
          <p:nvPr/>
        </p:nvSpPr>
        <p:spPr>
          <a:xfrm rot="5400000">
            <a:off x="2426827" y="794052"/>
            <a:ext cx="174779" cy="3077851"/>
          </a:xfrm>
          <a:prstGeom prst="leftBracket">
            <a:avLst>
              <a:gd name="adj" fmla="val 97521"/>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aphicFrame>
        <p:nvGraphicFramePr>
          <p:cNvPr id="20" name="表格 19"/>
          <p:cNvGraphicFramePr>
            <a:graphicFrameLocks noGrp="1"/>
          </p:cNvGraphicFramePr>
          <p:nvPr/>
        </p:nvGraphicFramePr>
        <p:xfrm>
          <a:off x="4699939" y="2420366"/>
          <a:ext cx="3950973" cy="346248"/>
        </p:xfrm>
        <a:graphic>
          <a:graphicData uri="http://schemas.openxmlformats.org/drawingml/2006/table">
            <a:tbl>
              <a:tblPr firstRow="1" firstCol="1" bandRow="1">
                <a:tableStyleId>{5940675A-B579-460E-94D1-54222C63F5DA}</a:tableStyleId>
              </a:tblPr>
              <a:tblGrid>
                <a:gridCol w="438626"/>
                <a:gridCol w="438626"/>
                <a:gridCol w="439103"/>
                <a:gridCol w="439103"/>
                <a:gridCol w="439103"/>
                <a:gridCol w="439103"/>
                <a:gridCol w="439103"/>
                <a:gridCol w="439103"/>
                <a:gridCol w="439103"/>
              </a:tblGrid>
              <a:tr h="346248">
                <a:tc>
                  <a:txBody>
                    <a:bodyPr/>
                    <a:lstStyle/>
                    <a:p>
                      <a:pPr algn="just">
                        <a:spcAft>
                          <a:spcPts val="0"/>
                        </a:spcAft>
                      </a:pPr>
                      <a:r>
                        <a:rPr lang="en-US" sz="1800" b="1" kern="100" dirty="0">
                          <a:solidFill>
                            <a:srgbClr val="0000FF"/>
                          </a:solidFill>
                          <a:effectLst/>
                        </a:rPr>
                        <a:t>14</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FF0000"/>
                          </a:solidFill>
                          <a:effectLst/>
                        </a:rPr>
                        <a:t>14</a:t>
                      </a:r>
                      <a:endParaRPr lang="zh-CN" sz="18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78</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65</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26</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98</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73</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18</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solidFill>
                            <a:schemeClr val="tx1"/>
                          </a:solidFill>
                          <a:effectLst/>
                        </a:rPr>
                        <a:t>23</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r>
            </a:tbl>
          </a:graphicData>
        </a:graphic>
      </p:graphicFrame>
      <p:sp>
        <p:nvSpPr>
          <p:cNvPr id="21" name="左中括号 20"/>
          <p:cNvSpPr/>
          <p:nvPr/>
        </p:nvSpPr>
        <p:spPr>
          <a:xfrm rot="5400000">
            <a:off x="7004430" y="1000210"/>
            <a:ext cx="174779" cy="2665535"/>
          </a:xfrm>
          <a:prstGeom prst="leftBracket">
            <a:avLst>
              <a:gd name="adj" fmla="val 97521"/>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2" name="Text Box 8"/>
          <p:cNvSpPr txBox="1">
            <a:spLocks noChangeArrowheads="1"/>
          </p:cNvSpPr>
          <p:nvPr/>
        </p:nvSpPr>
        <p:spPr bwMode="auto">
          <a:xfrm>
            <a:off x="263177" y="3610009"/>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a:t>第</a:t>
            </a:r>
            <a:r>
              <a:rPr lang="en-US" altLang="zh-CN" b="1" dirty="0"/>
              <a:t>3</a:t>
            </a:r>
            <a:r>
              <a:rPr lang="zh-CN" altLang="en-US" b="1" dirty="0"/>
              <a:t>趟：</a:t>
            </a:r>
            <a:endParaRPr lang="zh-CN" altLang="en-US" b="1" dirty="0"/>
          </a:p>
        </p:txBody>
      </p:sp>
      <p:graphicFrame>
        <p:nvGraphicFramePr>
          <p:cNvPr id="23" name="表格 22"/>
          <p:cNvGraphicFramePr>
            <a:graphicFrameLocks noGrp="1"/>
          </p:cNvGraphicFramePr>
          <p:nvPr/>
        </p:nvGraphicFramePr>
        <p:xfrm>
          <a:off x="328494" y="4195765"/>
          <a:ext cx="3950973" cy="346248"/>
        </p:xfrm>
        <a:graphic>
          <a:graphicData uri="http://schemas.openxmlformats.org/drawingml/2006/table">
            <a:tbl>
              <a:tblPr firstRow="1" firstCol="1" bandRow="1">
                <a:tableStyleId>{5940675A-B579-460E-94D1-54222C63F5DA}</a:tableStyleId>
              </a:tblPr>
              <a:tblGrid>
                <a:gridCol w="438626"/>
                <a:gridCol w="438626"/>
                <a:gridCol w="439103"/>
                <a:gridCol w="439103"/>
                <a:gridCol w="439103"/>
                <a:gridCol w="439103"/>
                <a:gridCol w="439103"/>
                <a:gridCol w="439103"/>
                <a:gridCol w="439103"/>
              </a:tblGrid>
              <a:tr h="346248">
                <a:tc>
                  <a:txBody>
                    <a:bodyPr/>
                    <a:lstStyle/>
                    <a:p>
                      <a:pPr algn="just">
                        <a:spcAft>
                          <a:spcPts val="0"/>
                        </a:spcAft>
                      </a:pPr>
                      <a:r>
                        <a:rPr lang="en-US" sz="1800" b="1" kern="100" dirty="0">
                          <a:solidFill>
                            <a:srgbClr val="0000FF"/>
                          </a:solidFill>
                          <a:effectLst/>
                        </a:rPr>
                        <a:t>14</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FF0000"/>
                          </a:solidFill>
                          <a:effectLst/>
                        </a:rPr>
                        <a:t>14</a:t>
                      </a:r>
                      <a:endParaRPr lang="zh-CN" sz="18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78</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65</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26</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98</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73</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18</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solidFill>
                            <a:schemeClr val="tx1"/>
                          </a:solidFill>
                          <a:effectLst/>
                        </a:rPr>
                        <a:t>23</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r>
            </a:tbl>
          </a:graphicData>
        </a:graphic>
      </p:graphicFrame>
      <p:sp>
        <p:nvSpPr>
          <p:cNvPr id="24" name="左中括号 23"/>
          <p:cNvSpPr/>
          <p:nvPr/>
        </p:nvSpPr>
        <p:spPr>
          <a:xfrm rot="5400000">
            <a:off x="2632985" y="2775610"/>
            <a:ext cx="174779" cy="2665535"/>
          </a:xfrm>
          <a:prstGeom prst="leftBracket">
            <a:avLst>
              <a:gd name="adj" fmla="val 97521"/>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5" name="直接箭头连接符 24"/>
          <p:cNvCxnSpPr/>
          <p:nvPr/>
        </p:nvCxnSpPr>
        <p:spPr>
          <a:xfrm flipV="1">
            <a:off x="1365977" y="4542013"/>
            <a:ext cx="0" cy="4195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1387607" y="4771219"/>
            <a:ext cx="2665535" cy="0"/>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053142" y="4525889"/>
            <a:ext cx="0" cy="4569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表格 31"/>
          <p:cNvGraphicFramePr>
            <a:graphicFrameLocks noGrp="1"/>
          </p:cNvGraphicFramePr>
          <p:nvPr/>
        </p:nvGraphicFramePr>
        <p:xfrm>
          <a:off x="4637318" y="4195765"/>
          <a:ext cx="3950973" cy="346248"/>
        </p:xfrm>
        <a:graphic>
          <a:graphicData uri="http://schemas.openxmlformats.org/drawingml/2006/table">
            <a:tbl>
              <a:tblPr firstRow="1" firstCol="1" bandRow="1">
                <a:tableStyleId>{5940675A-B579-460E-94D1-54222C63F5DA}</a:tableStyleId>
              </a:tblPr>
              <a:tblGrid>
                <a:gridCol w="438626"/>
                <a:gridCol w="438626"/>
                <a:gridCol w="439103"/>
                <a:gridCol w="439103"/>
                <a:gridCol w="439103"/>
                <a:gridCol w="439103"/>
                <a:gridCol w="439103"/>
                <a:gridCol w="439103"/>
                <a:gridCol w="439103"/>
              </a:tblGrid>
              <a:tr h="346248">
                <a:tc>
                  <a:txBody>
                    <a:bodyPr/>
                    <a:lstStyle/>
                    <a:p>
                      <a:pPr algn="just">
                        <a:spcAft>
                          <a:spcPts val="0"/>
                        </a:spcAft>
                      </a:pPr>
                      <a:r>
                        <a:rPr lang="en-US" sz="1800" b="1" kern="100" dirty="0">
                          <a:solidFill>
                            <a:srgbClr val="0000FF"/>
                          </a:solidFill>
                          <a:effectLst/>
                        </a:rPr>
                        <a:t>14</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FF0000"/>
                          </a:solidFill>
                          <a:effectLst/>
                        </a:rPr>
                        <a:t>14</a:t>
                      </a:r>
                      <a:endParaRPr lang="zh-CN" sz="18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18</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65</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26</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98</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73</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78</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solidFill>
                            <a:schemeClr val="tx1"/>
                          </a:solidFill>
                          <a:effectLst/>
                        </a:rPr>
                        <a:t>23</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r>
            </a:tbl>
          </a:graphicData>
        </a:graphic>
      </p:graphicFrame>
      <p:sp>
        <p:nvSpPr>
          <p:cNvPr id="33" name="左中括号 32"/>
          <p:cNvSpPr/>
          <p:nvPr/>
        </p:nvSpPr>
        <p:spPr>
          <a:xfrm rot="5400000">
            <a:off x="7166221" y="3004564"/>
            <a:ext cx="195270" cy="2196218"/>
          </a:xfrm>
          <a:prstGeom prst="leftBracket">
            <a:avLst>
              <a:gd name="adj" fmla="val 97521"/>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椭圆 17"/>
          <p:cNvSpPr/>
          <p:nvPr/>
        </p:nvSpPr>
        <p:spPr>
          <a:xfrm>
            <a:off x="3858523" y="2424787"/>
            <a:ext cx="389238" cy="315098"/>
          </a:xfrm>
          <a:prstGeom prst="ellipse">
            <a:avLst/>
          </a:prstGeom>
          <a:solidFill>
            <a:schemeClr val="accent4">
              <a:alpha val="28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350"/>
          </a:p>
        </p:txBody>
      </p:sp>
      <p:sp>
        <p:nvSpPr>
          <p:cNvPr id="19" name="椭圆 18"/>
          <p:cNvSpPr/>
          <p:nvPr/>
        </p:nvSpPr>
        <p:spPr>
          <a:xfrm>
            <a:off x="3408391" y="4179641"/>
            <a:ext cx="431598" cy="346248"/>
          </a:xfrm>
          <a:prstGeom prst="ellipse">
            <a:avLst/>
          </a:prstGeom>
          <a:solidFill>
            <a:schemeClr val="accent4">
              <a:alpha val="28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350"/>
          </a:p>
        </p:txBody>
      </p:sp>
      <p:grpSp>
        <p:nvGrpSpPr>
          <p:cNvPr id="28" name="组合 27"/>
          <p:cNvGrpSpPr/>
          <p:nvPr/>
        </p:nvGrpSpPr>
        <p:grpSpPr>
          <a:xfrm>
            <a:off x="4637317" y="2853625"/>
            <a:ext cx="4284045" cy="574592"/>
            <a:chOff x="6090769" y="5824629"/>
            <a:chExt cx="3494567" cy="1090200"/>
          </a:xfrm>
        </p:grpSpPr>
        <p:sp>
          <p:nvSpPr>
            <p:cNvPr id="29" name="AutoShape 18"/>
            <p:cNvSpPr>
              <a:spLocks noChangeArrowheads="1"/>
            </p:cNvSpPr>
            <p:nvPr/>
          </p:nvSpPr>
          <p:spPr bwMode="ltGray">
            <a:xfrm>
              <a:off x="6090769" y="5824629"/>
              <a:ext cx="3494567" cy="1090200"/>
            </a:xfrm>
            <a:prstGeom prst="roundRect">
              <a:avLst>
                <a:gd name="adj" fmla="val 16667"/>
              </a:avLst>
            </a:prstGeom>
            <a:solidFill>
              <a:srgbClr val="FFFFFF"/>
            </a:solidFill>
            <a:ln w="28575" algn="ctr">
              <a:solidFill>
                <a:srgbClr val="4F81BD"/>
              </a:solidFill>
              <a:round/>
            </a:ln>
            <a:effectLst>
              <a:outerShdw dist="35921" dir="2700000" algn="ctr" rotWithShape="0">
                <a:srgbClr val="EEECE1"/>
              </a:outerShdw>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30" name="Rectangle 19"/>
            <p:cNvSpPr>
              <a:spLocks noChangeArrowheads="1"/>
            </p:cNvSpPr>
            <p:nvPr/>
          </p:nvSpPr>
          <p:spPr bwMode="auto">
            <a:xfrm>
              <a:off x="6186487" y="5991153"/>
              <a:ext cx="3303131" cy="788344"/>
            </a:xfrm>
            <a:prstGeom prst="rect">
              <a:avLst/>
            </a:prstGeom>
            <a:noFill/>
            <a:ln w="9525" algn="ctr">
              <a:noFill/>
              <a:miter lim="800000"/>
            </a:ln>
            <a:effectLst/>
          </p:spPr>
          <p:txBody>
            <a:bodyPr wrap="square">
              <a:spAutoFit/>
            </a:bodyPr>
            <a:lstStyle/>
            <a:p>
              <a:pPr algn="ctr" eaLnBrk="0" fontAlgn="base" hangingPunct="0">
                <a:spcBef>
                  <a:spcPct val="0"/>
                </a:spcBef>
                <a:spcAft>
                  <a:spcPct val="0"/>
                </a:spcAft>
                <a:buClr>
                  <a:srgbClr val="D7181F"/>
                </a:buClr>
                <a:buFont typeface="Wingdings" panose="05000000000000000000" pitchFamily="2" charset="2"/>
                <a:buNone/>
              </a:pPr>
              <a:r>
                <a:rPr lang="zh-CN" altLang="en-US" sz="2100" b="1" dirty="0">
                  <a:solidFill>
                    <a:srgbClr val="1C1C1C"/>
                  </a:solidFill>
                  <a:latin typeface="Arial" panose="020B0604020202020204" pitchFamily="34" charset="0"/>
                  <a:ea typeface="宋体" panose="02010600030101010101" pitchFamily="2" charset="-122"/>
                </a:rPr>
                <a:t>找到后交换。待排序列长度</a:t>
              </a:r>
              <a:r>
                <a:rPr lang="en-US" altLang="zh-CN" sz="2100" b="1" dirty="0">
                  <a:solidFill>
                    <a:srgbClr val="1C1C1C"/>
                  </a:solidFill>
                  <a:latin typeface="Arial" panose="020B0604020202020204" pitchFamily="34" charset="0"/>
                  <a:ea typeface="宋体" panose="02010600030101010101" pitchFamily="2" charset="-122"/>
                </a:rPr>
                <a:t>-1</a:t>
              </a:r>
              <a:endParaRPr lang="en-US" altLang="zh-CN" sz="2100" b="1" dirty="0">
                <a:solidFill>
                  <a:srgbClr val="1C1C1C"/>
                </a:solidFill>
                <a:latin typeface="Arial" panose="020B0604020202020204" pitchFamily="34" charset="0"/>
                <a:ea typeface="宋体" panose="02010600030101010101" pitchFamily="2" charset="-122"/>
              </a:endParaRPr>
            </a:p>
          </p:txBody>
        </p:sp>
      </p:grpSp>
      <p:grpSp>
        <p:nvGrpSpPr>
          <p:cNvPr id="31" name="组合 30"/>
          <p:cNvGrpSpPr/>
          <p:nvPr/>
        </p:nvGrpSpPr>
        <p:grpSpPr>
          <a:xfrm>
            <a:off x="4655971" y="4771219"/>
            <a:ext cx="4284045" cy="574592"/>
            <a:chOff x="6090769" y="5824629"/>
            <a:chExt cx="3494567" cy="1090200"/>
          </a:xfrm>
        </p:grpSpPr>
        <p:sp>
          <p:nvSpPr>
            <p:cNvPr id="34" name="AutoShape 18"/>
            <p:cNvSpPr>
              <a:spLocks noChangeArrowheads="1"/>
            </p:cNvSpPr>
            <p:nvPr/>
          </p:nvSpPr>
          <p:spPr bwMode="ltGray">
            <a:xfrm>
              <a:off x="6090769" y="5824629"/>
              <a:ext cx="3494567" cy="1090200"/>
            </a:xfrm>
            <a:prstGeom prst="roundRect">
              <a:avLst>
                <a:gd name="adj" fmla="val 16667"/>
              </a:avLst>
            </a:prstGeom>
            <a:solidFill>
              <a:srgbClr val="FFFFFF"/>
            </a:solidFill>
            <a:ln w="28575" algn="ctr">
              <a:solidFill>
                <a:srgbClr val="4F81BD"/>
              </a:solidFill>
              <a:round/>
            </a:ln>
            <a:effectLst>
              <a:outerShdw dist="35921" dir="2700000" algn="ctr" rotWithShape="0">
                <a:srgbClr val="EEECE1"/>
              </a:outerShdw>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35" name="Rectangle 19"/>
            <p:cNvSpPr>
              <a:spLocks noChangeArrowheads="1"/>
            </p:cNvSpPr>
            <p:nvPr/>
          </p:nvSpPr>
          <p:spPr bwMode="auto">
            <a:xfrm>
              <a:off x="6186487" y="5991153"/>
              <a:ext cx="3303131" cy="788344"/>
            </a:xfrm>
            <a:prstGeom prst="rect">
              <a:avLst/>
            </a:prstGeom>
            <a:noFill/>
            <a:ln w="9525" algn="ctr">
              <a:noFill/>
              <a:miter lim="800000"/>
            </a:ln>
            <a:effectLst/>
          </p:spPr>
          <p:txBody>
            <a:bodyPr wrap="square">
              <a:spAutoFit/>
            </a:bodyPr>
            <a:lstStyle/>
            <a:p>
              <a:pPr algn="ctr" eaLnBrk="0" fontAlgn="base" hangingPunct="0">
                <a:spcBef>
                  <a:spcPct val="0"/>
                </a:spcBef>
                <a:spcAft>
                  <a:spcPct val="0"/>
                </a:spcAft>
                <a:buClr>
                  <a:srgbClr val="D7181F"/>
                </a:buClr>
                <a:buFont typeface="Wingdings" panose="05000000000000000000" pitchFamily="2" charset="2"/>
                <a:buNone/>
              </a:pPr>
              <a:r>
                <a:rPr lang="zh-CN" altLang="en-US" sz="2100" b="1" dirty="0">
                  <a:solidFill>
                    <a:srgbClr val="1C1C1C"/>
                  </a:solidFill>
                  <a:latin typeface="Arial" panose="020B0604020202020204" pitchFamily="34" charset="0"/>
                  <a:ea typeface="宋体" panose="02010600030101010101" pitchFamily="2" charset="-122"/>
                </a:rPr>
                <a:t>找到后交换。待排序列长度</a:t>
              </a:r>
              <a:r>
                <a:rPr lang="en-US" altLang="zh-CN" sz="2100" b="1" dirty="0">
                  <a:solidFill>
                    <a:srgbClr val="1C1C1C"/>
                  </a:solidFill>
                  <a:latin typeface="Arial" panose="020B0604020202020204" pitchFamily="34" charset="0"/>
                  <a:ea typeface="宋体" panose="02010600030101010101" pitchFamily="2" charset="-122"/>
                </a:rPr>
                <a:t>-1</a:t>
              </a:r>
              <a:endParaRPr lang="en-US" altLang="zh-CN" sz="2100" b="1" dirty="0">
                <a:solidFill>
                  <a:srgbClr val="1C1C1C"/>
                </a:solidFill>
                <a:latin typeface="Arial" panose="020B0604020202020204" pitchFamily="34" charset="0"/>
                <a:ea typeface="宋体" panose="02010600030101010101" pitchFamily="2" charset="-122"/>
              </a:endParaRPr>
            </a:p>
          </p:txBody>
        </p:sp>
      </p:grpSp>
      <p:sp>
        <p:nvSpPr>
          <p:cNvPr id="37" name="矩形 36"/>
          <p:cNvSpPr/>
          <p:nvPr/>
        </p:nvSpPr>
        <p:spPr>
          <a:xfrm>
            <a:off x="1238191" y="300712"/>
            <a:ext cx="286648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3.11 </a:t>
            </a:r>
            <a:r>
              <a:rPr lang="zh-CN" altLang="en-US" sz="3200" b="1" kern="0" dirty="0">
                <a:latin typeface="黑体" panose="02010609060101010101" pitchFamily="49" charset="-122"/>
                <a:ea typeface="黑体" panose="02010609060101010101" pitchFamily="49" charset="-122"/>
              </a:rPr>
              <a:t>选择排序</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476748" y="1749706"/>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a:t>第</a:t>
            </a:r>
            <a:r>
              <a:rPr lang="en-US" altLang="zh-CN" b="1" dirty="0"/>
              <a:t>4</a:t>
            </a:r>
            <a:r>
              <a:rPr lang="zh-CN" altLang="en-US" b="1" dirty="0"/>
              <a:t>趟：</a:t>
            </a:r>
            <a:endParaRPr lang="zh-CN" altLang="en-US" b="1" dirty="0"/>
          </a:p>
        </p:txBody>
      </p:sp>
      <p:graphicFrame>
        <p:nvGraphicFramePr>
          <p:cNvPr id="5" name="表格 4"/>
          <p:cNvGraphicFramePr>
            <a:graphicFrameLocks noGrp="1"/>
          </p:cNvGraphicFramePr>
          <p:nvPr/>
        </p:nvGraphicFramePr>
        <p:xfrm>
          <a:off x="4898109" y="2286682"/>
          <a:ext cx="3950973" cy="346248"/>
        </p:xfrm>
        <a:graphic>
          <a:graphicData uri="http://schemas.openxmlformats.org/drawingml/2006/table">
            <a:tbl>
              <a:tblPr firstRow="1" firstCol="1" bandRow="1">
                <a:tableStyleId>{5940675A-B579-460E-94D1-54222C63F5DA}</a:tableStyleId>
              </a:tblPr>
              <a:tblGrid>
                <a:gridCol w="438626"/>
                <a:gridCol w="438626"/>
                <a:gridCol w="439103"/>
                <a:gridCol w="439103"/>
                <a:gridCol w="439103"/>
                <a:gridCol w="439103"/>
                <a:gridCol w="439103"/>
                <a:gridCol w="439103"/>
                <a:gridCol w="439103"/>
              </a:tblGrid>
              <a:tr h="346248">
                <a:tc>
                  <a:txBody>
                    <a:bodyPr/>
                    <a:lstStyle/>
                    <a:p>
                      <a:pPr algn="just">
                        <a:spcAft>
                          <a:spcPts val="0"/>
                        </a:spcAft>
                      </a:pPr>
                      <a:r>
                        <a:rPr lang="en-US" sz="1800" b="1" kern="100" dirty="0">
                          <a:solidFill>
                            <a:srgbClr val="0000FF"/>
                          </a:solidFill>
                          <a:effectLst/>
                        </a:rPr>
                        <a:t>14</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FF0000"/>
                          </a:solidFill>
                          <a:effectLst/>
                        </a:rPr>
                        <a:t>14</a:t>
                      </a:r>
                      <a:endParaRPr lang="zh-CN" sz="18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18</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23</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26</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98</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73</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78</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solidFill>
                            <a:schemeClr val="tx1"/>
                          </a:solidFill>
                          <a:effectLst/>
                        </a:rPr>
                        <a:t>65</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r>
            </a:tbl>
          </a:graphicData>
        </a:graphic>
      </p:graphicFrame>
      <p:sp>
        <p:nvSpPr>
          <p:cNvPr id="6" name="左中括号 5"/>
          <p:cNvSpPr/>
          <p:nvPr/>
        </p:nvSpPr>
        <p:spPr>
          <a:xfrm rot="5400000">
            <a:off x="7620669" y="1284597"/>
            <a:ext cx="190729" cy="1813445"/>
          </a:xfrm>
          <a:prstGeom prst="leftBracket">
            <a:avLst>
              <a:gd name="adj" fmla="val 97521"/>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 name="Text Box 8"/>
          <p:cNvSpPr txBox="1">
            <a:spLocks noChangeArrowheads="1"/>
          </p:cNvSpPr>
          <p:nvPr/>
        </p:nvSpPr>
        <p:spPr bwMode="auto">
          <a:xfrm>
            <a:off x="416767" y="3002958"/>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a:t>第</a:t>
            </a:r>
            <a:r>
              <a:rPr lang="en-US" altLang="zh-CN" b="1" dirty="0"/>
              <a:t>5</a:t>
            </a:r>
            <a:r>
              <a:rPr lang="zh-CN" altLang="en-US" b="1" dirty="0"/>
              <a:t>趟：</a:t>
            </a:r>
            <a:endParaRPr lang="zh-CN" altLang="en-US" b="1" dirty="0"/>
          </a:p>
        </p:txBody>
      </p:sp>
      <p:graphicFrame>
        <p:nvGraphicFramePr>
          <p:cNvPr id="8" name="表格 7"/>
          <p:cNvGraphicFramePr>
            <a:graphicFrameLocks noGrp="1"/>
          </p:cNvGraphicFramePr>
          <p:nvPr/>
        </p:nvGraphicFramePr>
        <p:xfrm>
          <a:off x="4898109" y="3622950"/>
          <a:ext cx="3950973" cy="346248"/>
        </p:xfrm>
        <a:graphic>
          <a:graphicData uri="http://schemas.openxmlformats.org/drawingml/2006/table">
            <a:tbl>
              <a:tblPr firstRow="1" firstCol="1" bandRow="1">
                <a:tableStyleId>{5940675A-B579-460E-94D1-54222C63F5DA}</a:tableStyleId>
              </a:tblPr>
              <a:tblGrid>
                <a:gridCol w="438626"/>
                <a:gridCol w="438626"/>
                <a:gridCol w="439103"/>
                <a:gridCol w="439103"/>
                <a:gridCol w="439103"/>
                <a:gridCol w="439103"/>
                <a:gridCol w="439103"/>
                <a:gridCol w="439103"/>
                <a:gridCol w="439103"/>
              </a:tblGrid>
              <a:tr h="346248">
                <a:tc>
                  <a:txBody>
                    <a:bodyPr/>
                    <a:lstStyle/>
                    <a:p>
                      <a:pPr algn="just">
                        <a:spcAft>
                          <a:spcPts val="0"/>
                        </a:spcAft>
                      </a:pPr>
                      <a:r>
                        <a:rPr lang="en-US" sz="1800" b="1" kern="100" dirty="0">
                          <a:solidFill>
                            <a:srgbClr val="0000FF"/>
                          </a:solidFill>
                          <a:effectLst/>
                        </a:rPr>
                        <a:t>14</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FF0000"/>
                          </a:solidFill>
                          <a:effectLst/>
                        </a:rPr>
                        <a:t>14</a:t>
                      </a:r>
                      <a:endParaRPr lang="zh-CN" sz="18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18</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23</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26</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98</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73</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78</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solidFill>
                            <a:schemeClr val="tx1"/>
                          </a:solidFill>
                          <a:effectLst/>
                        </a:rPr>
                        <a:t>65</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r>
            </a:tbl>
          </a:graphicData>
        </a:graphic>
      </p:graphicFrame>
      <p:sp>
        <p:nvSpPr>
          <p:cNvPr id="9" name="左中括号 8"/>
          <p:cNvSpPr/>
          <p:nvPr/>
        </p:nvSpPr>
        <p:spPr>
          <a:xfrm rot="5400000">
            <a:off x="7850020" y="2850215"/>
            <a:ext cx="190727" cy="1354743"/>
          </a:xfrm>
          <a:prstGeom prst="leftBracket">
            <a:avLst>
              <a:gd name="adj" fmla="val 97521"/>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Text Box 8"/>
          <p:cNvSpPr txBox="1">
            <a:spLocks noChangeArrowheads="1"/>
          </p:cNvSpPr>
          <p:nvPr/>
        </p:nvSpPr>
        <p:spPr bwMode="auto">
          <a:xfrm>
            <a:off x="412465" y="4437945"/>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a:t>第</a:t>
            </a:r>
            <a:r>
              <a:rPr lang="en-US" altLang="zh-CN" b="1" dirty="0"/>
              <a:t>6</a:t>
            </a:r>
            <a:r>
              <a:rPr lang="zh-CN" altLang="en-US" b="1" dirty="0"/>
              <a:t>趟：</a:t>
            </a:r>
            <a:endParaRPr lang="zh-CN" altLang="en-US" b="1" dirty="0"/>
          </a:p>
        </p:txBody>
      </p:sp>
      <p:graphicFrame>
        <p:nvGraphicFramePr>
          <p:cNvPr id="11" name="表格 10"/>
          <p:cNvGraphicFramePr>
            <a:graphicFrameLocks noGrp="1"/>
          </p:cNvGraphicFramePr>
          <p:nvPr/>
        </p:nvGraphicFramePr>
        <p:xfrm>
          <a:off x="4898109" y="4958294"/>
          <a:ext cx="3950973" cy="346248"/>
        </p:xfrm>
        <a:graphic>
          <a:graphicData uri="http://schemas.openxmlformats.org/drawingml/2006/table">
            <a:tbl>
              <a:tblPr firstRow="1" firstCol="1" bandRow="1">
                <a:tableStyleId>{5940675A-B579-460E-94D1-54222C63F5DA}</a:tableStyleId>
              </a:tblPr>
              <a:tblGrid>
                <a:gridCol w="438626"/>
                <a:gridCol w="438626"/>
                <a:gridCol w="439103"/>
                <a:gridCol w="439103"/>
                <a:gridCol w="439103"/>
                <a:gridCol w="439103"/>
                <a:gridCol w="439103"/>
                <a:gridCol w="439103"/>
                <a:gridCol w="439103"/>
              </a:tblGrid>
              <a:tr h="346248">
                <a:tc>
                  <a:txBody>
                    <a:bodyPr/>
                    <a:lstStyle/>
                    <a:p>
                      <a:pPr algn="just">
                        <a:spcAft>
                          <a:spcPts val="0"/>
                        </a:spcAft>
                      </a:pPr>
                      <a:r>
                        <a:rPr lang="en-US" sz="1800" b="1" kern="100" dirty="0">
                          <a:solidFill>
                            <a:srgbClr val="0000FF"/>
                          </a:solidFill>
                          <a:effectLst/>
                        </a:rPr>
                        <a:t>14</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FF0000"/>
                          </a:solidFill>
                          <a:effectLst/>
                        </a:rPr>
                        <a:t>14</a:t>
                      </a:r>
                      <a:endParaRPr lang="zh-CN" sz="18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18</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23</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26</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65</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73</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78</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solidFill>
                            <a:schemeClr val="tx1"/>
                          </a:solidFill>
                          <a:effectLst/>
                        </a:rPr>
                        <a:t>98</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r>
            </a:tbl>
          </a:graphicData>
        </a:graphic>
      </p:graphicFrame>
      <p:sp>
        <p:nvSpPr>
          <p:cNvPr id="12" name="左中括号 11"/>
          <p:cNvSpPr/>
          <p:nvPr/>
        </p:nvSpPr>
        <p:spPr>
          <a:xfrm rot="5400000">
            <a:off x="8067480" y="4403020"/>
            <a:ext cx="190728" cy="919822"/>
          </a:xfrm>
          <a:prstGeom prst="leftBracket">
            <a:avLst>
              <a:gd name="adj" fmla="val 97521"/>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3" name="椭圆 22"/>
          <p:cNvSpPr/>
          <p:nvPr/>
        </p:nvSpPr>
        <p:spPr>
          <a:xfrm>
            <a:off x="2284038" y="3648067"/>
            <a:ext cx="389238" cy="315098"/>
          </a:xfrm>
          <a:prstGeom prst="ellipse">
            <a:avLst/>
          </a:prstGeom>
          <a:solidFill>
            <a:schemeClr val="accent4">
              <a:alpha val="28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350"/>
          </a:p>
        </p:txBody>
      </p:sp>
      <p:sp>
        <p:nvSpPr>
          <p:cNvPr id="24" name="椭圆 23"/>
          <p:cNvSpPr/>
          <p:nvPr/>
        </p:nvSpPr>
        <p:spPr>
          <a:xfrm>
            <a:off x="4006775" y="4997488"/>
            <a:ext cx="389238" cy="315098"/>
          </a:xfrm>
          <a:prstGeom prst="ellipse">
            <a:avLst/>
          </a:prstGeom>
          <a:solidFill>
            <a:schemeClr val="accent4">
              <a:alpha val="28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350"/>
          </a:p>
        </p:txBody>
      </p:sp>
      <p:sp>
        <p:nvSpPr>
          <p:cNvPr id="29" name="椭圆 28"/>
          <p:cNvSpPr/>
          <p:nvPr/>
        </p:nvSpPr>
        <p:spPr>
          <a:xfrm>
            <a:off x="4034178" y="2286682"/>
            <a:ext cx="389238" cy="322353"/>
          </a:xfrm>
          <a:prstGeom prst="ellipse">
            <a:avLst/>
          </a:prstGeom>
          <a:solidFill>
            <a:schemeClr val="accent4">
              <a:alpha val="28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350"/>
          </a:p>
        </p:txBody>
      </p:sp>
      <p:graphicFrame>
        <p:nvGraphicFramePr>
          <p:cNvPr id="27" name="表格 26"/>
          <p:cNvGraphicFramePr>
            <a:graphicFrameLocks noGrp="1"/>
          </p:cNvGraphicFramePr>
          <p:nvPr/>
        </p:nvGraphicFramePr>
        <p:xfrm>
          <a:off x="521244" y="2271107"/>
          <a:ext cx="3950973" cy="346248"/>
        </p:xfrm>
        <a:graphic>
          <a:graphicData uri="http://schemas.openxmlformats.org/drawingml/2006/table">
            <a:tbl>
              <a:tblPr firstRow="1" firstCol="1" bandRow="1">
                <a:tableStyleId>{5940675A-B579-460E-94D1-54222C63F5DA}</a:tableStyleId>
              </a:tblPr>
              <a:tblGrid>
                <a:gridCol w="438626"/>
                <a:gridCol w="438626"/>
                <a:gridCol w="439103"/>
                <a:gridCol w="439103"/>
                <a:gridCol w="439103"/>
                <a:gridCol w="439103"/>
                <a:gridCol w="439103"/>
                <a:gridCol w="439103"/>
                <a:gridCol w="439103"/>
              </a:tblGrid>
              <a:tr h="346248">
                <a:tc>
                  <a:txBody>
                    <a:bodyPr/>
                    <a:lstStyle/>
                    <a:p>
                      <a:pPr algn="just">
                        <a:spcAft>
                          <a:spcPts val="0"/>
                        </a:spcAft>
                      </a:pPr>
                      <a:r>
                        <a:rPr lang="en-US" sz="1800" b="1" kern="100" dirty="0">
                          <a:solidFill>
                            <a:srgbClr val="0000FF"/>
                          </a:solidFill>
                          <a:effectLst/>
                        </a:rPr>
                        <a:t>14</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FF0000"/>
                          </a:solidFill>
                          <a:effectLst/>
                        </a:rPr>
                        <a:t>14</a:t>
                      </a:r>
                      <a:endParaRPr lang="zh-CN" sz="18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18</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65</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26</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98</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73</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78</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solidFill>
                            <a:schemeClr val="tx1"/>
                          </a:solidFill>
                          <a:effectLst/>
                        </a:rPr>
                        <a:t>23</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r>
            </a:tbl>
          </a:graphicData>
        </a:graphic>
      </p:graphicFrame>
      <p:sp>
        <p:nvSpPr>
          <p:cNvPr id="28" name="左中括号 27"/>
          <p:cNvSpPr/>
          <p:nvPr/>
        </p:nvSpPr>
        <p:spPr>
          <a:xfrm rot="5400000">
            <a:off x="3050147" y="1079906"/>
            <a:ext cx="195270" cy="2196218"/>
          </a:xfrm>
          <a:prstGeom prst="leftBracket">
            <a:avLst>
              <a:gd name="adj" fmla="val 97521"/>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30" name="直接箭头连接符 29"/>
          <p:cNvCxnSpPr/>
          <p:nvPr/>
        </p:nvCxnSpPr>
        <p:spPr>
          <a:xfrm flipV="1">
            <a:off x="2049673" y="2609035"/>
            <a:ext cx="0" cy="4195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2149868" y="2838242"/>
            <a:ext cx="2096024" cy="0"/>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4245892" y="2609036"/>
            <a:ext cx="0" cy="4569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4837090" y="2774615"/>
            <a:ext cx="4011990" cy="574592"/>
            <a:chOff x="6090769" y="5824629"/>
            <a:chExt cx="3494567" cy="1090200"/>
          </a:xfrm>
        </p:grpSpPr>
        <p:sp>
          <p:nvSpPr>
            <p:cNvPr id="34" name="AutoShape 18"/>
            <p:cNvSpPr>
              <a:spLocks noChangeArrowheads="1"/>
            </p:cNvSpPr>
            <p:nvPr/>
          </p:nvSpPr>
          <p:spPr bwMode="ltGray">
            <a:xfrm>
              <a:off x="6090769" y="5824629"/>
              <a:ext cx="3494567" cy="1090200"/>
            </a:xfrm>
            <a:prstGeom prst="roundRect">
              <a:avLst>
                <a:gd name="adj" fmla="val 16667"/>
              </a:avLst>
            </a:prstGeom>
            <a:solidFill>
              <a:srgbClr val="FFFFFF"/>
            </a:solidFill>
            <a:ln w="28575" algn="ctr">
              <a:solidFill>
                <a:srgbClr val="4F81BD"/>
              </a:solidFill>
              <a:round/>
            </a:ln>
            <a:effectLst>
              <a:outerShdw dist="35921" dir="2700000" algn="ctr" rotWithShape="0">
                <a:srgbClr val="EEECE1"/>
              </a:outerShdw>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35" name="Rectangle 19"/>
            <p:cNvSpPr>
              <a:spLocks noChangeArrowheads="1"/>
            </p:cNvSpPr>
            <p:nvPr/>
          </p:nvSpPr>
          <p:spPr bwMode="auto">
            <a:xfrm>
              <a:off x="6186487" y="5991153"/>
              <a:ext cx="3303131" cy="788344"/>
            </a:xfrm>
            <a:prstGeom prst="rect">
              <a:avLst/>
            </a:prstGeom>
            <a:noFill/>
            <a:ln w="9525" algn="ctr">
              <a:noFill/>
              <a:miter lim="800000"/>
            </a:ln>
            <a:effectLst/>
          </p:spPr>
          <p:txBody>
            <a:bodyPr wrap="square">
              <a:spAutoFit/>
            </a:bodyPr>
            <a:lstStyle/>
            <a:p>
              <a:pPr algn="ctr" eaLnBrk="0" fontAlgn="base" hangingPunct="0">
                <a:spcBef>
                  <a:spcPct val="0"/>
                </a:spcBef>
                <a:spcAft>
                  <a:spcPct val="0"/>
                </a:spcAft>
                <a:buClr>
                  <a:srgbClr val="D7181F"/>
                </a:buClr>
                <a:buFont typeface="Wingdings" panose="05000000000000000000" pitchFamily="2" charset="2"/>
                <a:buNone/>
              </a:pPr>
              <a:r>
                <a:rPr lang="zh-CN" altLang="en-US" sz="2100" b="1" dirty="0">
                  <a:solidFill>
                    <a:srgbClr val="1C1C1C"/>
                  </a:solidFill>
                  <a:latin typeface="Arial" panose="020B0604020202020204" pitchFamily="34" charset="0"/>
                  <a:ea typeface="宋体" panose="02010600030101010101" pitchFamily="2" charset="-122"/>
                </a:rPr>
                <a:t>找到后交换。待排序列长度</a:t>
              </a:r>
              <a:r>
                <a:rPr lang="en-US" altLang="zh-CN" sz="2100" b="1" dirty="0">
                  <a:solidFill>
                    <a:srgbClr val="1C1C1C"/>
                  </a:solidFill>
                  <a:latin typeface="Arial" panose="020B0604020202020204" pitchFamily="34" charset="0"/>
                  <a:ea typeface="宋体" panose="02010600030101010101" pitchFamily="2" charset="-122"/>
                </a:rPr>
                <a:t>-1</a:t>
              </a:r>
              <a:endParaRPr lang="en-US" altLang="zh-CN" sz="2100" b="1" dirty="0">
                <a:solidFill>
                  <a:srgbClr val="1C1C1C"/>
                </a:solidFill>
                <a:latin typeface="Arial" panose="020B0604020202020204" pitchFamily="34" charset="0"/>
                <a:ea typeface="宋体" panose="02010600030101010101" pitchFamily="2" charset="-122"/>
              </a:endParaRPr>
            </a:p>
          </p:txBody>
        </p:sp>
      </p:grpSp>
      <p:cxnSp>
        <p:nvCxnSpPr>
          <p:cNvPr id="36" name="直接箭头连接符 35"/>
          <p:cNvCxnSpPr/>
          <p:nvPr/>
        </p:nvCxnSpPr>
        <p:spPr>
          <a:xfrm flipV="1">
            <a:off x="2447835" y="4018381"/>
            <a:ext cx="0" cy="4195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2575361" y="4247588"/>
            <a:ext cx="1639709" cy="0"/>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4245892" y="4018382"/>
            <a:ext cx="0" cy="4569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9" name="表格 38"/>
          <p:cNvGraphicFramePr>
            <a:graphicFrameLocks noGrp="1"/>
          </p:cNvGraphicFramePr>
          <p:nvPr/>
        </p:nvGraphicFramePr>
        <p:xfrm>
          <a:off x="521244" y="3634690"/>
          <a:ext cx="3950973" cy="346248"/>
        </p:xfrm>
        <a:graphic>
          <a:graphicData uri="http://schemas.openxmlformats.org/drawingml/2006/table">
            <a:tbl>
              <a:tblPr firstRow="1" firstCol="1" bandRow="1">
                <a:tableStyleId>{5940675A-B579-460E-94D1-54222C63F5DA}</a:tableStyleId>
              </a:tblPr>
              <a:tblGrid>
                <a:gridCol w="438626"/>
                <a:gridCol w="438626"/>
                <a:gridCol w="439103"/>
                <a:gridCol w="439103"/>
                <a:gridCol w="439103"/>
                <a:gridCol w="439103"/>
                <a:gridCol w="439103"/>
                <a:gridCol w="439103"/>
                <a:gridCol w="439103"/>
              </a:tblGrid>
              <a:tr h="346248">
                <a:tc>
                  <a:txBody>
                    <a:bodyPr/>
                    <a:lstStyle/>
                    <a:p>
                      <a:pPr algn="just">
                        <a:spcAft>
                          <a:spcPts val="0"/>
                        </a:spcAft>
                      </a:pPr>
                      <a:r>
                        <a:rPr lang="en-US" sz="1800" b="1" kern="100" dirty="0">
                          <a:solidFill>
                            <a:srgbClr val="0000FF"/>
                          </a:solidFill>
                          <a:effectLst/>
                        </a:rPr>
                        <a:t>14</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FF0000"/>
                          </a:solidFill>
                          <a:effectLst/>
                        </a:rPr>
                        <a:t>14</a:t>
                      </a:r>
                      <a:endParaRPr lang="zh-CN" sz="18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18</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23</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26</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98</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73</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78</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solidFill>
                            <a:schemeClr val="tx1"/>
                          </a:solidFill>
                          <a:effectLst/>
                        </a:rPr>
                        <a:t>65</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r>
            </a:tbl>
          </a:graphicData>
        </a:graphic>
      </p:graphicFrame>
      <p:sp>
        <p:nvSpPr>
          <p:cNvPr id="40" name="左中括号 39"/>
          <p:cNvSpPr/>
          <p:nvPr/>
        </p:nvSpPr>
        <p:spPr>
          <a:xfrm rot="5400000">
            <a:off x="3243804" y="2632605"/>
            <a:ext cx="190729" cy="1813445"/>
          </a:xfrm>
          <a:prstGeom prst="leftBracket">
            <a:avLst>
              <a:gd name="adj" fmla="val 97521"/>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nvGrpSpPr>
          <p:cNvPr id="42" name="组合 41"/>
          <p:cNvGrpSpPr/>
          <p:nvPr/>
        </p:nvGrpSpPr>
        <p:grpSpPr>
          <a:xfrm>
            <a:off x="4867599" y="4036477"/>
            <a:ext cx="4011990" cy="574592"/>
            <a:chOff x="6090769" y="5824629"/>
            <a:chExt cx="3494567" cy="1090200"/>
          </a:xfrm>
        </p:grpSpPr>
        <p:sp>
          <p:nvSpPr>
            <p:cNvPr id="43" name="AutoShape 18"/>
            <p:cNvSpPr>
              <a:spLocks noChangeArrowheads="1"/>
            </p:cNvSpPr>
            <p:nvPr/>
          </p:nvSpPr>
          <p:spPr bwMode="ltGray">
            <a:xfrm>
              <a:off x="6090769" y="5824629"/>
              <a:ext cx="3494567" cy="1090200"/>
            </a:xfrm>
            <a:prstGeom prst="roundRect">
              <a:avLst>
                <a:gd name="adj" fmla="val 16667"/>
              </a:avLst>
            </a:prstGeom>
            <a:solidFill>
              <a:srgbClr val="FFFFFF"/>
            </a:solidFill>
            <a:ln w="28575" algn="ctr">
              <a:solidFill>
                <a:srgbClr val="4F81BD"/>
              </a:solidFill>
              <a:round/>
            </a:ln>
            <a:effectLst>
              <a:outerShdw dist="35921" dir="2700000" algn="ctr" rotWithShape="0">
                <a:srgbClr val="EEECE1"/>
              </a:outerShdw>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44" name="Rectangle 19"/>
            <p:cNvSpPr>
              <a:spLocks noChangeArrowheads="1"/>
            </p:cNvSpPr>
            <p:nvPr/>
          </p:nvSpPr>
          <p:spPr bwMode="auto">
            <a:xfrm>
              <a:off x="6186487" y="5991153"/>
              <a:ext cx="3303131" cy="788344"/>
            </a:xfrm>
            <a:prstGeom prst="rect">
              <a:avLst/>
            </a:prstGeom>
            <a:noFill/>
            <a:ln w="9525" algn="ctr">
              <a:noFill/>
              <a:miter lim="800000"/>
            </a:ln>
            <a:effectLst/>
          </p:spPr>
          <p:txBody>
            <a:bodyPr wrap="square">
              <a:spAutoFit/>
            </a:bodyPr>
            <a:lstStyle/>
            <a:p>
              <a:pPr algn="ctr" eaLnBrk="0" fontAlgn="base" hangingPunct="0">
                <a:spcBef>
                  <a:spcPct val="0"/>
                </a:spcBef>
                <a:spcAft>
                  <a:spcPct val="0"/>
                </a:spcAft>
                <a:buClr>
                  <a:srgbClr val="D7181F"/>
                </a:buClr>
                <a:buFont typeface="Wingdings" panose="05000000000000000000" pitchFamily="2" charset="2"/>
                <a:buNone/>
              </a:pPr>
              <a:r>
                <a:rPr lang="zh-CN" altLang="en-US" sz="2100" b="1" dirty="0">
                  <a:solidFill>
                    <a:srgbClr val="1C1C1C"/>
                  </a:solidFill>
                  <a:latin typeface="Arial" panose="020B0604020202020204" pitchFamily="34" charset="0"/>
                  <a:ea typeface="宋体" panose="02010600030101010101" pitchFamily="2" charset="-122"/>
                </a:rPr>
                <a:t>找到后不用交换</a:t>
              </a:r>
              <a:endParaRPr lang="en-US" altLang="zh-CN" sz="2100" b="1" dirty="0">
                <a:solidFill>
                  <a:srgbClr val="1C1C1C"/>
                </a:solidFill>
                <a:latin typeface="Arial" panose="020B0604020202020204" pitchFamily="34" charset="0"/>
                <a:ea typeface="宋体" panose="02010600030101010101" pitchFamily="2" charset="-122"/>
              </a:endParaRPr>
            </a:p>
          </p:txBody>
        </p:sp>
      </p:grpSp>
      <p:graphicFrame>
        <p:nvGraphicFramePr>
          <p:cNvPr id="45" name="表格 44"/>
          <p:cNvGraphicFramePr>
            <a:graphicFrameLocks noGrp="1"/>
          </p:cNvGraphicFramePr>
          <p:nvPr/>
        </p:nvGraphicFramePr>
        <p:xfrm>
          <a:off x="476748" y="4958294"/>
          <a:ext cx="3950973" cy="346248"/>
        </p:xfrm>
        <a:graphic>
          <a:graphicData uri="http://schemas.openxmlformats.org/drawingml/2006/table">
            <a:tbl>
              <a:tblPr firstRow="1" firstCol="1" bandRow="1">
                <a:tableStyleId>{5940675A-B579-460E-94D1-54222C63F5DA}</a:tableStyleId>
              </a:tblPr>
              <a:tblGrid>
                <a:gridCol w="438626"/>
                <a:gridCol w="438626"/>
                <a:gridCol w="439103"/>
                <a:gridCol w="439103"/>
                <a:gridCol w="439103"/>
                <a:gridCol w="439103"/>
                <a:gridCol w="439103"/>
                <a:gridCol w="439103"/>
                <a:gridCol w="439103"/>
              </a:tblGrid>
              <a:tr h="346248">
                <a:tc>
                  <a:txBody>
                    <a:bodyPr/>
                    <a:lstStyle/>
                    <a:p>
                      <a:pPr algn="just">
                        <a:spcAft>
                          <a:spcPts val="0"/>
                        </a:spcAft>
                      </a:pPr>
                      <a:r>
                        <a:rPr lang="en-US" sz="1800" b="1" kern="100" dirty="0">
                          <a:solidFill>
                            <a:srgbClr val="0000FF"/>
                          </a:solidFill>
                          <a:effectLst/>
                        </a:rPr>
                        <a:t>14</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FF0000"/>
                          </a:solidFill>
                          <a:effectLst/>
                        </a:rPr>
                        <a:t>14</a:t>
                      </a:r>
                      <a:endParaRPr lang="zh-CN" sz="18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18</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23</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26</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98</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a:effectLst/>
                        </a:rPr>
                        <a:t>73</a:t>
                      </a:r>
                      <a:endParaRPr lang="zh-CN" sz="18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78</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solidFill>
                            <a:schemeClr val="tx1"/>
                          </a:solidFill>
                          <a:effectLst/>
                        </a:rPr>
                        <a:t>65</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r>
            </a:tbl>
          </a:graphicData>
        </a:graphic>
      </p:graphicFrame>
      <p:sp>
        <p:nvSpPr>
          <p:cNvPr id="46" name="左中括号 45"/>
          <p:cNvSpPr/>
          <p:nvPr/>
        </p:nvSpPr>
        <p:spPr>
          <a:xfrm rot="5400000">
            <a:off x="3428659" y="4185559"/>
            <a:ext cx="190727" cy="1354743"/>
          </a:xfrm>
          <a:prstGeom prst="leftBracket">
            <a:avLst>
              <a:gd name="adj" fmla="val 97521"/>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47" name="直接箭头连接符 46"/>
          <p:cNvCxnSpPr/>
          <p:nvPr/>
        </p:nvCxnSpPr>
        <p:spPr>
          <a:xfrm flipV="1">
            <a:off x="2853540" y="5320630"/>
            <a:ext cx="0" cy="4195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2846651" y="5549837"/>
            <a:ext cx="1354744" cy="0"/>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4232216" y="5320631"/>
            <a:ext cx="0" cy="4569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4867599" y="5423355"/>
            <a:ext cx="4011990" cy="574592"/>
            <a:chOff x="6090769" y="5824629"/>
            <a:chExt cx="3494567" cy="1090200"/>
          </a:xfrm>
        </p:grpSpPr>
        <p:sp>
          <p:nvSpPr>
            <p:cNvPr id="53" name="AutoShape 18"/>
            <p:cNvSpPr>
              <a:spLocks noChangeArrowheads="1"/>
            </p:cNvSpPr>
            <p:nvPr/>
          </p:nvSpPr>
          <p:spPr bwMode="ltGray">
            <a:xfrm>
              <a:off x="6090769" y="5824629"/>
              <a:ext cx="3494567" cy="1090200"/>
            </a:xfrm>
            <a:prstGeom prst="roundRect">
              <a:avLst>
                <a:gd name="adj" fmla="val 16667"/>
              </a:avLst>
            </a:prstGeom>
            <a:solidFill>
              <a:srgbClr val="FFFFFF"/>
            </a:solidFill>
            <a:ln w="28575" algn="ctr">
              <a:solidFill>
                <a:srgbClr val="4F81BD"/>
              </a:solidFill>
              <a:round/>
            </a:ln>
            <a:effectLst>
              <a:outerShdw dist="35921" dir="2700000" algn="ctr" rotWithShape="0">
                <a:srgbClr val="EEECE1"/>
              </a:outerShdw>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54" name="Rectangle 19"/>
            <p:cNvSpPr>
              <a:spLocks noChangeArrowheads="1"/>
            </p:cNvSpPr>
            <p:nvPr/>
          </p:nvSpPr>
          <p:spPr bwMode="auto">
            <a:xfrm>
              <a:off x="6186487" y="5991153"/>
              <a:ext cx="3303131" cy="788344"/>
            </a:xfrm>
            <a:prstGeom prst="rect">
              <a:avLst/>
            </a:prstGeom>
            <a:noFill/>
            <a:ln w="9525" algn="ctr">
              <a:noFill/>
              <a:miter lim="800000"/>
            </a:ln>
            <a:effectLst/>
          </p:spPr>
          <p:txBody>
            <a:bodyPr wrap="square">
              <a:spAutoFit/>
            </a:bodyPr>
            <a:lstStyle/>
            <a:p>
              <a:pPr algn="ctr" eaLnBrk="0" fontAlgn="base" hangingPunct="0">
                <a:spcBef>
                  <a:spcPct val="0"/>
                </a:spcBef>
                <a:spcAft>
                  <a:spcPct val="0"/>
                </a:spcAft>
                <a:buClr>
                  <a:srgbClr val="D7181F"/>
                </a:buClr>
                <a:buFont typeface="Wingdings" panose="05000000000000000000" pitchFamily="2" charset="2"/>
                <a:buNone/>
              </a:pPr>
              <a:r>
                <a:rPr lang="zh-CN" altLang="en-US" sz="2100" b="1" dirty="0">
                  <a:solidFill>
                    <a:srgbClr val="1C1C1C"/>
                  </a:solidFill>
                  <a:latin typeface="Arial" panose="020B0604020202020204" pitchFamily="34" charset="0"/>
                  <a:ea typeface="宋体" panose="02010600030101010101" pitchFamily="2" charset="-122"/>
                </a:rPr>
                <a:t>找到后交换。待排序列长度</a:t>
              </a:r>
              <a:r>
                <a:rPr lang="en-US" altLang="zh-CN" sz="2100" b="1" dirty="0">
                  <a:solidFill>
                    <a:srgbClr val="1C1C1C"/>
                  </a:solidFill>
                  <a:latin typeface="Arial" panose="020B0604020202020204" pitchFamily="34" charset="0"/>
                  <a:ea typeface="宋体" panose="02010600030101010101" pitchFamily="2" charset="-122"/>
                </a:rPr>
                <a:t>-1</a:t>
              </a:r>
              <a:endParaRPr lang="en-US" altLang="zh-CN" sz="2100" b="1" dirty="0">
                <a:solidFill>
                  <a:srgbClr val="1C1C1C"/>
                </a:solidFill>
                <a:latin typeface="Arial" panose="020B0604020202020204" pitchFamily="34" charset="0"/>
                <a:ea typeface="宋体" panose="02010600030101010101" pitchFamily="2" charset="-122"/>
              </a:endParaRPr>
            </a:p>
          </p:txBody>
        </p:sp>
      </p:grpSp>
      <p:sp>
        <p:nvSpPr>
          <p:cNvPr id="50" name="矩形 49"/>
          <p:cNvSpPr/>
          <p:nvPr/>
        </p:nvSpPr>
        <p:spPr>
          <a:xfrm>
            <a:off x="1238191" y="300712"/>
            <a:ext cx="286648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3.11 </a:t>
            </a:r>
            <a:r>
              <a:rPr lang="zh-CN" altLang="en-US" sz="3200" b="1" kern="0" dirty="0">
                <a:latin typeface="黑体" panose="02010609060101010101" pitchFamily="49" charset="-122"/>
                <a:ea typeface="黑体" panose="02010609060101010101" pitchFamily="49" charset="-122"/>
              </a:rPr>
              <a:t>选择排序</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8"/>
          <p:cNvSpPr txBox="1">
            <a:spLocks noChangeArrowheads="1"/>
          </p:cNvSpPr>
          <p:nvPr/>
        </p:nvSpPr>
        <p:spPr bwMode="auto">
          <a:xfrm>
            <a:off x="200943" y="1728491"/>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a:t>第</a:t>
            </a:r>
            <a:r>
              <a:rPr lang="en-US" altLang="zh-CN" b="1" dirty="0"/>
              <a:t>7</a:t>
            </a:r>
            <a:r>
              <a:rPr lang="zh-CN" altLang="en-US" b="1" dirty="0"/>
              <a:t>趟：</a:t>
            </a:r>
            <a:endParaRPr lang="zh-CN" altLang="en-US" b="1" dirty="0"/>
          </a:p>
        </p:txBody>
      </p:sp>
      <p:graphicFrame>
        <p:nvGraphicFramePr>
          <p:cNvPr id="14" name="表格 13"/>
          <p:cNvGraphicFramePr>
            <a:graphicFrameLocks noGrp="1"/>
          </p:cNvGraphicFramePr>
          <p:nvPr/>
        </p:nvGraphicFramePr>
        <p:xfrm>
          <a:off x="5053818" y="2265467"/>
          <a:ext cx="3950973" cy="346248"/>
        </p:xfrm>
        <a:graphic>
          <a:graphicData uri="http://schemas.openxmlformats.org/drawingml/2006/table">
            <a:tbl>
              <a:tblPr firstRow="1" firstCol="1" bandRow="1">
                <a:tableStyleId>{5940675A-B579-460E-94D1-54222C63F5DA}</a:tableStyleId>
              </a:tblPr>
              <a:tblGrid>
                <a:gridCol w="438626"/>
                <a:gridCol w="438626"/>
                <a:gridCol w="439103"/>
                <a:gridCol w="439103"/>
                <a:gridCol w="439103"/>
                <a:gridCol w="439103"/>
                <a:gridCol w="439103"/>
                <a:gridCol w="439103"/>
                <a:gridCol w="439103"/>
              </a:tblGrid>
              <a:tr h="346248">
                <a:tc>
                  <a:txBody>
                    <a:bodyPr/>
                    <a:lstStyle/>
                    <a:p>
                      <a:pPr algn="just">
                        <a:spcAft>
                          <a:spcPts val="0"/>
                        </a:spcAft>
                      </a:pPr>
                      <a:r>
                        <a:rPr lang="en-US" sz="1800" b="1" kern="100" dirty="0">
                          <a:solidFill>
                            <a:srgbClr val="0000FF"/>
                          </a:solidFill>
                          <a:effectLst/>
                        </a:rPr>
                        <a:t>14</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FF0000"/>
                          </a:solidFill>
                          <a:effectLst/>
                        </a:rPr>
                        <a:t>14</a:t>
                      </a:r>
                      <a:endParaRPr lang="zh-CN" sz="18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18</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23</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26</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65</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73</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effectLst/>
                        </a:rPr>
                        <a:t>78</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solidFill>
                            <a:schemeClr val="tx1"/>
                          </a:solidFill>
                          <a:effectLst/>
                        </a:rPr>
                        <a:t>98</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r>
            </a:tbl>
          </a:graphicData>
        </a:graphic>
      </p:graphicFrame>
      <p:sp>
        <p:nvSpPr>
          <p:cNvPr id="15" name="左中括号 14"/>
          <p:cNvSpPr/>
          <p:nvPr/>
        </p:nvSpPr>
        <p:spPr>
          <a:xfrm rot="5400000">
            <a:off x="8432483" y="1919488"/>
            <a:ext cx="190728" cy="501233"/>
          </a:xfrm>
          <a:prstGeom prst="leftBracket">
            <a:avLst>
              <a:gd name="adj" fmla="val 97521"/>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Text Box 8"/>
          <p:cNvSpPr txBox="1">
            <a:spLocks noChangeArrowheads="1"/>
          </p:cNvSpPr>
          <p:nvPr/>
        </p:nvSpPr>
        <p:spPr bwMode="auto">
          <a:xfrm>
            <a:off x="200943" y="2981743"/>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a:t>第</a:t>
            </a:r>
            <a:r>
              <a:rPr lang="en-US" altLang="zh-CN" b="1" dirty="0"/>
              <a:t>8</a:t>
            </a:r>
            <a:r>
              <a:rPr lang="zh-CN" altLang="en-US" b="1" dirty="0"/>
              <a:t>趟：</a:t>
            </a:r>
            <a:endParaRPr lang="zh-CN" altLang="en-US" b="1" dirty="0"/>
          </a:p>
        </p:txBody>
      </p:sp>
      <p:graphicFrame>
        <p:nvGraphicFramePr>
          <p:cNvPr id="17" name="表格 16"/>
          <p:cNvGraphicFramePr>
            <a:graphicFrameLocks noGrp="1"/>
          </p:cNvGraphicFramePr>
          <p:nvPr/>
        </p:nvGraphicFramePr>
        <p:xfrm>
          <a:off x="5053818" y="3518719"/>
          <a:ext cx="3950973" cy="346248"/>
        </p:xfrm>
        <a:graphic>
          <a:graphicData uri="http://schemas.openxmlformats.org/drawingml/2006/table">
            <a:tbl>
              <a:tblPr firstRow="1" firstCol="1" bandRow="1">
                <a:tableStyleId>{5940675A-B579-460E-94D1-54222C63F5DA}</a:tableStyleId>
              </a:tblPr>
              <a:tblGrid>
                <a:gridCol w="438626"/>
                <a:gridCol w="438626"/>
                <a:gridCol w="439103"/>
                <a:gridCol w="439103"/>
                <a:gridCol w="439103"/>
                <a:gridCol w="439103"/>
                <a:gridCol w="439103"/>
                <a:gridCol w="439103"/>
                <a:gridCol w="439103"/>
              </a:tblGrid>
              <a:tr h="346248">
                <a:tc>
                  <a:txBody>
                    <a:bodyPr/>
                    <a:lstStyle/>
                    <a:p>
                      <a:pPr algn="just">
                        <a:spcAft>
                          <a:spcPts val="0"/>
                        </a:spcAft>
                      </a:pPr>
                      <a:r>
                        <a:rPr lang="en-US" sz="1800" b="1" kern="100" dirty="0">
                          <a:solidFill>
                            <a:srgbClr val="0000FF"/>
                          </a:solidFill>
                          <a:effectLst/>
                        </a:rPr>
                        <a:t>14</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FF0000"/>
                          </a:solidFill>
                          <a:effectLst/>
                        </a:rPr>
                        <a:t>14</a:t>
                      </a:r>
                      <a:endParaRPr lang="zh-CN" sz="18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18</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23</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26</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65</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73</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b="1" kern="100" dirty="0">
                          <a:solidFill>
                            <a:srgbClr val="0000FF"/>
                          </a:solidFill>
                          <a:effectLst/>
                        </a:rPr>
                        <a:t>78</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just">
                        <a:spcAft>
                          <a:spcPts val="0"/>
                        </a:spcAft>
                      </a:pPr>
                      <a:r>
                        <a:rPr lang="en-US" sz="1800" kern="100" dirty="0">
                          <a:solidFill>
                            <a:schemeClr val="tx1"/>
                          </a:solidFill>
                          <a:effectLst/>
                        </a:rPr>
                        <a:t>98</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r>
            </a:tbl>
          </a:graphicData>
        </a:graphic>
      </p:graphicFrame>
      <p:grpSp>
        <p:nvGrpSpPr>
          <p:cNvPr id="19" name="组合 18"/>
          <p:cNvGrpSpPr/>
          <p:nvPr/>
        </p:nvGrpSpPr>
        <p:grpSpPr>
          <a:xfrm>
            <a:off x="2120300" y="4892680"/>
            <a:ext cx="3939764" cy="715580"/>
            <a:chOff x="6096000" y="5752986"/>
            <a:chExt cx="3494567" cy="1433940"/>
          </a:xfrm>
        </p:grpSpPr>
        <p:sp>
          <p:nvSpPr>
            <p:cNvPr id="20" name="AutoShape 18"/>
            <p:cNvSpPr>
              <a:spLocks noChangeArrowheads="1"/>
            </p:cNvSpPr>
            <p:nvPr/>
          </p:nvSpPr>
          <p:spPr bwMode="ltGray">
            <a:xfrm>
              <a:off x="6096000" y="5752986"/>
              <a:ext cx="3494567" cy="1433940"/>
            </a:xfrm>
            <a:prstGeom prst="roundRect">
              <a:avLst>
                <a:gd name="adj" fmla="val 16667"/>
              </a:avLst>
            </a:prstGeom>
            <a:solidFill>
              <a:srgbClr val="FFFFFF"/>
            </a:solidFill>
            <a:ln w="28575" algn="ctr">
              <a:solidFill>
                <a:srgbClr val="4F81BD"/>
              </a:solidFill>
              <a:round/>
            </a:ln>
            <a:effectLst>
              <a:outerShdw dist="35921" dir="2700000" algn="ctr" rotWithShape="0">
                <a:srgbClr val="EEECE1"/>
              </a:outerShdw>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21" name="Rectangle 19"/>
            <p:cNvSpPr>
              <a:spLocks noChangeArrowheads="1"/>
            </p:cNvSpPr>
            <p:nvPr/>
          </p:nvSpPr>
          <p:spPr bwMode="auto">
            <a:xfrm>
              <a:off x="6186488" y="6063660"/>
              <a:ext cx="3404079" cy="832610"/>
            </a:xfrm>
            <a:prstGeom prst="rect">
              <a:avLst/>
            </a:prstGeom>
            <a:noFill/>
            <a:ln w="9525" algn="ctr">
              <a:noFill/>
              <a:miter lim="800000"/>
            </a:ln>
            <a:effectLst/>
          </p:spPr>
          <p:txBody>
            <a:bodyPr wrap="square">
              <a:spAutoFit/>
            </a:bodyPr>
            <a:lstStyle/>
            <a:p>
              <a:pPr eaLnBrk="0" fontAlgn="base" hangingPunct="0">
                <a:spcBef>
                  <a:spcPct val="0"/>
                </a:spcBef>
                <a:spcAft>
                  <a:spcPct val="0"/>
                </a:spcAft>
                <a:buClr>
                  <a:srgbClr val="D7181F"/>
                </a:buClr>
                <a:buFont typeface="Wingdings" panose="05000000000000000000" pitchFamily="2" charset="2"/>
                <a:buNone/>
              </a:pPr>
              <a:r>
                <a:rPr lang="en-US" altLang="zh-CN" sz="2100" b="1" dirty="0">
                  <a:solidFill>
                    <a:srgbClr val="1C1C1C"/>
                  </a:solidFill>
                  <a:latin typeface="Arial" panose="020B0604020202020204" pitchFamily="34" charset="0"/>
                  <a:ea typeface="宋体" panose="02010600030101010101" pitchFamily="2" charset="-122"/>
                </a:rPr>
                <a:t>N</a:t>
              </a:r>
              <a:r>
                <a:rPr lang="zh-CN" altLang="en-US" sz="2100" b="1" dirty="0">
                  <a:solidFill>
                    <a:srgbClr val="1C1C1C"/>
                  </a:solidFill>
                  <a:latin typeface="Arial" panose="020B0604020202020204" pitchFamily="34" charset="0"/>
                  <a:ea typeface="宋体" panose="02010600030101010101" pitchFamily="2" charset="-122"/>
                </a:rPr>
                <a:t>个数，需要</a:t>
              </a:r>
              <a:r>
                <a:rPr lang="en-US" altLang="zh-CN" sz="2100" b="1" dirty="0">
                  <a:solidFill>
                    <a:srgbClr val="1C1C1C"/>
                  </a:solidFill>
                  <a:latin typeface="Arial" panose="020B0604020202020204" pitchFamily="34" charset="0"/>
                  <a:ea typeface="宋体" panose="02010600030101010101" pitchFamily="2" charset="-122"/>
                </a:rPr>
                <a:t>n-1</a:t>
              </a:r>
              <a:r>
                <a:rPr lang="zh-CN" altLang="en-US" sz="2100" b="1" dirty="0">
                  <a:solidFill>
                    <a:srgbClr val="1C1C1C"/>
                  </a:solidFill>
                  <a:latin typeface="Arial" panose="020B0604020202020204" pitchFamily="34" charset="0"/>
                  <a:ea typeface="宋体" panose="02010600030101010101" pitchFamily="2" charset="-122"/>
                </a:rPr>
                <a:t>趟才能完成。</a:t>
              </a:r>
              <a:endParaRPr lang="en-US" altLang="zh-CN" sz="2100" b="1" dirty="0">
                <a:solidFill>
                  <a:srgbClr val="1C1C1C"/>
                </a:solidFill>
                <a:latin typeface="Arial" panose="020B0604020202020204" pitchFamily="34" charset="0"/>
                <a:ea typeface="宋体" panose="02010600030101010101" pitchFamily="2" charset="-122"/>
              </a:endParaRPr>
            </a:p>
          </p:txBody>
        </p:sp>
      </p:grpSp>
      <p:sp>
        <p:nvSpPr>
          <p:cNvPr id="25" name="椭圆 24"/>
          <p:cNvSpPr/>
          <p:nvPr/>
        </p:nvSpPr>
        <p:spPr>
          <a:xfrm>
            <a:off x="3014268" y="2287741"/>
            <a:ext cx="389238" cy="315098"/>
          </a:xfrm>
          <a:prstGeom prst="ellipse">
            <a:avLst/>
          </a:prstGeom>
          <a:solidFill>
            <a:schemeClr val="accent4">
              <a:alpha val="28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350"/>
          </a:p>
        </p:txBody>
      </p:sp>
      <p:sp>
        <p:nvSpPr>
          <p:cNvPr id="26" name="椭圆 25"/>
          <p:cNvSpPr/>
          <p:nvPr/>
        </p:nvSpPr>
        <p:spPr>
          <a:xfrm>
            <a:off x="3450327" y="3541835"/>
            <a:ext cx="389238" cy="315098"/>
          </a:xfrm>
          <a:prstGeom prst="ellipse">
            <a:avLst/>
          </a:prstGeom>
          <a:solidFill>
            <a:schemeClr val="accent4">
              <a:alpha val="28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350"/>
          </a:p>
        </p:txBody>
      </p:sp>
      <p:graphicFrame>
        <p:nvGraphicFramePr>
          <p:cNvPr id="31" name="表格 30"/>
          <p:cNvGraphicFramePr>
            <a:graphicFrameLocks noGrp="1"/>
          </p:cNvGraphicFramePr>
          <p:nvPr/>
        </p:nvGraphicFramePr>
        <p:xfrm>
          <a:off x="365536" y="2272166"/>
          <a:ext cx="3950973" cy="346248"/>
        </p:xfrm>
        <a:graphic>
          <a:graphicData uri="http://schemas.openxmlformats.org/drawingml/2006/table">
            <a:tbl>
              <a:tblPr firstRow="1" firstCol="1" bandRow="1">
                <a:tableStyleId>{5940675A-B579-460E-94D1-54222C63F5DA}</a:tableStyleId>
              </a:tblPr>
              <a:tblGrid>
                <a:gridCol w="438626"/>
                <a:gridCol w="438626"/>
                <a:gridCol w="439103"/>
                <a:gridCol w="439103"/>
                <a:gridCol w="439103"/>
                <a:gridCol w="439103"/>
                <a:gridCol w="439103"/>
                <a:gridCol w="439103"/>
                <a:gridCol w="439103"/>
              </a:tblGrid>
              <a:tr h="346248">
                <a:tc>
                  <a:txBody>
                    <a:bodyPr/>
                    <a:lstStyle/>
                    <a:p>
                      <a:pPr algn="ctr">
                        <a:spcAft>
                          <a:spcPts val="0"/>
                        </a:spcAft>
                      </a:pPr>
                      <a:r>
                        <a:rPr lang="en-US" sz="1800" b="1" kern="100" dirty="0">
                          <a:solidFill>
                            <a:srgbClr val="0000FF"/>
                          </a:solidFill>
                          <a:effectLst/>
                        </a:rPr>
                        <a:t>14</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b="1" kern="100" dirty="0">
                          <a:solidFill>
                            <a:srgbClr val="FF0000"/>
                          </a:solidFill>
                          <a:effectLst/>
                        </a:rPr>
                        <a:t>14</a:t>
                      </a:r>
                      <a:endParaRPr lang="zh-CN" sz="18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b="1" kern="100" dirty="0">
                          <a:solidFill>
                            <a:srgbClr val="0000FF"/>
                          </a:solidFill>
                          <a:effectLst/>
                        </a:rPr>
                        <a:t>18</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b="1" kern="100" dirty="0">
                          <a:solidFill>
                            <a:srgbClr val="0000FF"/>
                          </a:solidFill>
                          <a:effectLst/>
                        </a:rPr>
                        <a:t>23</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b="1" kern="100" dirty="0">
                          <a:solidFill>
                            <a:srgbClr val="0000FF"/>
                          </a:solidFill>
                          <a:effectLst/>
                        </a:rPr>
                        <a:t>26</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b="1" kern="100" dirty="0">
                          <a:solidFill>
                            <a:srgbClr val="0000FF"/>
                          </a:solidFill>
                          <a:effectLst/>
                        </a:rPr>
                        <a:t>65</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kern="100" dirty="0">
                          <a:effectLst/>
                        </a:rPr>
                        <a:t>73</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kern="100" dirty="0">
                          <a:effectLst/>
                        </a:rPr>
                        <a:t>78</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kern="100" dirty="0">
                          <a:solidFill>
                            <a:schemeClr val="tx1"/>
                          </a:solidFill>
                          <a:effectLst/>
                        </a:rPr>
                        <a:t>98</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r>
            </a:tbl>
          </a:graphicData>
        </a:graphic>
      </p:graphicFrame>
      <p:sp>
        <p:nvSpPr>
          <p:cNvPr id="32" name="左中括号 31"/>
          <p:cNvSpPr/>
          <p:nvPr/>
        </p:nvSpPr>
        <p:spPr>
          <a:xfrm rot="5400000">
            <a:off x="3534907" y="1716892"/>
            <a:ext cx="190728" cy="919822"/>
          </a:xfrm>
          <a:prstGeom prst="leftBracket">
            <a:avLst>
              <a:gd name="adj" fmla="val 97521"/>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33" name="直接箭头连接符 32"/>
          <p:cNvCxnSpPr/>
          <p:nvPr/>
        </p:nvCxnSpPr>
        <p:spPr>
          <a:xfrm flipV="1">
            <a:off x="3201182" y="2646781"/>
            <a:ext cx="0" cy="4195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3251770" y="2875987"/>
            <a:ext cx="838412" cy="0"/>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4121004" y="2646781"/>
            <a:ext cx="0" cy="4569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5040827" y="2748002"/>
            <a:ext cx="4011990" cy="574592"/>
            <a:chOff x="6090769" y="5824629"/>
            <a:chExt cx="3494567" cy="1090200"/>
          </a:xfrm>
        </p:grpSpPr>
        <p:sp>
          <p:nvSpPr>
            <p:cNvPr id="37" name="AutoShape 18"/>
            <p:cNvSpPr>
              <a:spLocks noChangeArrowheads="1"/>
            </p:cNvSpPr>
            <p:nvPr/>
          </p:nvSpPr>
          <p:spPr bwMode="ltGray">
            <a:xfrm>
              <a:off x="6090769" y="5824629"/>
              <a:ext cx="3494567" cy="1090200"/>
            </a:xfrm>
            <a:prstGeom prst="roundRect">
              <a:avLst>
                <a:gd name="adj" fmla="val 16667"/>
              </a:avLst>
            </a:prstGeom>
            <a:solidFill>
              <a:srgbClr val="FFFFFF"/>
            </a:solidFill>
            <a:ln w="28575" algn="ctr">
              <a:solidFill>
                <a:srgbClr val="4F81BD"/>
              </a:solidFill>
              <a:round/>
            </a:ln>
            <a:effectLst>
              <a:outerShdw dist="35921" dir="2700000" algn="ctr" rotWithShape="0">
                <a:srgbClr val="EEECE1"/>
              </a:outerShdw>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38" name="Rectangle 19"/>
            <p:cNvSpPr>
              <a:spLocks noChangeArrowheads="1"/>
            </p:cNvSpPr>
            <p:nvPr/>
          </p:nvSpPr>
          <p:spPr bwMode="auto">
            <a:xfrm>
              <a:off x="6186487" y="5991153"/>
              <a:ext cx="3303131" cy="788344"/>
            </a:xfrm>
            <a:prstGeom prst="rect">
              <a:avLst/>
            </a:prstGeom>
            <a:noFill/>
            <a:ln w="9525" algn="ctr">
              <a:noFill/>
              <a:miter lim="800000"/>
            </a:ln>
            <a:effectLst/>
          </p:spPr>
          <p:txBody>
            <a:bodyPr wrap="square">
              <a:spAutoFit/>
            </a:bodyPr>
            <a:lstStyle/>
            <a:p>
              <a:pPr algn="ctr" eaLnBrk="0" fontAlgn="base" hangingPunct="0">
                <a:spcBef>
                  <a:spcPct val="0"/>
                </a:spcBef>
                <a:spcAft>
                  <a:spcPct val="0"/>
                </a:spcAft>
                <a:buClr>
                  <a:srgbClr val="D7181F"/>
                </a:buClr>
                <a:buFont typeface="Wingdings" panose="05000000000000000000" pitchFamily="2" charset="2"/>
                <a:buNone/>
              </a:pPr>
              <a:r>
                <a:rPr lang="zh-CN" altLang="en-US" sz="2100" b="1" dirty="0">
                  <a:solidFill>
                    <a:srgbClr val="1C1C1C"/>
                  </a:solidFill>
                  <a:latin typeface="Arial" panose="020B0604020202020204" pitchFamily="34" charset="0"/>
                  <a:ea typeface="宋体" panose="02010600030101010101" pitchFamily="2" charset="-122"/>
                </a:rPr>
                <a:t>找到后不用交换</a:t>
              </a:r>
              <a:endParaRPr lang="en-US" altLang="zh-CN" sz="2100" b="1" dirty="0">
                <a:solidFill>
                  <a:srgbClr val="1C1C1C"/>
                </a:solidFill>
                <a:latin typeface="Arial" panose="020B0604020202020204" pitchFamily="34" charset="0"/>
                <a:ea typeface="宋体" panose="02010600030101010101" pitchFamily="2" charset="-122"/>
              </a:endParaRPr>
            </a:p>
          </p:txBody>
        </p:sp>
      </p:grpSp>
      <p:graphicFrame>
        <p:nvGraphicFramePr>
          <p:cNvPr id="39" name="表格 38"/>
          <p:cNvGraphicFramePr>
            <a:graphicFrameLocks noGrp="1"/>
          </p:cNvGraphicFramePr>
          <p:nvPr/>
        </p:nvGraphicFramePr>
        <p:xfrm>
          <a:off x="365536" y="3518719"/>
          <a:ext cx="3950973" cy="346248"/>
        </p:xfrm>
        <a:graphic>
          <a:graphicData uri="http://schemas.openxmlformats.org/drawingml/2006/table">
            <a:tbl>
              <a:tblPr firstRow="1" firstCol="1" bandRow="1">
                <a:tableStyleId>{5940675A-B579-460E-94D1-54222C63F5DA}</a:tableStyleId>
              </a:tblPr>
              <a:tblGrid>
                <a:gridCol w="438626"/>
                <a:gridCol w="438626"/>
                <a:gridCol w="439103"/>
                <a:gridCol w="439103"/>
                <a:gridCol w="439103"/>
                <a:gridCol w="439103"/>
                <a:gridCol w="439103"/>
                <a:gridCol w="439103"/>
                <a:gridCol w="439103"/>
              </a:tblGrid>
              <a:tr h="346248">
                <a:tc>
                  <a:txBody>
                    <a:bodyPr/>
                    <a:lstStyle/>
                    <a:p>
                      <a:pPr algn="ctr">
                        <a:spcAft>
                          <a:spcPts val="0"/>
                        </a:spcAft>
                      </a:pPr>
                      <a:r>
                        <a:rPr lang="en-US" sz="1800" b="1" kern="100" dirty="0">
                          <a:solidFill>
                            <a:srgbClr val="0000FF"/>
                          </a:solidFill>
                          <a:effectLst/>
                        </a:rPr>
                        <a:t>14</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b="1" kern="100" dirty="0">
                          <a:solidFill>
                            <a:srgbClr val="FF0000"/>
                          </a:solidFill>
                          <a:effectLst/>
                        </a:rPr>
                        <a:t>14</a:t>
                      </a:r>
                      <a:endParaRPr lang="zh-CN" sz="18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b="1" kern="100" dirty="0">
                          <a:solidFill>
                            <a:srgbClr val="0000FF"/>
                          </a:solidFill>
                          <a:effectLst/>
                        </a:rPr>
                        <a:t>18</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b="1" kern="100" dirty="0">
                          <a:solidFill>
                            <a:srgbClr val="0000FF"/>
                          </a:solidFill>
                          <a:effectLst/>
                        </a:rPr>
                        <a:t>23</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b="1" kern="100" dirty="0">
                          <a:solidFill>
                            <a:srgbClr val="0000FF"/>
                          </a:solidFill>
                          <a:effectLst/>
                        </a:rPr>
                        <a:t>26</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b="1" kern="100" dirty="0">
                          <a:solidFill>
                            <a:srgbClr val="0000FF"/>
                          </a:solidFill>
                          <a:effectLst/>
                        </a:rPr>
                        <a:t>65</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b="1" kern="100" dirty="0">
                          <a:solidFill>
                            <a:srgbClr val="0000FF"/>
                          </a:solidFill>
                          <a:effectLst/>
                        </a:rPr>
                        <a:t>73</a:t>
                      </a:r>
                      <a:endPar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kern="100" dirty="0">
                          <a:effectLst/>
                        </a:rPr>
                        <a:t>78</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c>
                  <a:txBody>
                    <a:bodyPr/>
                    <a:lstStyle/>
                    <a:p>
                      <a:pPr algn="ctr">
                        <a:spcAft>
                          <a:spcPts val="0"/>
                        </a:spcAft>
                      </a:pPr>
                      <a:r>
                        <a:rPr lang="en-US" sz="1800" kern="100" dirty="0">
                          <a:solidFill>
                            <a:schemeClr val="tx1"/>
                          </a:solidFill>
                          <a:effectLst/>
                        </a:rPr>
                        <a:t>98</a:t>
                      </a:r>
                      <a:endParaRPr 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nchor="ctr"/>
                </a:tc>
              </a:tr>
            </a:tbl>
          </a:graphicData>
        </a:graphic>
      </p:graphicFrame>
      <p:sp>
        <p:nvSpPr>
          <p:cNvPr id="40" name="左中括号 39"/>
          <p:cNvSpPr/>
          <p:nvPr/>
        </p:nvSpPr>
        <p:spPr>
          <a:xfrm rot="5400000">
            <a:off x="3744201" y="3172740"/>
            <a:ext cx="190728" cy="501233"/>
          </a:xfrm>
          <a:prstGeom prst="leftBracket">
            <a:avLst>
              <a:gd name="adj" fmla="val 97521"/>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41" name="直接箭头连接符 40"/>
          <p:cNvCxnSpPr/>
          <p:nvPr/>
        </p:nvCxnSpPr>
        <p:spPr>
          <a:xfrm flipV="1">
            <a:off x="3588948" y="3856563"/>
            <a:ext cx="0" cy="4195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3588948" y="4085768"/>
            <a:ext cx="532056" cy="0"/>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4151826" y="3856563"/>
            <a:ext cx="0" cy="4569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5034569" y="3939148"/>
            <a:ext cx="4011990" cy="574592"/>
            <a:chOff x="6090769" y="5824629"/>
            <a:chExt cx="3494567" cy="1090200"/>
          </a:xfrm>
        </p:grpSpPr>
        <p:sp>
          <p:nvSpPr>
            <p:cNvPr id="45" name="AutoShape 18"/>
            <p:cNvSpPr>
              <a:spLocks noChangeArrowheads="1"/>
            </p:cNvSpPr>
            <p:nvPr/>
          </p:nvSpPr>
          <p:spPr bwMode="ltGray">
            <a:xfrm>
              <a:off x="6090769" y="5824629"/>
              <a:ext cx="3494567" cy="1090200"/>
            </a:xfrm>
            <a:prstGeom prst="roundRect">
              <a:avLst>
                <a:gd name="adj" fmla="val 16667"/>
              </a:avLst>
            </a:prstGeom>
            <a:solidFill>
              <a:srgbClr val="FFFFFF"/>
            </a:solidFill>
            <a:ln w="28575" algn="ctr">
              <a:solidFill>
                <a:srgbClr val="4F81BD"/>
              </a:solidFill>
              <a:round/>
            </a:ln>
            <a:effectLst>
              <a:outerShdw dist="35921" dir="2700000" algn="ctr" rotWithShape="0">
                <a:srgbClr val="EEECE1"/>
              </a:outerShdw>
            </a:effectLst>
          </p:spPr>
          <p:txBody>
            <a:bodyPr wrap="none" anchor="ctr"/>
            <a:lstStyle/>
            <a:p>
              <a:pPr defTabSz="685800" fontAlgn="base">
                <a:spcBef>
                  <a:spcPct val="0"/>
                </a:spcBef>
                <a:spcAft>
                  <a:spcPct val="0"/>
                </a:spcAft>
                <a:defRPr/>
              </a:pPr>
              <a:endParaRPr lang="zh-CN" altLang="en-US" sz="2100" kern="0">
                <a:solidFill>
                  <a:prstClr val="black"/>
                </a:solidFill>
                <a:latin typeface="Arial" panose="020B0604020202020204" pitchFamily="34" charset="0"/>
                <a:ea typeface="宋体" panose="02010600030101010101" pitchFamily="2" charset="-122"/>
              </a:endParaRPr>
            </a:p>
          </p:txBody>
        </p:sp>
        <p:sp>
          <p:nvSpPr>
            <p:cNvPr id="46" name="Rectangle 19"/>
            <p:cNvSpPr>
              <a:spLocks noChangeArrowheads="1"/>
            </p:cNvSpPr>
            <p:nvPr/>
          </p:nvSpPr>
          <p:spPr bwMode="auto">
            <a:xfrm>
              <a:off x="6186487" y="5991153"/>
              <a:ext cx="3303131" cy="788344"/>
            </a:xfrm>
            <a:prstGeom prst="rect">
              <a:avLst/>
            </a:prstGeom>
            <a:noFill/>
            <a:ln w="9525" algn="ctr">
              <a:noFill/>
              <a:miter lim="800000"/>
            </a:ln>
            <a:effectLst/>
          </p:spPr>
          <p:txBody>
            <a:bodyPr wrap="square">
              <a:spAutoFit/>
            </a:bodyPr>
            <a:lstStyle/>
            <a:p>
              <a:pPr algn="ctr" eaLnBrk="0" fontAlgn="base" hangingPunct="0">
                <a:spcBef>
                  <a:spcPct val="0"/>
                </a:spcBef>
                <a:spcAft>
                  <a:spcPct val="0"/>
                </a:spcAft>
                <a:buClr>
                  <a:srgbClr val="D7181F"/>
                </a:buClr>
                <a:buFont typeface="Wingdings" panose="05000000000000000000" pitchFamily="2" charset="2"/>
                <a:buNone/>
              </a:pPr>
              <a:r>
                <a:rPr lang="zh-CN" altLang="en-US" sz="2100" b="1" dirty="0">
                  <a:solidFill>
                    <a:srgbClr val="1C1C1C"/>
                  </a:solidFill>
                  <a:latin typeface="Arial" panose="020B0604020202020204" pitchFamily="34" charset="0"/>
                  <a:ea typeface="宋体" panose="02010600030101010101" pitchFamily="2" charset="-122"/>
                </a:rPr>
                <a:t>找到后不用交换</a:t>
              </a:r>
              <a:endParaRPr lang="en-US" altLang="zh-CN" sz="2100" b="1" dirty="0">
                <a:solidFill>
                  <a:srgbClr val="1C1C1C"/>
                </a:solidFill>
                <a:latin typeface="Arial" panose="020B0604020202020204" pitchFamily="34" charset="0"/>
                <a:ea typeface="宋体" panose="02010600030101010101" pitchFamily="2" charset="-122"/>
              </a:endParaRPr>
            </a:p>
          </p:txBody>
        </p:sp>
      </p:grpSp>
      <p:sp>
        <p:nvSpPr>
          <p:cNvPr id="29" name="矩形 28"/>
          <p:cNvSpPr/>
          <p:nvPr/>
        </p:nvSpPr>
        <p:spPr>
          <a:xfrm>
            <a:off x="1238191" y="300712"/>
            <a:ext cx="286648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3.11 </a:t>
            </a:r>
            <a:r>
              <a:rPr lang="zh-CN" altLang="en-US" sz="3200" b="1" kern="0" dirty="0">
                <a:latin typeface="黑体" panose="02010609060101010101" pitchFamily="49" charset="-122"/>
                <a:ea typeface="黑体" panose="02010609060101010101" pitchFamily="49" charset="-122"/>
              </a:rPr>
              <a:t>选择排序</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437434" y="2054350"/>
            <a:ext cx="8694225" cy="1039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9056" tIns="34529" rIns="69056" bIns="34529">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50000"/>
              </a:lnSpc>
            </a:pPr>
            <a:r>
              <a:rPr lang="zh-CN" altLang="en-US" sz="2100" b="1" dirty="0"/>
              <a:t>对</a:t>
            </a:r>
            <a:r>
              <a:rPr lang="en-US" altLang="zh-CN" sz="2100" b="1" dirty="0"/>
              <a:t>n</a:t>
            </a:r>
            <a:r>
              <a:rPr lang="zh-CN" altLang="en-US" sz="2100" b="1" dirty="0"/>
              <a:t>个记录进行排序的趟数为</a:t>
            </a:r>
            <a:r>
              <a:rPr lang="en-US" altLang="zh-CN" sz="2100" b="1" dirty="0"/>
              <a:t>n-1</a:t>
            </a:r>
            <a:r>
              <a:rPr lang="zh-CN" altLang="en-US" sz="2100" b="1" dirty="0"/>
              <a:t>趟</a:t>
            </a:r>
            <a:r>
              <a:rPr lang="en-US" altLang="zh-CN" sz="2100" b="1" dirty="0"/>
              <a:t>,</a:t>
            </a:r>
            <a:r>
              <a:rPr kumimoji="0" lang="zh-CN" altLang="en-US" sz="2100" b="1" dirty="0">
                <a:latin typeface="宋体" panose="02010600030101010101" pitchFamily="2" charset="-122"/>
              </a:rPr>
              <a:t>进行第</a:t>
            </a:r>
            <a:r>
              <a:rPr kumimoji="0" lang="en-US" altLang="zh-CN" sz="2100" b="1" dirty="0" err="1"/>
              <a:t>i</a:t>
            </a:r>
            <a:r>
              <a:rPr kumimoji="0" lang="zh-CN" altLang="en-US" sz="2100" b="1" dirty="0">
                <a:latin typeface="宋体" panose="02010600030101010101" pitchFamily="2" charset="-122"/>
              </a:rPr>
              <a:t>趟排序时</a:t>
            </a:r>
            <a:r>
              <a:rPr lang="zh-CN" altLang="en-US" sz="2100" b="1" dirty="0"/>
              <a:t>，关键字的比较次数为</a:t>
            </a:r>
            <a:r>
              <a:rPr lang="en-US" altLang="zh-CN" sz="2100" b="1" dirty="0"/>
              <a:t>n-</a:t>
            </a:r>
            <a:r>
              <a:rPr lang="en-US" altLang="zh-CN" sz="2100" b="1" dirty="0" err="1"/>
              <a:t>i</a:t>
            </a:r>
            <a:r>
              <a:rPr lang="zh-CN" altLang="en-US" sz="2100" b="1" dirty="0"/>
              <a:t>，则：</a:t>
            </a:r>
            <a:endParaRPr lang="zh-CN" altLang="en-US" sz="2100" b="1" dirty="0"/>
          </a:p>
        </p:txBody>
      </p:sp>
      <p:grpSp>
        <p:nvGrpSpPr>
          <p:cNvPr id="6" name="Group 3"/>
          <p:cNvGrpSpPr/>
          <p:nvPr/>
        </p:nvGrpSpPr>
        <p:grpSpPr bwMode="auto">
          <a:xfrm>
            <a:off x="2458092" y="3372031"/>
            <a:ext cx="3457575" cy="681038"/>
            <a:chOff x="576" y="1860"/>
            <a:chExt cx="2904" cy="572"/>
          </a:xfrm>
        </p:grpSpPr>
        <p:sp>
          <p:nvSpPr>
            <p:cNvPr id="7" name="Rectangle 4"/>
            <p:cNvSpPr>
              <a:spLocks noChangeArrowheads="1"/>
            </p:cNvSpPr>
            <p:nvPr/>
          </p:nvSpPr>
          <p:spPr bwMode="auto">
            <a:xfrm>
              <a:off x="576" y="2012"/>
              <a:ext cx="1134"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100" b="1" dirty="0"/>
                <a:t>比较次数</a:t>
              </a:r>
              <a:r>
                <a:rPr lang="zh-CN" altLang="en-US" sz="2100" b="1" dirty="0">
                  <a:latin typeface="宋体" panose="02010600030101010101" pitchFamily="2" charset="-122"/>
                </a:rPr>
                <a:t>：</a:t>
              </a:r>
              <a:endParaRPr lang="zh-CN" altLang="en-US" sz="2100" b="1" dirty="0">
                <a:latin typeface="宋体" panose="02010600030101010101" pitchFamily="2" charset="-122"/>
              </a:endParaRPr>
            </a:p>
          </p:txBody>
        </p:sp>
        <p:sp>
          <p:nvSpPr>
            <p:cNvPr id="8" name="Rectangle 5"/>
            <p:cNvSpPr>
              <a:spLocks noChangeArrowheads="1"/>
            </p:cNvSpPr>
            <p:nvPr/>
          </p:nvSpPr>
          <p:spPr bwMode="auto">
            <a:xfrm>
              <a:off x="1792" y="2004"/>
              <a:ext cx="84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100" b="1">
                  <a:cs typeface="Times New Roman" panose="02020603050405020304" pitchFamily="18" charset="0"/>
                </a:rPr>
                <a:t>∑ </a:t>
              </a:r>
              <a:r>
                <a:rPr lang="en-US" altLang="zh-CN" sz="2100" b="1">
                  <a:cs typeface="Times New Roman" panose="02020603050405020304" pitchFamily="18" charset="0"/>
                </a:rPr>
                <a:t>(n-i)=</a:t>
              </a:r>
              <a:endParaRPr lang="en-US" altLang="zh-CN" sz="2100" b="1"/>
            </a:p>
          </p:txBody>
        </p:sp>
        <p:sp>
          <p:nvSpPr>
            <p:cNvPr id="9" name="Rectangle 6"/>
            <p:cNvSpPr>
              <a:spLocks noChangeArrowheads="1"/>
            </p:cNvSpPr>
            <p:nvPr/>
          </p:nvSpPr>
          <p:spPr bwMode="auto">
            <a:xfrm>
              <a:off x="1824" y="1860"/>
              <a:ext cx="272"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dirty="0"/>
                <a:t>n-1</a:t>
              </a:r>
              <a:endParaRPr lang="en-US" altLang="zh-CN" sz="1800" b="1" dirty="0"/>
            </a:p>
          </p:txBody>
        </p:sp>
        <p:sp>
          <p:nvSpPr>
            <p:cNvPr id="10" name="Rectangle 7"/>
            <p:cNvSpPr>
              <a:spLocks noChangeArrowheads="1"/>
            </p:cNvSpPr>
            <p:nvPr/>
          </p:nvSpPr>
          <p:spPr bwMode="auto">
            <a:xfrm>
              <a:off x="1744" y="2228"/>
              <a:ext cx="317"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dirty="0" err="1"/>
                <a:t>i</a:t>
              </a:r>
              <a:r>
                <a:rPr lang="en-US" altLang="zh-CN" sz="1800" b="1" dirty="0"/>
                <a:t>=1</a:t>
              </a:r>
              <a:endParaRPr lang="en-US" altLang="zh-CN" sz="1800" b="1" dirty="0"/>
            </a:p>
          </p:txBody>
        </p:sp>
        <p:grpSp>
          <p:nvGrpSpPr>
            <p:cNvPr id="11" name="Group 8"/>
            <p:cNvGrpSpPr/>
            <p:nvPr/>
          </p:nvGrpSpPr>
          <p:grpSpPr bwMode="auto">
            <a:xfrm>
              <a:off x="2709" y="1880"/>
              <a:ext cx="771" cy="484"/>
              <a:chOff x="2397" y="2164"/>
              <a:chExt cx="771" cy="484"/>
            </a:xfrm>
          </p:grpSpPr>
          <p:sp>
            <p:nvSpPr>
              <p:cNvPr id="12" name="Rectangle 9"/>
              <p:cNvSpPr>
                <a:spLocks noChangeArrowheads="1"/>
              </p:cNvSpPr>
              <p:nvPr/>
            </p:nvSpPr>
            <p:spPr bwMode="auto">
              <a:xfrm>
                <a:off x="2424" y="2164"/>
                <a:ext cx="69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100" b="1">
                    <a:cs typeface="Times New Roman" panose="02020603050405020304" pitchFamily="18" charset="0"/>
                  </a:rPr>
                  <a:t>n(n-1)</a:t>
                </a:r>
                <a:endParaRPr lang="en-US" altLang="zh-CN" sz="2100" b="1"/>
              </a:p>
            </p:txBody>
          </p:sp>
          <p:sp>
            <p:nvSpPr>
              <p:cNvPr id="13" name="Rectangle 10"/>
              <p:cNvSpPr>
                <a:spLocks noChangeArrowheads="1"/>
              </p:cNvSpPr>
              <p:nvPr/>
            </p:nvSpPr>
            <p:spPr bwMode="auto">
              <a:xfrm>
                <a:off x="2688" y="2457"/>
                <a:ext cx="204"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2</a:t>
                </a:r>
                <a:endParaRPr lang="en-US" altLang="zh-CN" sz="1800" b="1"/>
              </a:p>
            </p:txBody>
          </p:sp>
          <p:sp>
            <p:nvSpPr>
              <p:cNvPr id="14" name="Line 11"/>
              <p:cNvSpPr>
                <a:spLocks noChangeShapeType="1"/>
              </p:cNvSpPr>
              <p:nvPr/>
            </p:nvSpPr>
            <p:spPr bwMode="auto">
              <a:xfrm>
                <a:off x="2397" y="2419"/>
                <a:ext cx="771" cy="0"/>
              </a:xfrm>
              <a:prstGeom prst="line">
                <a:avLst/>
              </a:prstGeom>
              <a:noFill/>
              <a:ln w="1905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350"/>
              </a:p>
            </p:txBody>
          </p:sp>
        </p:grpSp>
      </p:grpSp>
      <p:sp>
        <p:nvSpPr>
          <p:cNvPr id="15" name="Rectangle 12"/>
          <p:cNvSpPr>
            <a:spLocks noChangeArrowheads="1"/>
          </p:cNvSpPr>
          <p:nvPr/>
        </p:nvSpPr>
        <p:spPr bwMode="auto">
          <a:xfrm>
            <a:off x="715338" y="4354668"/>
            <a:ext cx="7868720" cy="475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9056" tIns="34529" rIns="69056" bIns="34529">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spcBef>
                <a:spcPct val="20000"/>
              </a:spcBef>
              <a:spcAft>
                <a:spcPct val="10000"/>
              </a:spcAft>
            </a:pPr>
            <a:r>
              <a:rPr lang="zh-CN" altLang="en-US" sz="2100" b="1" dirty="0"/>
              <a:t>时间复杂度</a:t>
            </a:r>
            <a:r>
              <a:rPr lang="zh-CN" altLang="en-US" sz="2100" b="1" dirty="0">
                <a:latin typeface="宋体" panose="02010600030101010101" pitchFamily="2" charset="-122"/>
              </a:rPr>
              <a:t>是</a:t>
            </a:r>
            <a:r>
              <a:rPr lang="zh-CN" altLang="zh-CN" sz="2100" b="1" dirty="0"/>
              <a:t>：</a:t>
            </a:r>
            <a:r>
              <a:rPr lang="en-US" altLang="zh-CN" b="1" dirty="0"/>
              <a:t>T(n)=</a:t>
            </a:r>
            <a:r>
              <a:rPr lang="en-US" altLang="zh-CN" b="1" dirty="0">
                <a:solidFill>
                  <a:schemeClr val="folHlink"/>
                </a:solidFill>
                <a:cs typeface="Times New Roman" panose="02020603050405020304" pitchFamily="18" charset="0"/>
              </a:rPr>
              <a:t>O(</a:t>
            </a:r>
            <a:r>
              <a:rPr lang="en-US" altLang="zh-CN" b="1" dirty="0">
                <a:solidFill>
                  <a:schemeClr val="folHlink"/>
                </a:solidFill>
              </a:rPr>
              <a:t>n</a:t>
            </a:r>
            <a:r>
              <a:rPr lang="en-US" altLang="zh-CN" b="1" baseline="30000" dirty="0">
                <a:solidFill>
                  <a:schemeClr val="folHlink"/>
                </a:solidFill>
              </a:rPr>
              <a:t>2</a:t>
            </a:r>
            <a:r>
              <a:rPr lang="en-US" altLang="zh-CN" b="1" dirty="0">
                <a:solidFill>
                  <a:schemeClr val="folHlink"/>
                </a:solidFill>
              </a:rPr>
              <a:t>),</a:t>
            </a:r>
            <a:r>
              <a:rPr lang="en-US" altLang="zh-CN" sz="2100" b="1" dirty="0">
                <a:latin typeface="宋体" panose="02010600030101010101" pitchFamily="2" charset="-122"/>
              </a:rPr>
              <a:t> </a:t>
            </a:r>
            <a:r>
              <a:rPr lang="zh-CN" altLang="en-US" sz="2100" b="1" dirty="0">
                <a:latin typeface="宋体" panose="02010600030101010101" pitchFamily="2" charset="-122"/>
              </a:rPr>
              <a:t>空间复杂度是</a:t>
            </a:r>
            <a:r>
              <a:rPr lang="zh-CN" altLang="zh-CN" sz="2100" b="1" dirty="0"/>
              <a:t>：</a:t>
            </a:r>
            <a:r>
              <a:rPr lang="en-US" altLang="zh-CN" b="1" dirty="0"/>
              <a:t>S(n)=</a:t>
            </a:r>
            <a:r>
              <a:rPr lang="en-US" altLang="zh-CN" b="1" dirty="0">
                <a:solidFill>
                  <a:schemeClr val="folHlink"/>
                </a:solidFill>
                <a:cs typeface="Times New Roman" panose="02020603050405020304" pitchFamily="18" charset="0"/>
              </a:rPr>
              <a:t>O(</a:t>
            </a:r>
            <a:r>
              <a:rPr lang="en-US" altLang="zh-CN" b="1" dirty="0">
                <a:solidFill>
                  <a:schemeClr val="folHlink"/>
                </a:solidFill>
              </a:rPr>
              <a:t>1)</a:t>
            </a:r>
            <a:endParaRPr lang="en-US" altLang="zh-CN" b="1" dirty="0">
              <a:solidFill>
                <a:schemeClr val="folHlink"/>
              </a:solidFill>
            </a:endParaRPr>
          </a:p>
        </p:txBody>
      </p:sp>
      <p:sp>
        <p:nvSpPr>
          <p:cNvPr id="17" name="矩形 16"/>
          <p:cNvSpPr/>
          <p:nvPr/>
        </p:nvSpPr>
        <p:spPr>
          <a:xfrm>
            <a:off x="1238191" y="300712"/>
            <a:ext cx="2866489" cy="584775"/>
          </a:xfrm>
          <a:prstGeom prst="rect">
            <a:avLst/>
          </a:prstGeom>
        </p:spPr>
        <p:txBody>
          <a:bodyPr wrap="none">
            <a:spAutoFit/>
          </a:bodyPr>
          <a:lstStyle/>
          <a:p>
            <a:pPr algn="ctr" defTabSz="685800" eaLnBrk="0" hangingPunct="0">
              <a:defRPr/>
            </a:pPr>
            <a:r>
              <a:rPr lang="en-US" altLang="zh-CN" sz="3200" b="1" kern="0" dirty="0">
                <a:latin typeface="黑体" panose="02010609060101010101" pitchFamily="49" charset="-122"/>
                <a:ea typeface="黑体" panose="02010609060101010101" pitchFamily="49" charset="-122"/>
              </a:rPr>
              <a:t>3.11 </a:t>
            </a:r>
            <a:r>
              <a:rPr lang="zh-CN" altLang="en-US" sz="3200" b="1" kern="0" dirty="0">
                <a:latin typeface="黑体" panose="02010609060101010101" pitchFamily="49" charset="-122"/>
                <a:ea typeface="黑体" panose="02010609060101010101" pitchFamily="49" charset="-122"/>
              </a:rPr>
              <a:t>选择排序</a:t>
            </a:r>
            <a:endParaRPr lang="en-US" altLang="zh-CN"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693358" y="2064040"/>
            <a:ext cx="194468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FontTx/>
              <a:buNone/>
            </a:pPr>
            <a:r>
              <a:rPr lang="zh-CN" altLang="en-US" sz="2400" b="1" dirty="0" smtClean="0">
                <a:solidFill>
                  <a:srgbClr val="003399"/>
                </a:solidFill>
                <a:latin typeface="楷体_GB2312" pitchFamily="49" charset="-122"/>
                <a:ea typeface="楷体_GB2312" pitchFamily="49" charset="-122"/>
              </a:rPr>
              <a:t>查找</a:t>
            </a:r>
            <a:endParaRPr lang="zh-CN" altLang="en-US" sz="2400" b="1" dirty="0">
              <a:solidFill>
                <a:srgbClr val="003399"/>
              </a:solidFill>
              <a:latin typeface="Times New Roman" panose="02020603050405020304" pitchFamily="18" charset="0"/>
              <a:ea typeface="楷体_GB2312" pitchFamily="49" charset="-122"/>
            </a:endParaRPr>
          </a:p>
        </p:txBody>
      </p:sp>
      <p:sp>
        <p:nvSpPr>
          <p:cNvPr id="7" name="Text Box 6"/>
          <p:cNvSpPr txBox="1">
            <a:spLocks noChangeArrowheads="1"/>
          </p:cNvSpPr>
          <p:nvPr/>
        </p:nvSpPr>
        <p:spPr bwMode="auto">
          <a:xfrm>
            <a:off x="1709882" y="4020127"/>
            <a:ext cx="884382" cy="49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FontTx/>
              <a:buNone/>
            </a:pPr>
            <a:r>
              <a:rPr lang="zh-CN" altLang="en-US" sz="2400" b="1" dirty="0">
                <a:solidFill>
                  <a:srgbClr val="003399"/>
                </a:solidFill>
                <a:latin typeface="Times New Roman" panose="02020603050405020304" pitchFamily="18" charset="0"/>
                <a:ea typeface="楷体_GB2312" pitchFamily="49" charset="-122"/>
              </a:rPr>
              <a:t>排序</a:t>
            </a:r>
            <a:endParaRPr lang="zh-CN" altLang="en-US" sz="2400" b="1" dirty="0">
              <a:solidFill>
                <a:srgbClr val="003399"/>
              </a:solidFill>
              <a:latin typeface="Times New Roman" panose="02020603050405020304" pitchFamily="18" charset="0"/>
              <a:ea typeface="楷体_GB2312" pitchFamily="49" charset="-122"/>
            </a:endParaRPr>
          </a:p>
        </p:txBody>
      </p:sp>
      <p:sp>
        <p:nvSpPr>
          <p:cNvPr id="8" name="AutoShape 15"/>
          <p:cNvSpPr/>
          <p:nvPr/>
        </p:nvSpPr>
        <p:spPr bwMode="auto">
          <a:xfrm>
            <a:off x="2665702" y="1605829"/>
            <a:ext cx="215900" cy="1368425"/>
          </a:xfrm>
          <a:prstGeom prst="leftBrace">
            <a:avLst>
              <a:gd name="adj1" fmla="val 52760"/>
              <a:gd name="adj2" fmla="val 50000"/>
            </a:avLst>
          </a:prstGeom>
          <a:solidFill>
            <a:schemeClr val="tx1"/>
          </a:solidFill>
          <a:ln w="38100">
            <a:solidFill>
              <a:schemeClr val="bg1"/>
            </a:solidFill>
            <a:round/>
          </a:ln>
        </p:spPr>
        <p:txBody>
          <a:bodyPr wrap="none" lIns="90000" tIns="46800" rIns="90000" bIns="46800" anchor="ct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endParaRPr lang="zh-CN" altLang="en-US" sz="2400" b="1">
              <a:solidFill>
                <a:srgbClr val="003399"/>
              </a:solidFill>
              <a:latin typeface="Times New Roman" panose="02020603050405020304" pitchFamily="18" charset="0"/>
              <a:ea typeface="楷体_GB2312" pitchFamily="49" charset="-122"/>
            </a:endParaRPr>
          </a:p>
        </p:txBody>
      </p:sp>
      <p:sp>
        <p:nvSpPr>
          <p:cNvPr id="9" name="Text Box 7"/>
          <p:cNvSpPr txBox="1">
            <a:spLocks noChangeArrowheads="1"/>
          </p:cNvSpPr>
          <p:nvPr/>
        </p:nvSpPr>
        <p:spPr bwMode="auto">
          <a:xfrm>
            <a:off x="2954626" y="1592554"/>
            <a:ext cx="5067156"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FontTx/>
              <a:buNone/>
            </a:pPr>
            <a:r>
              <a:rPr lang="zh-CN" altLang="en-US" sz="2400" b="1" dirty="0">
                <a:solidFill>
                  <a:srgbClr val="003399"/>
                </a:solidFill>
                <a:latin typeface="楷体_GB2312" pitchFamily="49" charset="-122"/>
                <a:ea typeface="楷体_GB2312" pitchFamily="49" charset="-122"/>
              </a:rPr>
              <a:t>顺序</a:t>
            </a:r>
            <a:r>
              <a:rPr lang="zh-CN" altLang="en-US" sz="2400" b="1" dirty="0" smtClean="0">
                <a:solidFill>
                  <a:srgbClr val="003399"/>
                </a:solidFill>
                <a:latin typeface="楷体_GB2312" pitchFamily="49" charset="-122"/>
                <a:ea typeface="楷体_GB2312" pitchFamily="49" charset="-122"/>
              </a:rPr>
              <a:t>查找   </a:t>
            </a:r>
            <a:r>
              <a:rPr lang="en-US" altLang="zh-CN" sz="2400" b="1" dirty="0" smtClean="0">
                <a:solidFill>
                  <a:srgbClr val="003399"/>
                </a:solidFill>
                <a:latin typeface="楷体_GB2312" pitchFamily="49" charset="-122"/>
                <a:ea typeface="楷体_GB2312" pitchFamily="49" charset="-122"/>
              </a:rPr>
              <a:t>O(n)</a:t>
            </a:r>
            <a:endParaRPr lang="zh-CN" altLang="en-US" sz="2400" b="1" dirty="0">
              <a:solidFill>
                <a:srgbClr val="003399"/>
              </a:solidFill>
              <a:latin typeface="Times New Roman" panose="02020603050405020304" pitchFamily="18" charset="0"/>
              <a:ea typeface="楷体_GB2312" pitchFamily="49" charset="-122"/>
            </a:endParaRPr>
          </a:p>
        </p:txBody>
      </p:sp>
      <p:sp>
        <p:nvSpPr>
          <p:cNvPr id="10" name="Text Box 8"/>
          <p:cNvSpPr txBox="1">
            <a:spLocks noChangeArrowheads="1"/>
          </p:cNvSpPr>
          <p:nvPr/>
        </p:nvSpPr>
        <p:spPr bwMode="auto">
          <a:xfrm>
            <a:off x="2881602" y="2504355"/>
            <a:ext cx="5313362" cy="49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None/>
            </a:pPr>
            <a:r>
              <a:rPr lang="zh-CN" altLang="en-US" sz="2400" b="1" dirty="0">
                <a:solidFill>
                  <a:srgbClr val="003399"/>
                </a:solidFill>
                <a:latin typeface="楷体_GB2312" pitchFamily="49" charset="-122"/>
                <a:ea typeface="楷体_GB2312" pitchFamily="49" charset="-122"/>
              </a:rPr>
              <a:t>折半</a:t>
            </a:r>
            <a:r>
              <a:rPr lang="zh-CN" altLang="en-US" sz="2400" b="1" dirty="0" smtClean="0">
                <a:solidFill>
                  <a:srgbClr val="003399"/>
                </a:solidFill>
                <a:latin typeface="楷体_GB2312" pitchFamily="49" charset="-122"/>
                <a:ea typeface="楷体_GB2312" pitchFamily="49" charset="-122"/>
              </a:rPr>
              <a:t>查找    </a:t>
            </a:r>
            <a:r>
              <a:rPr lang="en-US" altLang="zh-CN" sz="2400" b="1" dirty="0" smtClean="0">
                <a:solidFill>
                  <a:srgbClr val="003399"/>
                </a:solidFill>
                <a:latin typeface="楷体_GB2312" pitchFamily="49" charset="-122"/>
                <a:ea typeface="楷体_GB2312" pitchFamily="49" charset="-122"/>
              </a:rPr>
              <a:t>O(log n)</a:t>
            </a:r>
            <a:endParaRPr lang="zh-CN" altLang="en-US" sz="2400" b="1" dirty="0">
              <a:solidFill>
                <a:srgbClr val="003399"/>
              </a:solidFill>
              <a:latin typeface="Times New Roman" panose="02020603050405020304" pitchFamily="18" charset="0"/>
              <a:ea typeface="楷体_GB2312" pitchFamily="49" charset="-122"/>
            </a:endParaRPr>
          </a:p>
        </p:txBody>
      </p:sp>
      <p:sp>
        <p:nvSpPr>
          <p:cNvPr id="11" name="AutoShape 16"/>
          <p:cNvSpPr/>
          <p:nvPr/>
        </p:nvSpPr>
        <p:spPr bwMode="auto">
          <a:xfrm>
            <a:off x="2594264" y="3333029"/>
            <a:ext cx="287338" cy="2016125"/>
          </a:xfrm>
          <a:prstGeom prst="leftBrace">
            <a:avLst>
              <a:gd name="adj1" fmla="val 41417"/>
              <a:gd name="adj2" fmla="val 50000"/>
            </a:avLst>
          </a:prstGeom>
          <a:solidFill>
            <a:schemeClr val="tx1"/>
          </a:solidFill>
          <a:ln w="38100">
            <a:solidFill>
              <a:schemeClr val="bg1"/>
            </a:solidFill>
            <a:round/>
          </a:ln>
        </p:spPr>
        <p:txBody>
          <a:bodyPr wrap="none" lIns="90000" tIns="46800" rIns="90000" bIns="46800" anchor="ct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endParaRPr lang="zh-CN" altLang="en-US" sz="2400" b="1">
              <a:solidFill>
                <a:srgbClr val="003399"/>
              </a:solidFill>
              <a:latin typeface="Times New Roman" panose="02020603050405020304" pitchFamily="18" charset="0"/>
              <a:ea typeface="楷体_GB2312" pitchFamily="49" charset="-122"/>
            </a:endParaRPr>
          </a:p>
        </p:txBody>
      </p:sp>
      <p:sp>
        <p:nvSpPr>
          <p:cNvPr id="12" name="Text Box 10"/>
          <p:cNvSpPr txBox="1">
            <a:spLocks noChangeArrowheads="1"/>
          </p:cNvSpPr>
          <p:nvPr/>
        </p:nvSpPr>
        <p:spPr bwMode="auto">
          <a:xfrm>
            <a:off x="2954627" y="3261591"/>
            <a:ext cx="4374428" cy="49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None/>
            </a:pPr>
            <a:r>
              <a:rPr lang="zh-CN" altLang="en-US" sz="2400" b="1" dirty="0" smtClean="0">
                <a:solidFill>
                  <a:srgbClr val="003399"/>
                </a:solidFill>
                <a:latin typeface="Times New Roman" panose="02020603050405020304" pitchFamily="18" charset="0"/>
                <a:ea typeface="楷体_GB2312" pitchFamily="49" charset="-122"/>
              </a:rPr>
              <a:t>冒泡排序       </a:t>
            </a:r>
            <a:r>
              <a:rPr lang="en-US" altLang="zh-CN" sz="2400" b="1" dirty="0" smtClean="0">
                <a:solidFill>
                  <a:srgbClr val="003399"/>
                </a:solidFill>
                <a:latin typeface="楷体_GB2312" pitchFamily="49" charset="-122"/>
                <a:ea typeface="楷体_GB2312" pitchFamily="49" charset="-122"/>
              </a:rPr>
              <a:t>O(n</a:t>
            </a:r>
            <a:r>
              <a:rPr lang="en-US" altLang="zh-CN" sz="2400" b="1" baseline="30000" dirty="0" smtClean="0">
                <a:solidFill>
                  <a:srgbClr val="003399"/>
                </a:solidFill>
                <a:latin typeface="楷体_GB2312" pitchFamily="49" charset="-122"/>
                <a:ea typeface="楷体_GB2312" pitchFamily="49" charset="-122"/>
              </a:rPr>
              <a:t>2</a:t>
            </a:r>
            <a:r>
              <a:rPr lang="en-US" altLang="zh-CN" sz="2400" b="1" dirty="0" smtClean="0">
                <a:solidFill>
                  <a:srgbClr val="003399"/>
                </a:solidFill>
                <a:latin typeface="楷体_GB2312" pitchFamily="49" charset="-122"/>
                <a:ea typeface="楷体_GB2312" pitchFamily="49" charset="-122"/>
              </a:rPr>
              <a:t>)</a:t>
            </a:r>
            <a:endParaRPr lang="zh-CN" altLang="en-US" sz="2400" b="1" dirty="0">
              <a:solidFill>
                <a:srgbClr val="003399"/>
              </a:solidFill>
              <a:latin typeface="Times New Roman" panose="02020603050405020304" pitchFamily="18" charset="0"/>
              <a:ea typeface="楷体_GB2312" pitchFamily="49" charset="-122"/>
            </a:endParaRPr>
          </a:p>
        </p:txBody>
      </p:sp>
      <p:sp>
        <p:nvSpPr>
          <p:cNvPr id="13" name="Text Box 11"/>
          <p:cNvSpPr txBox="1">
            <a:spLocks noChangeArrowheads="1"/>
          </p:cNvSpPr>
          <p:nvPr/>
        </p:nvSpPr>
        <p:spPr bwMode="auto">
          <a:xfrm>
            <a:off x="2954627" y="4171229"/>
            <a:ext cx="460995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FontTx/>
              <a:buNone/>
            </a:pPr>
            <a:r>
              <a:rPr lang="zh-CN" altLang="en-US" sz="2400" b="1" dirty="0" smtClean="0">
                <a:solidFill>
                  <a:srgbClr val="003399"/>
                </a:solidFill>
                <a:latin typeface="Times New Roman" panose="02020603050405020304" pitchFamily="18" charset="0"/>
                <a:ea typeface="楷体_GB2312" pitchFamily="49" charset="-122"/>
              </a:rPr>
              <a:t>插入排序        </a:t>
            </a:r>
            <a:r>
              <a:rPr lang="en-US" altLang="zh-CN" sz="2400" b="1" dirty="0">
                <a:solidFill>
                  <a:srgbClr val="003399"/>
                </a:solidFill>
                <a:latin typeface="楷体_GB2312" pitchFamily="49" charset="-122"/>
                <a:ea typeface="楷体_GB2312" pitchFamily="49" charset="-122"/>
              </a:rPr>
              <a:t>O(n</a:t>
            </a:r>
            <a:r>
              <a:rPr lang="en-US" altLang="zh-CN" sz="2400" b="1" baseline="30000" dirty="0">
                <a:solidFill>
                  <a:srgbClr val="003399"/>
                </a:solidFill>
                <a:latin typeface="楷体_GB2312" pitchFamily="49" charset="-122"/>
                <a:ea typeface="楷体_GB2312" pitchFamily="49" charset="-122"/>
              </a:rPr>
              <a:t>2</a:t>
            </a:r>
            <a:r>
              <a:rPr lang="en-US" altLang="zh-CN" sz="2400" b="1" dirty="0">
                <a:solidFill>
                  <a:srgbClr val="003399"/>
                </a:solidFill>
                <a:latin typeface="楷体_GB2312" pitchFamily="49" charset="-122"/>
                <a:ea typeface="楷体_GB2312" pitchFamily="49" charset="-122"/>
              </a:rPr>
              <a:t>)</a:t>
            </a:r>
            <a:endParaRPr lang="zh-CN" altLang="en-US" sz="2400" b="1" dirty="0">
              <a:solidFill>
                <a:srgbClr val="003399"/>
              </a:solidFill>
              <a:latin typeface="Times New Roman" panose="02020603050405020304" pitchFamily="18" charset="0"/>
              <a:ea typeface="楷体_GB2312" pitchFamily="49" charset="-122"/>
            </a:endParaRPr>
          </a:p>
        </p:txBody>
      </p:sp>
      <p:sp>
        <p:nvSpPr>
          <p:cNvPr id="14" name="Text Box 12"/>
          <p:cNvSpPr txBox="1">
            <a:spLocks noChangeArrowheads="1"/>
          </p:cNvSpPr>
          <p:nvPr/>
        </p:nvSpPr>
        <p:spPr bwMode="auto">
          <a:xfrm>
            <a:off x="2881602" y="4963391"/>
            <a:ext cx="4371253"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FontTx/>
              <a:buNone/>
            </a:pPr>
            <a:r>
              <a:rPr lang="zh-CN" altLang="en-US" sz="2400" b="1" dirty="0" smtClean="0">
                <a:solidFill>
                  <a:srgbClr val="003399"/>
                </a:solidFill>
                <a:latin typeface="Times New Roman" panose="02020603050405020304" pitchFamily="18" charset="0"/>
                <a:ea typeface="楷体_GB2312" pitchFamily="49" charset="-122"/>
              </a:rPr>
              <a:t>选择排序         </a:t>
            </a:r>
            <a:r>
              <a:rPr lang="en-US" altLang="zh-CN" sz="2400" b="1" dirty="0">
                <a:solidFill>
                  <a:srgbClr val="003399"/>
                </a:solidFill>
                <a:latin typeface="楷体_GB2312" pitchFamily="49" charset="-122"/>
                <a:ea typeface="楷体_GB2312" pitchFamily="49" charset="-122"/>
              </a:rPr>
              <a:t>O(n</a:t>
            </a:r>
            <a:r>
              <a:rPr lang="en-US" altLang="zh-CN" sz="2400" b="1" baseline="30000" dirty="0">
                <a:solidFill>
                  <a:srgbClr val="003399"/>
                </a:solidFill>
                <a:latin typeface="楷体_GB2312" pitchFamily="49" charset="-122"/>
                <a:ea typeface="楷体_GB2312" pitchFamily="49" charset="-122"/>
              </a:rPr>
              <a:t>2</a:t>
            </a:r>
            <a:r>
              <a:rPr lang="en-US" altLang="zh-CN" sz="2400" b="1" dirty="0">
                <a:solidFill>
                  <a:srgbClr val="003399"/>
                </a:solidFill>
                <a:latin typeface="楷体_GB2312" pitchFamily="49" charset="-122"/>
                <a:ea typeface="楷体_GB2312" pitchFamily="49" charset="-122"/>
              </a:rPr>
              <a:t>)</a:t>
            </a:r>
            <a:endParaRPr lang="zh-CN" altLang="en-US" sz="2400" b="1" dirty="0">
              <a:solidFill>
                <a:srgbClr val="003399"/>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8325" y="1373971"/>
            <a:ext cx="8419258" cy="830997"/>
          </a:xfrm>
          <a:prstGeom prst="rect">
            <a:avLst/>
          </a:prstGeom>
        </p:spPr>
        <p:txBody>
          <a:bodyPr wrap="square">
            <a:spAutoFit/>
          </a:bodyPr>
          <a:lstStyle/>
          <a:p>
            <a:r>
              <a:rPr lang="zh-CN" altLang="en-US" sz="2400" b="1" dirty="0" smtClean="0"/>
              <a:t>针对数据集</a:t>
            </a:r>
            <a:r>
              <a:rPr lang="en-US" altLang="zh-CN" sz="2400" b="1" dirty="0" smtClean="0"/>
              <a:t>[2,1,4,5,3]</a:t>
            </a:r>
            <a:r>
              <a:rPr lang="zh-CN" altLang="en-US" sz="2400" b="1" dirty="0" smtClean="0"/>
              <a:t>，给出冒泡排序、插入排序、选择排序的每一趟排序结果。</a:t>
            </a:r>
            <a:endParaRPr lang="zh-CN" altLang="en-US" sz="2400" b="1" dirty="0"/>
          </a:p>
        </p:txBody>
      </p:sp>
      <p:sp>
        <p:nvSpPr>
          <p:cNvPr id="3" name="矩形 2"/>
          <p:cNvSpPr/>
          <p:nvPr/>
        </p:nvSpPr>
        <p:spPr>
          <a:xfrm>
            <a:off x="291965" y="2996058"/>
            <a:ext cx="1192955" cy="430887"/>
          </a:xfrm>
          <a:prstGeom prst="rect">
            <a:avLst/>
          </a:prstGeom>
        </p:spPr>
        <p:txBody>
          <a:bodyPr wrap="none">
            <a:spAutoFit/>
          </a:bodyPr>
          <a:lstStyle/>
          <a:p>
            <a:r>
              <a:rPr lang="zh-CN" altLang="en-US" sz="2200" b="1" dirty="0"/>
              <a:t>第</a:t>
            </a:r>
            <a:r>
              <a:rPr lang="en-US" altLang="zh-CN" sz="2200" b="1" dirty="0"/>
              <a:t>1</a:t>
            </a:r>
            <a:r>
              <a:rPr lang="zh-CN" altLang="en-US" sz="2200" b="1" dirty="0"/>
              <a:t>趟：</a:t>
            </a:r>
            <a:endParaRPr lang="zh-CN" altLang="en-US" sz="2200" dirty="0"/>
          </a:p>
        </p:txBody>
      </p:sp>
      <p:sp>
        <p:nvSpPr>
          <p:cNvPr id="11" name="矩形 10"/>
          <p:cNvSpPr/>
          <p:nvPr/>
        </p:nvSpPr>
        <p:spPr>
          <a:xfrm>
            <a:off x="1413014" y="3008286"/>
            <a:ext cx="1441420" cy="430887"/>
          </a:xfrm>
          <a:prstGeom prst="rect">
            <a:avLst/>
          </a:prstGeom>
        </p:spPr>
        <p:txBody>
          <a:bodyPr wrap="none">
            <a:spAutoFit/>
          </a:bodyPr>
          <a:lstStyle/>
          <a:p>
            <a:r>
              <a:rPr lang="en-US" altLang="zh-CN" sz="2200" dirty="0" smtClean="0"/>
              <a:t>[1,2,4,3,5]</a:t>
            </a:r>
            <a:endParaRPr lang="zh-CN" altLang="en-US" sz="2200" dirty="0"/>
          </a:p>
        </p:txBody>
      </p:sp>
      <p:sp>
        <p:nvSpPr>
          <p:cNvPr id="12" name="矩形 11"/>
          <p:cNvSpPr/>
          <p:nvPr/>
        </p:nvSpPr>
        <p:spPr>
          <a:xfrm>
            <a:off x="1413014" y="3604032"/>
            <a:ext cx="1441420" cy="430887"/>
          </a:xfrm>
          <a:prstGeom prst="rect">
            <a:avLst/>
          </a:prstGeom>
        </p:spPr>
        <p:txBody>
          <a:bodyPr wrap="none">
            <a:spAutoFit/>
          </a:bodyPr>
          <a:lstStyle/>
          <a:p>
            <a:r>
              <a:rPr lang="en-US" altLang="zh-CN" sz="2200" dirty="0" smtClean="0"/>
              <a:t>[1,2,3,4,5]</a:t>
            </a:r>
            <a:endParaRPr lang="zh-CN" altLang="en-US" sz="2200" dirty="0"/>
          </a:p>
        </p:txBody>
      </p:sp>
      <p:sp>
        <p:nvSpPr>
          <p:cNvPr id="13" name="矩形 12"/>
          <p:cNvSpPr/>
          <p:nvPr/>
        </p:nvSpPr>
        <p:spPr>
          <a:xfrm>
            <a:off x="1413014" y="4271935"/>
            <a:ext cx="1441420" cy="430887"/>
          </a:xfrm>
          <a:prstGeom prst="rect">
            <a:avLst/>
          </a:prstGeom>
        </p:spPr>
        <p:txBody>
          <a:bodyPr wrap="none">
            <a:spAutoFit/>
          </a:bodyPr>
          <a:lstStyle/>
          <a:p>
            <a:r>
              <a:rPr lang="en-US" altLang="zh-CN" sz="2200" dirty="0" smtClean="0"/>
              <a:t>[1,2,3,4,5]</a:t>
            </a:r>
            <a:endParaRPr lang="zh-CN" altLang="en-US" sz="2200" dirty="0"/>
          </a:p>
        </p:txBody>
      </p:sp>
      <p:sp>
        <p:nvSpPr>
          <p:cNvPr id="14" name="矩形 13"/>
          <p:cNvSpPr/>
          <p:nvPr/>
        </p:nvSpPr>
        <p:spPr>
          <a:xfrm>
            <a:off x="5480401" y="2982427"/>
            <a:ext cx="1441420" cy="430887"/>
          </a:xfrm>
          <a:prstGeom prst="rect">
            <a:avLst/>
          </a:prstGeom>
        </p:spPr>
        <p:txBody>
          <a:bodyPr wrap="none">
            <a:spAutoFit/>
          </a:bodyPr>
          <a:lstStyle/>
          <a:p>
            <a:r>
              <a:rPr lang="en-US" altLang="zh-CN" sz="2200" dirty="0" smtClean="0"/>
              <a:t>[1,2,4,5,3</a:t>
            </a:r>
            <a:r>
              <a:rPr lang="en-US" altLang="zh-CN" sz="2200" dirty="0"/>
              <a:t>]</a:t>
            </a:r>
            <a:endParaRPr lang="zh-CN" altLang="en-US" sz="2200" dirty="0"/>
          </a:p>
        </p:txBody>
      </p:sp>
      <p:sp>
        <p:nvSpPr>
          <p:cNvPr id="15" name="矩形 14"/>
          <p:cNvSpPr/>
          <p:nvPr/>
        </p:nvSpPr>
        <p:spPr>
          <a:xfrm>
            <a:off x="5480401" y="3598954"/>
            <a:ext cx="1441420" cy="430887"/>
          </a:xfrm>
          <a:prstGeom prst="rect">
            <a:avLst/>
          </a:prstGeom>
        </p:spPr>
        <p:txBody>
          <a:bodyPr wrap="none">
            <a:spAutoFit/>
          </a:bodyPr>
          <a:lstStyle/>
          <a:p>
            <a:r>
              <a:rPr lang="en-US" altLang="zh-CN" sz="2200" dirty="0" smtClean="0"/>
              <a:t>[1,2,4,5,3</a:t>
            </a:r>
            <a:r>
              <a:rPr lang="en-US" altLang="zh-CN" sz="2200" dirty="0"/>
              <a:t>]</a:t>
            </a:r>
            <a:endParaRPr lang="zh-CN" altLang="en-US" sz="2200" dirty="0"/>
          </a:p>
        </p:txBody>
      </p:sp>
      <p:sp>
        <p:nvSpPr>
          <p:cNvPr id="16" name="矩形 15"/>
          <p:cNvSpPr/>
          <p:nvPr/>
        </p:nvSpPr>
        <p:spPr>
          <a:xfrm>
            <a:off x="5480401" y="4218365"/>
            <a:ext cx="1441420" cy="430887"/>
          </a:xfrm>
          <a:prstGeom prst="rect">
            <a:avLst/>
          </a:prstGeom>
        </p:spPr>
        <p:txBody>
          <a:bodyPr wrap="none">
            <a:spAutoFit/>
          </a:bodyPr>
          <a:lstStyle/>
          <a:p>
            <a:r>
              <a:rPr lang="en-US" altLang="zh-CN" sz="2200" dirty="0" smtClean="0"/>
              <a:t>[1,2,3,5,4]</a:t>
            </a:r>
            <a:endParaRPr lang="zh-CN" altLang="en-US" sz="2200" dirty="0"/>
          </a:p>
        </p:txBody>
      </p:sp>
      <p:sp>
        <p:nvSpPr>
          <p:cNvPr id="17" name="矩形 16"/>
          <p:cNvSpPr/>
          <p:nvPr/>
        </p:nvSpPr>
        <p:spPr>
          <a:xfrm>
            <a:off x="5480401" y="4934760"/>
            <a:ext cx="1441420" cy="430887"/>
          </a:xfrm>
          <a:prstGeom prst="rect">
            <a:avLst/>
          </a:prstGeom>
        </p:spPr>
        <p:txBody>
          <a:bodyPr wrap="none">
            <a:spAutoFit/>
          </a:bodyPr>
          <a:lstStyle/>
          <a:p>
            <a:r>
              <a:rPr lang="en-US" altLang="zh-CN" sz="2200" dirty="0" smtClean="0"/>
              <a:t>[1,2,3,4,5]</a:t>
            </a:r>
            <a:endParaRPr lang="zh-CN" altLang="en-US" sz="2200" dirty="0"/>
          </a:p>
        </p:txBody>
      </p:sp>
      <p:sp>
        <p:nvSpPr>
          <p:cNvPr id="18" name="矩形 17"/>
          <p:cNvSpPr/>
          <p:nvPr/>
        </p:nvSpPr>
        <p:spPr>
          <a:xfrm>
            <a:off x="3402219" y="3008286"/>
            <a:ext cx="1441420" cy="430887"/>
          </a:xfrm>
          <a:prstGeom prst="rect">
            <a:avLst/>
          </a:prstGeom>
        </p:spPr>
        <p:txBody>
          <a:bodyPr wrap="none">
            <a:spAutoFit/>
          </a:bodyPr>
          <a:lstStyle/>
          <a:p>
            <a:r>
              <a:rPr lang="en-US" altLang="zh-CN" sz="2200" dirty="0" smtClean="0"/>
              <a:t>[1,2,4,5,3</a:t>
            </a:r>
            <a:r>
              <a:rPr lang="en-US" altLang="zh-CN" sz="2200" dirty="0"/>
              <a:t>]</a:t>
            </a:r>
            <a:endParaRPr lang="zh-CN" altLang="en-US" sz="2200" dirty="0"/>
          </a:p>
        </p:txBody>
      </p:sp>
      <p:sp>
        <p:nvSpPr>
          <p:cNvPr id="19" name="矩形 18"/>
          <p:cNvSpPr/>
          <p:nvPr/>
        </p:nvSpPr>
        <p:spPr>
          <a:xfrm>
            <a:off x="3402219" y="3594732"/>
            <a:ext cx="1441420" cy="430887"/>
          </a:xfrm>
          <a:prstGeom prst="rect">
            <a:avLst/>
          </a:prstGeom>
        </p:spPr>
        <p:txBody>
          <a:bodyPr wrap="none">
            <a:spAutoFit/>
          </a:bodyPr>
          <a:lstStyle/>
          <a:p>
            <a:r>
              <a:rPr lang="en-US" altLang="zh-CN" sz="2200" dirty="0" smtClean="0"/>
              <a:t>[1,2,4,5,3</a:t>
            </a:r>
            <a:r>
              <a:rPr lang="en-US" altLang="zh-CN" sz="2200" dirty="0"/>
              <a:t>]</a:t>
            </a:r>
            <a:endParaRPr lang="zh-CN" altLang="en-US" sz="2200" dirty="0"/>
          </a:p>
        </p:txBody>
      </p:sp>
      <p:sp>
        <p:nvSpPr>
          <p:cNvPr id="20" name="矩形 19"/>
          <p:cNvSpPr/>
          <p:nvPr/>
        </p:nvSpPr>
        <p:spPr>
          <a:xfrm>
            <a:off x="3402219" y="4190479"/>
            <a:ext cx="1441420" cy="430887"/>
          </a:xfrm>
          <a:prstGeom prst="rect">
            <a:avLst/>
          </a:prstGeom>
        </p:spPr>
        <p:txBody>
          <a:bodyPr wrap="none">
            <a:spAutoFit/>
          </a:bodyPr>
          <a:lstStyle/>
          <a:p>
            <a:r>
              <a:rPr lang="en-US" altLang="zh-CN" sz="2200" dirty="0" smtClean="0"/>
              <a:t>[1,2,4,5,3</a:t>
            </a:r>
            <a:r>
              <a:rPr lang="en-US" altLang="zh-CN" sz="2200" dirty="0"/>
              <a:t>]</a:t>
            </a:r>
            <a:endParaRPr lang="zh-CN" altLang="en-US" sz="2200" dirty="0"/>
          </a:p>
        </p:txBody>
      </p:sp>
      <p:sp>
        <p:nvSpPr>
          <p:cNvPr id="21" name="矩形 20"/>
          <p:cNvSpPr/>
          <p:nvPr/>
        </p:nvSpPr>
        <p:spPr>
          <a:xfrm>
            <a:off x="3402219" y="4923612"/>
            <a:ext cx="1441420" cy="430887"/>
          </a:xfrm>
          <a:prstGeom prst="rect">
            <a:avLst/>
          </a:prstGeom>
        </p:spPr>
        <p:txBody>
          <a:bodyPr wrap="none">
            <a:spAutoFit/>
          </a:bodyPr>
          <a:lstStyle/>
          <a:p>
            <a:r>
              <a:rPr lang="en-US" altLang="zh-CN" sz="2200" dirty="0" smtClean="0"/>
              <a:t>[1,2,3,4,5]</a:t>
            </a:r>
            <a:endParaRPr lang="zh-CN" altLang="en-US" sz="2200" dirty="0"/>
          </a:p>
        </p:txBody>
      </p:sp>
      <p:sp>
        <p:nvSpPr>
          <p:cNvPr id="22" name="矩形 21"/>
          <p:cNvSpPr/>
          <p:nvPr/>
        </p:nvSpPr>
        <p:spPr>
          <a:xfrm>
            <a:off x="291964" y="3604032"/>
            <a:ext cx="1192955" cy="430887"/>
          </a:xfrm>
          <a:prstGeom prst="rect">
            <a:avLst/>
          </a:prstGeom>
        </p:spPr>
        <p:txBody>
          <a:bodyPr wrap="none">
            <a:spAutoFit/>
          </a:bodyPr>
          <a:lstStyle/>
          <a:p>
            <a:r>
              <a:rPr lang="zh-CN" altLang="en-US" sz="2200" b="1" dirty="0" smtClean="0"/>
              <a:t>第</a:t>
            </a:r>
            <a:r>
              <a:rPr lang="en-US" altLang="zh-CN" sz="2200" b="1" dirty="0" smtClean="0"/>
              <a:t>2</a:t>
            </a:r>
            <a:r>
              <a:rPr lang="zh-CN" altLang="en-US" sz="2200" b="1" dirty="0" smtClean="0"/>
              <a:t>趟</a:t>
            </a:r>
            <a:r>
              <a:rPr lang="zh-CN" altLang="en-US" sz="2200" b="1" dirty="0"/>
              <a:t>：</a:t>
            </a:r>
            <a:endParaRPr lang="zh-CN" altLang="en-US" sz="2200" dirty="0"/>
          </a:p>
        </p:txBody>
      </p:sp>
      <p:sp>
        <p:nvSpPr>
          <p:cNvPr id="23" name="矩形 22"/>
          <p:cNvSpPr/>
          <p:nvPr/>
        </p:nvSpPr>
        <p:spPr>
          <a:xfrm>
            <a:off x="288325" y="4223443"/>
            <a:ext cx="1192955" cy="430887"/>
          </a:xfrm>
          <a:prstGeom prst="rect">
            <a:avLst/>
          </a:prstGeom>
        </p:spPr>
        <p:txBody>
          <a:bodyPr wrap="none">
            <a:spAutoFit/>
          </a:bodyPr>
          <a:lstStyle/>
          <a:p>
            <a:r>
              <a:rPr lang="zh-CN" altLang="en-US" sz="2200" b="1" dirty="0" smtClean="0"/>
              <a:t>第</a:t>
            </a:r>
            <a:r>
              <a:rPr lang="en-US" altLang="zh-CN" sz="2200" b="1" dirty="0" smtClean="0"/>
              <a:t>3</a:t>
            </a:r>
            <a:r>
              <a:rPr lang="zh-CN" altLang="en-US" sz="2200" b="1" dirty="0" smtClean="0"/>
              <a:t>趟</a:t>
            </a:r>
            <a:r>
              <a:rPr lang="zh-CN" altLang="en-US" sz="2200" b="1" dirty="0"/>
              <a:t>：</a:t>
            </a:r>
            <a:endParaRPr lang="zh-CN" altLang="en-US" sz="2200" dirty="0"/>
          </a:p>
        </p:txBody>
      </p:sp>
      <p:sp>
        <p:nvSpPr>
          <p:cNvPr id="24" name="矩形 23"/>
          <p:cNvSpPr/>
          <p:nvPr/>
        </p:nvSpPr>
        <p:spPr>
          <a:xfrm>
            <a:off x="288325" y="4939838"/>
            <a:ext cx="1192955" cy="430887"/>
          </a:xfrm>
          <a:prstGeom prst="rect">
            <a:avLst/>
          </a:prstGeom>
        </p:spPr>
        <p:txBody>
          <a:bodyPr wrap="none">
            <a:spAutoFit/>
          </a:bodyPr>
          <a:lstStyle/>
          <a:p>
            <a:r>
              <a:rPr lang="zh-CN" altLang="en-US" sz="2200" b="1" dirty="0" smtClean="0"/>
              <a:t>第</a:t>
            </a:r>
            <a:r>
              <a:rPr lang="en-US" altLang="zh-CN" sz="2200" b="1" dirty="0" smtClean="0"/>
              <a:t>4</a:t>
            </a:r>
            <a:r>
              <a:rPr lang="zh-CN" altLang="en-US" sz="2200" b="1" dirty="0" smtClean="0"/>
              <a:t>趟</a:t>
            </a:r>
            <a:r>
              <a:rPr lang="zh-CN" altLang="en-US" sz="2200" b="1" dirty="0"/>
              <a:t>：</a:t>
            </a:r>
            <a:endParaRPr lang="zh-CN" altLang="en-US" sz="2200" dirty="0"/>
          </a:p>
        </p:txBody>
      </p:sp>
      <p:sp>
        <p:nvSpPr>
          <p:cNvPr id="25" name="矩形 24"/>
          <p:cNvSpPr/>
          <p:nvPr/>
        </p:nvSpPr>
        <p:spPr>
          <a:xfrm>
            <a:off x="1437404" y="2380793"/>
            <a:ext cx="1319592" cy="430887"/>
          </a:xfrm>
          <a:prstGeom prst="rect">
            <a:avLst/>
          </a:prstGeom>
        </p:spPr>
        <p:txBody>
          <a:bodyPr wrap="none">
            <a:spAutoFit/>
          </a:bodyPr>
          <a:lstStyle/>
          <a:p>
            <a:r>
              <a:rPr lang="zh-CN" altLang="en-US" sz="2200" b="1" dirty="0"/>
              <a:t>冒泡排序</a:t>
            </a:r>
            <a:endParaRPr lang="zh-CN" altLang="en-US" sz="2200" dirty="0"/>
          </a:p>
        </p:txBody>
      </p:sp>
      <p:sp>
        <p:nvSpPr>
          <p:cNvPr id="26" name="矩形 25"/>
          <p:cNvSpPr/>
          <p:nvPr/>
        </p:nvSpPr>
        <p:spPr>
          <a:xfrm>
            <a:off x="3458902" y="2363837"/>
            <a:ext cx="1319592" cy="430887"/>
          </a:xfrm>
          <a:prstGeom prst="rect">
            <a:avLst/>
          </a:prstGeom>
        </p:spPr>
        <p:txBody>
          <a:bodyPr wrap="none">
            <a:spAutoFit/>
          </a:bodyPr>
          <a:lstStyle/>
          <a:p>
            <a:r>
              <a:rPr lang="zh-CN" altLang="en-US" sz="2200" b="1" dirty="0"/>
              <a:t>插入</a:t>
            </a:r>
            <a:r>
              <a:rPr lang="zh-CN" altLang="en-US" sz="2200" b="1" dirty="0" smtClean="0"/>
              <a:t>排序</a:t>
            </a:r>
            <a:endParaRPr lang="zh-CN" altLang="en-US" sz="2200" dirty="0"/>
          </a:p>
        </p:txBody>
      </p:sp>
      <p:sp>
        <p:nvSpPr>
          <p:cNvPr id="28" name="矩形 27"/>
          <p:cNvSpPr/>
          <p:nvPr/>
        </p:nvSpPr>
        <p:spPr>
          <a:xfrm>
            <a:off x="5480401" y="2391183"/>
            <a:ext cx="1313180" cy="430887"/>
          </a:xfrm>
          <a:prstGeom prst="rect">
            <a:avLst/>
          </a:prstGeom>
        </p:spPr>
        <p:txBody>
          <a:bodyPr wrap="none">
            <a:spAutoFit/>
          </a:bodyPr>
          <a:lstStyle/>
          <a:p>
            <a:r>
              <a:rPr lang="zh-CN" altLang="en-US" sz="2200" b="1" dirty="0"/>
              <a:t>选择排序</a:t>
            </a:r>
            <a:endParaRPr lang="zh-CN" altLang="en-US" sz="2200" b="1" dirty="0"/>
          </a:p>
        </p:txBody>
      </p:sp>
      <p:sp>
        <p:nvSpPr>
          <p:cNvPr id="4" name="矩形 3"/>
          <p:cNvSpPr/>
          <p:nvPr/>
        </p:nvSpPr>
        <p:spPr>
          <a:xfrm>
            <a:off x="1348095" y="300712"/>
            <a:ext cx="999490" cy="583565"/>
          </a:xfrm>
          <a:prstGeom prst="rect">
            <a:avLst/>
          </a:prstGeom>
        </p:spPr>
        <p:txBody>
          <a:bodyPr wrap="none">
            <a:spAutoFit/>
          </a:bodyPr>
          <a:lstStyle/>
          <a:p>
            <a:pPr algn="ctr" defTabSz="685800" eaLnBrk="0" hangingPunct="0">
              <a:defRPr/>
            </a:pPr>
            <a:r>
              <a:rPr lang="zh-CN" altLang="en-US" sz="3200" b="1" kern="0" dirty="0">
                <a:latin typeface="黑体" panose="02010609060101010101" pitchFamily="49" charset="-122"/>
                <a:ea typeface="黑体" panose="02010609060101010101" pitchFamily="49" charset="-122"/>
              </a:rPr>
              <a:t>练习</a:t>
            </a:r>
            <a:endParaRPr lang="zh-CN" altLang="en-US" sz="32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1000"/>
                                        <p:tgtEl>
                                          <p:spTgt spid="16"/>
                                        </p:tgtEl>
                                      </p:cBhvr>
                                    </p:animEffect>
                                    <p:anim calcmode="lin" valueType="num">
                                      <p:cBhvr>
                                        <p:cTn id="57" dur="1000" fill="hold"/>
                                        <p:tgtEl>
                                          <p:spTgt spid="16"/>
                                        </p:tgtEl>
                                        <p:attrNameLst>
                                          <p:attrName>ppt_x</p:attrName>
                                        </p:attrNameLst>
                                      </p:cBhvr>
                                      <p:tavLst>
                                        <p:tav tm="0">
                                          <p:val>
                                            <p:strVal val="#ppt_x"/>
                                          </p:val>
                                        </p:tav>
                                        <p:tav tm="100000">
                                          <p:val>
                                            <p:strVal val="#ppt_x"/>
                                          </p:val>
                                        </p:tav>
                                      </p:tavLst>
                                    </p:anim>
                                    <p:anim calcmode="lin" valueType="num">
                                      <p:cBhvr>
                                        <p:cTn id="58" dur="1000" fill="hold"/>
                                        <p:tgtEl>
                                          <p:spTgt spid="1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0"/>
                                        <p:tgtEl>
                                          <p:spTgt spid="17"/>
                                        </p:tgtEl>
                                      </p:cBhvr>
                                    </p:animEffect>
                                    <p:anim calcmode="lin" valueType="num">
                                      <p:cBhvr>
                                        <p:cTn id="62" dur="1000" fill="hold"/>
                                        <p:tgtEl>
                                          <p:spTgt spid="17"/>
                                        </p:tgtEl>
                                        <p:attrNameLst>
                                          <p:attrName>ppt_x</p:attrName>
                                        </p:attrNameLst>
                                      </p:cBhvr>
                                      <p:tavLst>
                                        <p:tav tm="0">
                                          <p:val>
                                            <p:strVal val="#ppt_x"/>
                                          </p:val>
                                        </p:tav>
                                        <p:tav tm="100000">
                                          <p:val>
                                            <p:strVal val="#ppt_x"/>
                                          </p:val>
                                        </p:tav>
                                      </p:tavLst>
                                    </p:anim>
                                    <p:anim calcmode="lin" valueType="num">
                                      <p:cBhvr>
                                        <p:cTn id="6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P spid="2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36112" y="2967335"/>
            <a:ext cx="3214668" cy="1200329"/>
          </a:xfrm>
          <a:prstGeom prst="rect">
            <a:avLst/>
          </a:prstGeom>
          <a:noFill/>
        </p:spPr>
        <p:txBody>
          <a:bodyPr wrap="square" lIns="91440" tIns="45720" rIns="91440" bIns="45720">
            <a:spAutoFit/>
          </a:bodyPr>
          <a:lstStyle/>
          <a:p>
            <a:pPr algn="ctr"/>
            <a:r>
              <a:rPr lang="zh-CN" altLang="en-US" sz="7200" b="1" dirty="0">
                <a:ln w="6600">
                  <a:solidFill>
                    <a:schemeClr val="accent2"/>
                  </a:solidFill>
                  <a:prstDash val="solid"/>
                </a:ln>
                <a:solidFill>
                  <a:srgbClr val="FFFFFF"/>
                </a:solidFill>
                <a:effectLst>
                  <a:outerShdw dist="38100" dir="2700000" algn="tl" rotWithShape="0">
                    <a:schemeClr val="accent2"/>
                  </a:outerShdw>
                </a:effectLst>
              </a:rPr>
              <a:t>谢谢！</a:t>
            </a:r>
            <a:endParaRPr lang="zh-CN" altLang="en-US" sz="7200" b="1"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TIMING" val="|1.9|3.5"/>
</p:tagLst>
</file>

<file path=ppt/tags/tag2.xml><?xml version="1.0" encoding="utf-8"?>
<p:tagLst xmlns:p="http://schemas.openxmlformats.org/presentationml/2006/main">
  <p:tag name="TIMING" val="|1.8|2"/>
</p:tagLst>
</file>

<file path=ppt/tags/tag3.xml><?xml version="1.0" encoding="utf-8"?>
<p:tagLst xmlns:p="http://schemas.openxmlformats.org/presentationml/2006/main">
  <p:tag name="TIMING" val="|1.8|2"/>
</p:tagLst>
</file>

<file path=ppt/theme/theme1.xml><?xml version="1.0" encoding="utf-8"?>
<a:theme xmlns:a="http://schemas.openxmlformats.org/drawingml/2006/main" name="主题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主题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14048</Words>
  <Application>WPS 演示</Application>
  <PresentationFormat>全屏显示(4:3)</PresentationFormat>
  <Paragraphs>3175</Paragraphs>
  <Slides>99</Slides>
  <Notes>29</Notes>
  <HiddenSlides>4</HiddenSlides>
  <MMClips>0</MMClips>
  <ScaleCrop>false</ScaleCrop>
  <HeadingPairs>
    <vt:vector size="6" baseType="variant">
      <vt:variant>
        <vt:lpstr>已用的字体</vt:lpstr>
      </vt:variant>
      <vt:variant>
        <vt:i4>25</vt:i4>
      </vt:variant>
      <vt:variant>
        <vt:lpstr>主题</vt:lpstr>
      </vt:variant>
      <vt:variant>
        <vt:i4>4</vt:i4>
      </vt:variant>
      <vt:variant>
        <vt:lpstr>幻灯片标题</vt:lpstr>
      </vt:variant>
      <vt:variant>
        <vt:i4>99</vt:i4>
      </vt:variant>
    </vt:vector>
  </HeadingPairs>
  <TitlesOfParts>
    <vt:vector size="128" baseType="lpstr">
      <vt:lpstr>Arial</vt:lpstr>
      <vt:lpstr>宋体</vt:lpstr>
      <vt:lpstr>Wingdings</vt:lpstr>
      <vt:lpstr>等线</vt:lpstr>
      <vt:lpstr>黑体</vt:lpstr>
      <vt:lpstr>Times New Roman</vt:lpstr>
      <vt:lpstr>Wingdings 3</vt:lpstr>
      <vt:lpstr>华文行楷</vt:lpstr>
      <vt:lpstr>Century Gothic</vt:lpstr>
      <vt:lpstr>Tahoma</vt:lpstr>
      <vt:lpstr>微软雅黑</vt:lpstr>
      <vt:lpstr>Arial Unicode MS</vt:lpstr>
      <vt:lpstr>楷体_GB2312</vt:lpstr>
      <vt:lpstr>新宋体</vt:lpstr>
      <vt:lpstr>隶书</vt:lpstr>
      <vt:lpstr>仿宋_GB2312</vt:lpstr>
      <vt:lpstr>仿宋</vt:lpstr>
      <vt:lpstr>Verdana</vt:lpstr>
      <vt:lpstr>Comic Sans MS</vt:lpstr>
      <vt:lpstr>Calibri</vt:lpstr>
      <vt:lpstr>Arial Rounded MT Bold</vt:lpstr>
      <vt:lpstr>Arial Unicode MS</vt:lpstr>
      <vt:lpstr>Symbol</vt:lpstr>
      <vt:lpstr>BatangChe</vt:lpstr>
      <vt:lpstr>Segoe Print</vt:lpstr>
      <vt:lpstr>主题1</vt:lpstr>
      <vt:lpstr>1_默认设计模板</vt:lpstr>
      <vt:lpstr>1_主题1</vt:lpstr>
      <vt:lpstr>2_默认设计模板</vt:lpstr>
      <vt:lpstr>PowerPoint 演示文稿</vt:lpstr>
      <vt:lpstr>问题求解与程序设计</vt:lpstr>
      <vt:lpstr>数据表示</vt:lpstr>
      <vt:lpstr>数据处理</vt:lpstr>
      <vt:lpstr>PowerPoint 演示文稿</vt:lpstr>
      <vt:lpstr>PowerPoint 演示文稿</vt:lpstr>
      <vt:lpstr>PowerPoint 演示文稿</vt:lpstr>
      <vt:lpstr>PowerPoint 演示文稿</vt:lpstr>
      <vt:lpstr>例2：人机      对奕</vt:lpstr>
      <vt:lpstr>PowerPoint 演示文稿</vt:lpstr>
      <vt:lpstr>例3：课程顺序的管理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 WJ</dc:creator>
  <cp:lastModifiedBy>勇</cp:lastModifiedBy>
  <cp:revision>521</cp:revision>
  <cp:lastPrinted>2018-11-04T08:15:00Z</cp:lastPrinted>
  <dcterms:created xsi:type="dcterms:W3CDTF">2018-05-27T02:36:00Z</dcterms:created>
  <dcterms:modified xsi:type="dcterms:W3CDTF">2025-11-12T00:29:42Z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6E42AE74A5AF4BABBDBA7E136853A4E8_12</vt:lpwstr>
  </property>
  <property fmtid="{D5CDD505-2E9C-101B-9397-08002B2CF9AE}" pid="3" name="KSOProductBuildVer">
    <vt:lpwstr>2052-12.1.0.23542</vt:lpwstr>
  </property>
</Properties>
</file>